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77" r:id="rId12"/>
    <p:sldId id="266" r:id="rId13"/>
    <p:sldId id="267" r:id="rId14"/>
    <p:sldId id="268" r:id="rId15"/>
    <p:sldId id="269" r:id="rId16"/>
    <p:sldId id="270" r:id="rId17"/>
    <p:sldId id="272" r:id="rId18"/>
    <p:sldId id="273" r:id="rId19"/>
    <p:sldId id="274" r:id="rId20"/>
    <p:sldId id="275" r:id="rId21"/>
    <p:sldId id="276" r:id="rId22"/>
  </p:sldIdLst>
  <p:sldSz cx="9144000" cy="6858000" type="screen4x3"/>
  <p:notesSz cx="6858000" cy="9144000"/>
  <p:embeddedFontLst>
    <p:embeddedFont>
      <p:font typeface="Belleza" panose="02000503050000020003" pitchFamily="2" charset="77"/>
      <p:regular r:id="rId24"/>
    </p:embeddedFont>
    <p:embeddedFont>
      <p:font typeface="Calibri" panose="020F0502020204030204" pitchFamily="3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c7DM0iqwuUeP95lHZpqodx3fG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797366-A3AE-463D-B5B0-6A8DFBE5C2C8}">
  <a:tblStyle styleId="{07797366-A3AE-463D-B5B0-6A8DFBE5C2C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8"/>
    <p:restoredTop sz="76107"/>
  </p:normalViewPr>
  <p:slideViewPr>
    <p:cSldViewPr snapToGrid="0" snapToObjects="1">
      <p:cViewPr varScale="1">
        <p:scale>
          <a:sx n="84" d="100"/>
          <a:sy n="84" d="100"/>
        </p:scale>
        <p:origin x="22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 name="Google Shape;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Assign students to small groups (8 groups per class). Give them the materials to make their ecosystem models, and assign each group one of the eight changes on the Model Description Page (adding more or fewer trees, shrubs, grass, or water). If you prefer, you can give students the goal of increasing or decreasing the fire risk. Encourage students to build their models quickly and get them under the lights in the next 5-7 minutes (Figure 2). Students should follow the instructions on their worksheet and then answer questions 1-3.</a:t>
            </a:r>
          </a:p>
        </p:txBody>
      </p:sp>
      <p:sp>
        <p:nvSpPr>
          <p:cNvPr id="165" name="Google Shape;16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Ask students to share their observations of the models so far and their predictions for which will have the greatest fire risk.</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56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One of the changes we see when temperatures increase is an increase in </a:t>
            </a:r>
            <a:r>
              <a:rPr lang="en-US" sz="1200" b="0" i="1" u="none" strike="noStrike" cap="none" dirty="0">
                <a:solidFill>
                  <a:schemeClr val="dk1"/>
                </a:solidFill>
                <a:effectLst/>
                <a:latin typeface="Calibri"/>
                <a:ea typeface="Calibri"/>
                <a:cs typeface="Calibri"/>
                <a:sym typeface="Calibri"/>
              </a:rPr>
              <a:t>evapotranspiration</a:t>
            </a:r>
            <a:r>
              <a:rPr lang="en-US" sz="1200" b="0" i="0" u="none" strike="noStrike" cap="none" dirty="0">
                <a:solidFill>
                  <a:schemeClr val="dk1"/>
                </a:solidFill>
                <a:effectLst/>
                <a:latin typeface="Calibri"/>
                <a:ea typeface="Calibri"/>
                <a:cs typeface="Calibri"/>
                <a:sym typeface="Calibri"/>
              </a:rPr>
              <a:t>. Plants act like straws that pull water out of the soil and release it into the air as water vapor through pores in their leaves (stomata). This process is called transpiration and is also how plants regulate their leaf temperature. Evapotranspiration is the combination of evaporation from the earth's surface and transpiration.</a:t>
            </a:r>
          </a:p>
        </p:txBody>
      </p:sp>
      <p:sp>
        <p:nvSpPr>
          <p:cNvPr id="172" name="Google Shape;1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Increasing air temperatures mean more water is lost through evapotranspiration. Warmer temperatures also result in a longer growing season, allowing more small plants to grow. This increased plant biomass can later become fuel in a fire.</a:t>
            </a:r>
          </a:p>
        </p:txBody>
      </p:sp>
      <p:sp>
        <p:nvSpPr>
          <p:cNvPr id="223" name="Google Shape;2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Warmer temperatures and increased evapotranspiration weaken plants and lead to more disease and plant death. An increase in dead plant material in an ecosystem means more fuel for fires.</a:t>
            </a:r>
          </a:p>
        </p:txBody>
      </p:sp>
      <p:sp>
        <p:nvSpPr>
          <p:cNvPr id="275" name="Google Shape;27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Remember that fire is a natural part of ecosystems. Many ecosystems go through cycles of large and small fires. These graphs show the area burned in wildfires since 1915. What do you notice about the size and frequency of fires across western North America? [Answer: The area burned in wildfires has been increasing in recent years, especially compared to the mid-1900s. This also has to do with a history of fire suppression, which is explored more in the lesson </a:t>
            </a:r>
            <a:r>
              <a:rPr lang="en-US" sz="1200" b="0" i="0" u="sng" strike="noStrike" cap="none" dirty="0">
                <a:solidFill>
                  <a:schemeClr val="dk1"/>
                </a:solidFill>
                <a:effectLst/>
                <a:latin typeface="Calibri"/>
                <a:ea typeface="Calibri"/>
                <a:cs typeface="Calibri"/>
                <a:sym typeface="Calibri"/>
              </a:rPr>
              <a:t>Playing with Fire</a:t>
            </a:r>
            <a:r>
              <a:rPr lang="en-US" sz="1200" b="0" i="0" u="none" strike="noStrike" cap="none" dirty="0">
                <a:solidFill>
                  <a:schemeClr val="dk1"/>
                </a:solidFill>
                <a:effectLst/>
                <a:latin typeface="Calibri"/>
                <a:ea typeface="Calibri"/>
                <a:cs typeface="Calibri"/>
                <a:sym typeface="Calibri"/>
              </a:rPr>
              <a:t>.]</a:t>
            </a:r>
          </a:p>
        </p:txBody>
      </p:sp>
      <p:sp>
        <p:nvSpPr>
          <p:cNvPr id="318" name="Google Shape;318;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As a class, record the temperature and mass of each control model in the table at the top of the worksheet. Calculate the mass of water lost. </a:t>
            </a:r>
          </a:p>
        </p:txBody>
      </p:sp>
      <p:sp>
        <p:nvSpPr>
          <p:cNvPr id="328" name="Google Shape;32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Ask some groups to share their results and observations with the class.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 What was the effect of the warming on moisture in the ecosystem, and why? [Answer: It decreased due to increased evaporation.  Even though we started with the same amount of water in both controls, we lose more to evapotranspiration when it is warmer.]</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b. What happens when we increase the fuel load and why? [Answer: We see larger fires. Fuel loads are likely to increase for two reasons; the longer growing season means more small plants can grow, but if/when they dry out, they become fuel. Increased drought will kill trees, and dry/dead trees are great fuel for big fires.] Have students answer questions 4-6 on their worksheets.</a:t>
            </a:r>
          </a:p>
        </p:txBody>
      </p:sp>
      <p:sp>
        <p:nvSpPr>
          <p:cNvPr id="342" name="Google Shape;34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The combination of drier ecosystems and more fuel is predicted to impact fire risk, severity, and size. Fire risk is the likelihood that a fire will start; click to show animation. How did climate change affect the fire risk in our experiment? [Answer: It increased because the ecosystem was drier.]</a:t>
            </a:r>
          </a:p>
        </p:txBody>
      </p:sp>
      <p:sp>
        <p:nvSpPr>
          <p:cNvPr id="349" name="Google Shape;34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Fire severity is how much vegetation burns in a fire; click to show animation. How did climate change impact the fire severity in our experiment? [Answer: It increased because the ecosystem was drier, and more fuel allowed the fire to reach the tops of the trees more easily.]</a:t>
            </a:r>
          </a:p>
        </p:txBody>
      </p:sp>
      <p:sp>
        <p:nvSpPr>
          <p:cNvPr id="399" name="Google Shape;39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r>
              <a:rPr lang="en-US" sz="1200" b="0" i="0" u="none" strike="noStrike" cap="none" dirty="0">
                <a:solidFill>
                  <a:schemeClr val="dk1"/>
                </a:solidFill>
                <a:effectLst/>
                <a:latin typeface="Calibri"/>
                <a:ea typeface="Calibri"/>
                <a:cs typeface="Calibri"/>
                <a:sym typeface="Calibri"/>
              </a:rPr>
              <a:t>Think about a time you've heard about wildfires. Were you affected by the wildfire? How can wildfires affect you? In recent years, we've heard more about large fires, and they are linked to climate change. </a:t>
            </a:r>
          </a:p>
          <a:p>
            <a:pPr lvl="0"/>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 Wildfires are a natural part of many ecosystems, often originating from dry lightning strikes. They can support ecosystem health, promote certain plant species, and help nutrient cycling in the soil. However, depending on the fire's frequency, severity, and size, they can also be catastrophic and destroy habitats, decrease water and air quality, and decrease the availability of natural resources like lumber or grazing land. Most ecosystems naturally experience large catastrophic fires at some point. Forests in the Southwest have catastrophic fires every 200-500 years.</a:t>
            </a:r>
          </a:p>
          <a:p>
            <a:pPr lvl="0"/>
            <a:endParaRPr lang="en-US" sz="1200" b="0" i="0" u="none" strike="noStrike" cap="none" dirty="0">
              <a:solidFill>
                <a:schemeClr val="dk1"/>
              </a:solidFill>
              <a:effectLst/>
              <a:latin typeface="Calibri"/>
              <a:ea typeface="Calibri"/>
              <a:cs typeface="Calibri"/>
              <a:sym typeface="Calibri"/>
            </a:endParaRPr>
          </a:p>
        </p:txBody>
      </p:sp>
      <p:sp>
        <p:nvSpPr>
          <p:cNvPr id="75" name="Google Shape;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Fire size is how large an area burns; click to show animation. How did climate change impact the fire size in our experiment? [Answer: It increased because more dry fuels in the ecosystem allowed the fire to spread.]</a:t>
            </a:r>
          </a:p>
        </p:txBody>
      </p:sp>
      <p:sp>
        <p:nvSpPr>
          <p:cNvPr id="448" name="Google Shape;44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a:solidFill>
                  <a:schemeClr val="dk1"/>
                </a:solidFill>
                <a:effectLst/>
                <a:latin typeface="Calibri"/>
                <a:ea typeface="Calibri"/>
                <a:cs typeface="Calibri"/>
                <a:sym typeface="Calibri"/>
              </a:rPr>
              <a:t>Students should look back at their answers to questions 4-6 and expand on them using the words fire risk, severity, and size.</a:t>
            </a:r>
          </a:p>
        </p:txBody>
      </p:sp>
      <p:sp>
        <p:nvSpPr>
          <p:cNvPr id="500" name="Google Shape;50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Climate change is caused by increased atmospheric carbon dioxide, which leads to higher atmospheric temperatures. This increase in temperatures has many cascading effects.</a:t>
            </a: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Based on the graphs, what trends do you see in the relationship between wildfire and temperature? The red y-axis on the left side of the graph shows wildfire frequency, represented by the red bars. The black y-axis on the right side of the graph shows temperature, represented by the black line [Answer: Years with higher temperatures have higher fire frequency]. You might expect the amount of rain to be linked to fire severity, but why temperature? Two major factors affect wildfire risk and severity, (1) moisture levels, or how much water is in the plants and soil, and (2) fuel levels, or how much burnable material, usually dead plants, is present.</a:t>
            </a:r>
          </a:p>
        </p:txBody>
      </p:sp>
      <p:sp>
        <p:nvSpPr>
          <p:cNvPr id="101" name="Google Shape;10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What do you need to make a fire? [Click to show answer: fuel, oxygen, and ignition.]</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 Which of these is most likely to be influenced by climate change? [Answer: Fuel. Oxygen and ignition sources will not change due to climate change, but the amount of plants and dead, dry plant material is likely to change as the temperature and precipitation patterns change.]</a:t>
            </a:r>
          </a:p>
        </p:txBody>
      </p:sp>
      <p:sp>
        <p:nvSpPr>
          <p:cNvPr id="111" name="Google Shape;11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Which of these ecosystems is more likely to burn? [Answer: #1. This is a ponderosa pine forest with little bare ground. The grass on the ground can carry fire between larger plants. Generally, fire is more likely to spread in a forest with more grass and shrubs in the understory. Picture #2 is creosote shrubland, with little vegetation between shrubs, making it hard for fire to spread.]</a:t>
            </a:r>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Which of these ecosystems is more likely to burn [Answer #1, Again, picture #1 is a ponderosa pine forest, which is much drier than the rainforest shown in picture #2. So despite having more fuel, picture #2 is less likely to catch fire. These three pictures highlight that fuel and moisture levels are important aspects of fire risk.]</a:t>
            </a:r>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We will experiment with how higher temperatures affect wildfire risk, size, and severity. Imagine you're a part of a research team trying to determine how climate change and future changes in moisture and fuel levels impact wildfire. Each group will build an ecosystem.</a:t>
            </a:r>
          </a:p>
        </p:txBody>
      </p:sp>
      <p:sp>
        <p:nvSpPr>
          <p:cNvPr id="149" name="Google Shape;14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Show the students the control models you have already made; students will use EXACTLY the same amount of materials as the control models, EXCEPT that they will change one variable by adding more or less of that material to understand the impact of that variable on fire risk. You will assign a change for each group to make. Wet both of your control models by spraying the entire model with five sprays of water from a spray bottle and weigh each model. Students should record these weights on their worksheets.</a:t>
            </a:r>
          </a:p>
        </p:txBody>
      </p:sp>
      <p:sp>
        <p:nvSpPr>
          <p:cNvPr id="157" name="Google Shape;1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4"/>
          <p:cNvSpPr/>
          <p:nvPr/>
        </p:nvSpPr>
        <p:spPr>
          <a:xfrm>
            <a:off x="0" y="2427770"/>
            <a:ext cx="6472238" cy="6934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4"/>
          <p:cNvSpPr/>
          <p:nvPr/>
        </p:nvSpPr>
        <p:spPr>
          <a:xfrm>
            <a:off x="0" y="1128711"/>
            <a:ext cx="9144000" cy="10985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4"/>
          <p:cNvSpPr txBox="1">
            <a:spLocks noGrp="1"/>
          </p:cNvSpPr>
          <p:nvPr>
            <p:ph type="ctrTitle"/>
          </p:nvPr>
        </p:nvSpPr>
        <p:spPr>
          <a:xfrm>
            <a:off x="0" y="996932"/>
            <a:ext cx="9144000" cy="109851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400"/>
              <a:buFont typeface="Bellez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4"/>
          <p:cNvSpPr txBox="1">
            <a:spLocks noGrp="1"/>
          </p:cNvSpPr>
          <p:nvPr>
            <p:ph type="subTitle" idx="1"/>
          </p:nvPr>
        </p:nvSpPr>
        <p:spPr>
          <a:xfrm>
            <a:off x="0" y="2545125"/>
            <a:ext cx="6858000" cy="69349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4"/>
          <p:cNvPicPr preferRelativeResize="0"/>
          <p:nvPr/>
        </p:nvPicPr>
        <p:blipFill rotWithShape="1">
          <a:blip r:embed="rId2">
            <a:alphaModFix/>
          </a:blip>
          <a:srcRect/>
          <a:stretch/>
        </p:blipFill>
        <p:spPr>
          <a:xfrm>
            <a:off x="2658277" y="2891873"/>
            <a:ext cx="6764112" cy="396612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3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33"/>
          <p:cNvPicPr preferRelativeResize="0"/>
          <p:nvPr/>
        </p:nvPicPr>
        <p:blipFill rotWithShape="1">
          <a:blip r:embed="rId2">
            <a:alphaModFix amt="50000"/>
          </a:blip>
          <a:srcRect/>
          <a:stretch/>
        </p:blipFill>
        <p:spPr>
          <a:xfrm>
            <a:off x="7169277" y="4248378"/>
            <a:ext cx="1974723" cy="26234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
        <p:cNvGrpSpPr/>
        <p:nvPr/>
      </p:nvGrpSpPr>
      <p:grpSpPr>
        <a:xfrm>
          <a:off x="0" y="0"/>
          <a:ext cx="0" cy="0"/>
          <a:chOff x="0" y="0"/>
          <a:chExt cx="0" cy="0"/>
        </a:xfrm>
      </p:grpSpPr>
      <p:pic>
        <p:nvPicPr>
          <p:cNvPr id="62" name="Google Shape;62;p34"/>
          <p:cNvPicPr preferRelativeResize="0"/>
          <p:nvPr/>
        </p:nvPicPr>
        <p:blipFill rotWithShape="1">
          <a:blip r:embed="rId2">
            <a:alphaModFix amt="50000"/>
          </a:blip>
          <a:srcRect/>
          <a:stretch/>
        </p:blipFill>
        <p:spPr>
          <a:xfrm>
            <a:off x="7169277" y="4248378"/>
            <a:ext cx="1974723" cy="26234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25"/>
          <p:cNvPicPr preferRelativeResize="0"/>
          <p:nvPr/>
        </p:nvPicPr>
        <p:blipFill rotWithShape="1">
          <a:blip r:embed="rId2">
            <a:alphaModFix amt="50000"/>
          </a:blip>
          <a:srcRect/>
          <a:stretch/>
        </p:blipFill>
        <p:spPr>
          <a:xfrm>
            <a:off x="7169277" y="4248378"/>
            <a:ext cx="1974723" cy="2623456"/>
          </a:xfrm>
          <a:prstGeom prst="rect">
            <a:avLst/>
          </a:prstGeom>
          <a:noFill/>
          <a:ln>
            <a:noFill/>
          </a:ln>
        </p:spPr>
      </p:pic>
      <p:sp>
        <p:nvSpPr>
          <p:cNvPr id="22" name="Google Shape;22;p25"/>
          <p:cNvSpPr/>
          <p:nvPr/>
        </p:nvSpPr>
        <p:spPr>
          <a:xfrm>
            <a:off x="0" y="478648"/>
            <a:ext cx="9144000" cy="10985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27"/>
          <p:cNvPicPr preferRelativeResize="0"/>
          <p:nvPr/>
        </p:nvPicPr>
        <p:blipFill rotWithShape="1">
          <a:blip r:embed="rId2">
            <a:alphaModFix amt="50000"/>
          </a:blip>
          <a:srcRect/>
          <a:stretch/>
        </p:blipFill>
        <p:spPr>
          <a:xfrm>
            <a:off x="7169277" y="4248378"/>
            <a:ext cx="1974723" cy="2623456"/>
          </a:xfrm>
          <a:prstGeom prst="rect">
            <a:avLst/>
          </a:prstGeom>
          <a:noFill/>
          <a:ln>
            <a:noFill/>
          </a:ln>
        </p:spPr>
      </p:pic>
      <p:sp>
        <p:nvSpPr>
          <p:cNvPr id="29" name="Google Shape;29;p27"/>
          <p:cNvSpPr/>
          <p:nvPr/>
        </p:nvSpPr>
        <p:spPr>
          <a:xfrm>
            <a:off x="0" y="478648"/>
            <a:ext cx="9144000" cy="10985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2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28"/>
          <p:cNvPicPr preferRelativeResize="0"/>
          <p:nvPr/>
        </p:nvPicPr>
        <p:blipFill rotWithShape="1">
          <a:blip r:embed="rId2">
            <a:alphaModFix amt="50000"/>
          </a:blip>
          <a:srcRect/>
          <a:stretch/>
        </p:blipFill>
        <p:spPr>
          <a:xfrm>
            <a:off x="7169277" y="4248378"/>
            <a:ext cx="1974723" cy="2623456"/>
          </a:xfrm>
          <a:prstGeom prst="rect">
            <a:avLst/>
          </a:prstGeom>
          <a:noFill/>
          <a:ln>
            <a:noFill/>
          </a:ln>
        </p:spPr>
      </p:pic>
      <p:sp>
        <p:nvSpPr>
          <p:cNvPr id="37" name="Google Shape;37;p28"/>
          <p:cNvSpPr/>
          <p:nvPr/>
        </p:nvSpPr>
        <p:spPr>
          <a:xfrm>
            <a:off x="0" y="478648"/>
            <a:ext cx="9144000" cy="10985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29"/>
          <p:cNvPicPr preferRelativeResize="0"/>
          <p:nvPr/>
        </p:nvPicPr>
        <p:blipFill rotWithShape="1">
          <a:blip r:embed="rId2">
            <a:alphaModFix amt="50000"/>
          </a:blip>
          <a:srcRect/>
          <a:stretch/>
        </p:blipFill>
        <p:spPr>
          <a:xfrm>
            <a:off x="7169277" y="4248378"/>
            <a:ext cx="1974723" cy="2623456"/>
          </a:xfrm>
          <a:prstGeom prst="rect">
            <a:avLst/>
          </a:prstGeom>
          <a:noFill/>
          <a:ln>
            <a:noFill/>
          </a:ln>
        </p:spPr>
      </p:pic>
      <p:sp>
        <p:nvSpPr>
          <p:cNvPr id="41" name="Google Shape;41;p29"/>
          <p:cNvSpPr/>
          <p:nvPr/>
        </p:nvSpPr>
        <p:spPr>
          <a:xfrm>
            <a:off x="0" y="478648"/>
            <a:ext cx="9144000" cy="10985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3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Bellez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3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46" name="Google Shape;46;p30"/>
          <p:cNvPicPr preferRelativeResize="0"/>
          <p:nvPr/>
        </p:nvPicPr>
        <p:blipFill rotWithShape="1">
          <a:blip r:embed="rId2">
            <a:alphaModFix amt="50000"/>
          </a:blip>
          <a:srcRect/>
          <a:stretch/>
        </p:blipFill>
        <p:spPr>
          <a:xfrm>
            <a:off x="7169277" y="4248378"/>
            <a:ext cx="1974723" cy="26234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3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Bellez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1"/>
          <p:cNvSpPr>
            <a:spLocks noGrp="1"/>
          </p:cNvSpPr>
          <p:nvPr>
            <p:ph type="pic" idx="2"/>
          </p:nvPr>
        </p:nvSpPr>
        <p:spPr>
          <a:xfrm>
            <a:off x="3887391" y="987426"/>
            <a:ext cx="4629150" cy="4873625"/>
          </a:xfrm>
          <a:prstGeom prst="rect">
            <a:avLst/>
          </a:prstGeom>
          <a:noFill/>
          <a:ln>
            <a:noFill/>
          </a:ln>
        </p:spPr>
      </p:sp>
      <p:sp>
        <p:nvSpPr>
          <p:cNvPr id="50" name="Google Shape;50;p3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51" name="Google Shape;51;p31"/>
          <p:cNvPicPr preferRelativeResize="0"/>
          <p:nvPr/>
        </p:nvPicPr>
        <p:blipFill rotWithShape="1">
          <a:blip r:embed="rId2">
            <a:alphaModFix amt="50000"/>
          </a:blip>
          <a:srcRect/>
          <a:stretch/>
        </p:blipFill>
        <p:spPr>
          <a:xfrm>
            <a:off x="7169277" y="4248378"/>
            <a:ext cx="1974723" cy="26234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32"/>
          <p:cNvPicPr preferRelativeResize="0"/>
          <p:nvPr/>
        </p:nvPicPr>
        <p:blipFill rotWithShape="1">
          <a:blip r:embed="rId2">
            <a:alphaModFix amt="50000"/>
          </a:blip>
          <a:srcRect/>
          <a:stretch/>
        </p:blipFill>
        <p:spPr>
          <a:xfrm>
            <a:off x="7169277" y="4248378"/>
            <a:ext cx="1974723" cy="2623456"/>
          </a:xfrm>
          <a:prstGeom prst="rect">
            <a:avLst/>
          </a:prstGeom>
          <a:noFill/>
          <a:ln>
            <a:noFill/>
          </a:ln>
        </p:spPr>
      </p:pic>
      <p:sp>
        <p:nvSpPr>
          <p:cNvPr id="56" name="Google Shape;56;p32"/>
          <p:cNvSpPr/>
          <p:nvPr/>
        </p:nvSpPr>
        <p:spPr>
          <a:xfrm>
            <a:off x="0" y="478648"/>
            <a:ext cx="9144000" cy="10985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0D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elleza"/>
              <a:buNone/>
              <a:defRPr sz="4400" b="1" i="0" u="none" strike="noStrike" cap="none">
                <a:solidFill>
                  <a:schemeClr val="dk1"/>
                </a:solidFill>
                <a:latin typeface="Belleza"/>
                <a:ea typeface="Belleza"/>
                <a:cs typeface="Belleza"/>
                <a:sym typeface="Bellez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22.png"/><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37.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32.png"/><Relationship Id="rId5" Type="http://schemas.openxmlformats.org/officeDocument/2006/relationships/image" Target="../media/image22.png"/><Relationship Id="rId15" Type="http://schemas.openxmlformats.org/officeDocument/2006/relationships/image" Target="../media/image39.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22.png"/><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22.png"/><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22.png"/><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22.png"/><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nps.gov/media/photo/gallery-item.htm?pg=5422915&amp;id=507757e1-923d-4ccb-ae15-330a8f57b477&amp;gid=FF2A7DE0-8FE2-4695-B77E-EA4CEB4FA76C"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nps.gov/olym/planyourvisit/visiting-the-hoh.htm"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a:spLocks noGrp="1"/>
          </p:cNvSpPr>
          <p:nvPr>
            <p:ph type="ctrTitle"/>
          </p:nvPr>
        </p:nvSpPr>
        <p:spPr>
          <a:xfrm>
            <a:off x="0" y="996932"/>
            <a:ext cx="9144000" cy="109851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Belleza"/>
              <a:buNone/>
            </a:pPr>
            <a:r>
              <a:rPr lang="en-US" dirty="0"/>
              <a:t>Wildfire and Climate Change</a:t>
            </a:r>
            <a:endParaRPr dirty="0"/>
          </a:p>
        </p:txBody>
      </p:sp>
      <p:sp>
        <p:nvSpPr>
          <p:cNvPr id="69" name="Google Shape;69;p1"/>
          <p:cNvSpPr txBox="1">
            <a:spLocks noGrp="1"/>
          </p:cNvSpPr>
          <p:nvPr>
            <p:ph type="subTitle" idx="1"/>
          </p:nvPr>
        </p:nvSpPr>
        <p:spPr>
          <a:xfrm>
            <a:off x="0" y="2545125"/>
            <a:ext cx="6858000" cy="6934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Wildfire: Past and Future</a:t>
            </a:r>
            <a:endParaRPr dirty="0"/>
          </a:p>
        </p:txBody>
      </p:sp>
      <p:pic>
        <p:nvPicPr>
          <p:cNvPr id="70" name="Google Shape;70;p1" descr="southwest-climate-hub-color.jpeg"/>
          <p:cNvPicPr preferRelativeResize="0"/>
          <p:nvPr/>
        </p:nvPicPr>
        <p:blipFill rotWithShape="1">
          <a:blip r:embed="rId3">
            <a:alphaModFix/>
          </a:blip>
          <a:srcRect/>
          <a:stretch/>
        </p:blipFill>
        <p:spPr>
          <a:xfrm>
            <a:off x="3218213" y="113665"/>
            <a:ext cx="3442089" cy="557291"/>
          </a:xfrm>
          <a:prstGeom prst="rect">
            <a:avLst/>
          </a:prstGeom>
          <a:noFill/>
          <a:ln>
            <a:noFill/>
          </a:ln>
        </p:spPr>
      </p:pic>
      <p:pic>
        <p:nvPicPr>
          <p:cNvPr id="71" name="Google Shape;71;p1" descr="AI logo.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21718" y="113665"/>
            <a:ext cx="2322282" cy="5372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a:t>Experiment set up</a:t>
            </a:r>
            <a:endParaRPr/>
          </a:p>
        </p:txBody>
      </p:sp>
      <p:sp>
        <p:nvSpPr>
          <p:cNvPr id="168" name="Google Shape;168;p10"/>
          <p:cNvSpPr txBox="1">
            <a:spLocks noGrp="1"/>
          </p:cNvSpPr>
          <p:nvPr>
            <p:ph type="body" idx="1"/>
          </p:nvPr>
        </p:nvSpPr>
        <p:spPr>
          <a:xfrm>
            <a:off x="287456" y="4526852"/>
            <a:ext cx="7764723" cy="21957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000"/>
              <a:buNone/>
            </a:pPr>
            <a:r>
              <a:rPr lang="en-US" sz="2000" dirty="0"/>
              <a:t>Instructions:</a:t>
            </a:r>
            <a:endParaRPr dirty="0"/>
          </a:p>
          <a:p>
            <a:pPr marL="228600" lvl="0" indent="-228600" algn="l" rtl="0">
              <a:lnSpc>
                <a:spcPct val="90000"/>
              </a:lnSpc>
              <a:spcBef>
                <a:spcPts val="1000"/>
              </a:spcBef>
              <a:spcAft>
                <a:spcPts val="0"/>
              </a:spcAft>
              <a:buClr>
                <a:schemeClr val="dk1"/>
              </a:buClr>
              <a:buSzPts val="2000"/>
              <a:buChar char="•"/>
            </a:pPr>
            <a:r>
              <a:rPr lang="en-US" sz="2000" dirty="0"/>
              <a:t>Build your model and fill out the model description </a:t>
            </a:r>
            <a:r>
              <a:rPr lang="en-US" sz="2000" b="1" dirty="0"/>
              <a:t>using the instructions on your worksheet.</a:t>
            </a:r>
            <a:endParaRPr dirty="0"/>
          </a:p>
          <a:p>
            <a:pPr marL="228600" lvl="0" indent="-228600" algn="l" rtl="0">
              <a:lnSpc>
                <a:spcPct val="90000"/>
              </a:lnSpc>
              <a:spcBef>
                <a:spcPts val="1000"/>
              </a:spcBef>
              <a:spcAft>
                <a:spcPts val="0"/>
              </a:spcAft>
              <a:buClr>
                <a:schemeClr val="dk1"/>
              </a:buClr>
              <a:buSzPts val="2000"/>
              <a:buChar char="•"/>
            </a:pPr>
            <a:r>
              <a:rPr lang="en-US" sz="2000" dirty="0"/>
              <a:t>Place your model under the light with a thermometer.</a:t>
            </a:r>
            <a:endParaRPr dirty="0"/>
          </a:p>
          <a:p>
            <a:pPr marL="228600" lvl="0" indent="-228600" algn="l" rtl="0">
              <a:lnSpc>
                <a:spcPct val="90000"/>
              </a:lnSpc>
              <a:spcBef>
                <a:spcPts val="1000"/>
              </a:spcBef>
              <a:spcAft>
                <a:spcPts val="0"/>
              </a:spcAft>
              <a:buClr>
                <a:schemeClr val="dk1"/>
              </a:buClr>
              <a:buSzPts val="2000"/>
              <a:buChar char="•"/>
            </a:pPr>
            <a:r>
              <a:rPr lang="en-US" sz="2000" dirty="0"/>
              <a:t>As a group, answer questions 1-3 on your worksheet.</a:t>
            </a:r>
            <a:endParaRPr dirty="0"/>
          </a:p>
        </p:txBody>
      </p:sp>
      <p:pic>
        <p:nvPicPr>
          <p:cNvPr id="2" name="Picture 1">
            <a:extLst>
              <a:ext uri="{FF2B5EF4-FFF2-40B4-BE49-F238E27FC236}">
                <a16:creationId xmlns:a16="http://schemas.microsoft.com/office/drawing/2014/main" id="{FA70DA8E-6EBC-1E45-B828-7B277087137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08120" y="2056125"/>
            <a:ext cx="5085567" cy="2078873"/>
          </a:xfrm>
          <a:prstGeom prst="rect">
            <a:avLst/>
          </a:prstGeom>
        </p:spPr>
      </p:pic>
      <p:sp>
        <p:nvSpPr>
          <p:cNvPr id="7" name="TextBox 6">
            <a:extLst>
              <a:ext uri="{FF2B5EF4-FFF2-40B4-BE49-F238E27FC236}">
                <a16:creationId xmlns:a16="http://schemas.microsoft.com/office/drawing/2014/main" id="{51E25EEB-B097-FB40-98A1-494AA4BD9AD3}"/>
              </a:ext>
            </a:extLst>
          </p:cNvPr>
          <p:cNvSpPr txBox="1"/>
          <p:nvPr/>
        </p:nvSpPr>
        <p:spPr>
          <a:xfrm>
            <a:off x="150313" y="1897181"/>
            <a:ext cx="3757807" cy="2031325"/>
          </a:xfrm>
          <a:prstGeom prst="rect">
            <a:avLst/>
          </a:prstGeom>
          <a:noFill/>
        </p:spPr>
        <p:txBody>
          <a:bodyPr wrap="square">
            <a:spAutoFit/>
          </a:bodyPr>
          <a:lstStyle/>
          <a:p>
            <a:pPr marL="0" lvl="0" indent="0" algn="l" rtl="0">
              <a:lnSpc>
                <a:spcPct val="90000"/>
              </a:lnSpc>
              <a:spcBef>
                <a:spcPts val="0"/>
              </a:spcBef>
              <a:spcAft>
                <a:spcPts val="0"/>
              </a:spcAft>
              <a:buClr>
                <a:schemeClr val="dk1"/>
              </a:buClr>
              <a:buSzPts val="2000"/>
              <a:buNone/>
            </a:pPr>
            <a:r>
              <a:rPr lang="en-US" sz="2000" dirty="0">
                <a:latin typeface="Verdana" panose="020B0604030504040204" pitchFamily="34" charset="0"/>
                <a:ea typeface="Verdana" panose="020B0604030504040204" pitchFamily="34" charset="0"/>
                <a:cs typeface="Verdana" panose="020B0604030504040204" pitchFamily="34" charset="0"/>
              </a:rPr>
              <a:t>Using </a:t>
            </a:r>
            <a:r>
              <a:rPr lang="en-US" sz="2000" u="sng" dirty="0">
                <a:latin typeface="Verdana" panose="020B0604030504040204" pitchFamily="34" charset="0"/>
                <a:ea typeface="Verdana" panose="020B0604030504040204" pitchFamily="34" charset="0"/>
                <a:cs typeface="Verdana" panose="020B0604030504040204" pitchFamily="34" charset="0"/>
              </a:rPr>
              <a:t>exactly the same amounts of materials,</a:t>
            </a:r>
            <a:r>
              <a:rPr lang="en-US" sz="2000" dirty="0">
                <a:latin typeface="Verdana" panose="020B0604030504040204" pitchFamily="34" charset="0"/>
                <a:ea typeface="Verdana" panose="020B0604030504040204" pitchFamily="34" charset="0"/>
                <a:cs typeface="Verdana" panose="020B0604030504040204" pitchFamily="34" charset="0"/>
              </a:rPr>
              <a:t> build your own ecosystem model, </a:t>
            </a:r>
            <a:r>
              <a:rPr lang="en-US" sz="2000" b="1" dirty="0">
                <a:latin typeface="Verdana" panose="020B0604030504040204" pitchFamily="34" charset="0"/>
                <a:ea typeface="Verdana" panose="020B0604030504040204" pitchFamily="34" charset="0"/>
                <a:cs typeface="Verdana" panose="020B0604030504040204" pitchFamily="34" charset="0"/>
              </a:rPr>
              <a:t>but you will use more or less of one variable (material) in your model</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7140-2AB3-584B-B622-BFD39F03E938}"/>
              </a:ext>
            </a:extLst>
          </p:cNvPr>
          <p:cNvSpPr>
            <a:spLocks noGrp="1"/>
          </p:cNvSpPr>
          <p:nvPr>
            <p:ph type="title"/>
          </p:nvPr>
        </p:nvSpPr>
        <p:spPr/>
        <p:txBody>
          <a:bodyPr/>
          <a:lstStyle/>
          <a:p>
            <a:r>
              <a:rPr lang="en-US" dirty="0"/>
              <a:t>Make a prediction</a:t>
            </a:r>
          </a:p>
        </p:txBody>
      </p:sp>
      <p:sp>
        <p:nvSpPr>
          <p:cNvPr id="3" name="Text Placeholder 2">
            <a:extLst>
              <a:ext uri="{FF2B5EF4-FFF2-40B4-BE49-F238E27FC236}">
                <a16:creationId xmlns:a16="http://schemas.microsoft.com/office/drawing/2014/main" id="{ADFE26B1-58D1-374A-AE5C-5440B81BD705}"/>
              </a:ext>
            </a:extLst>
          </p:cNvPr>
          <p:cNvSpPr>
            <a:spLocks noGrp="1"/>
          </p:cNvSpPr>
          <p:nvPr>
            <p:ph type="body" idx="1"/>
          </p:nvPr>
        </p:nvSpPr>
        <p:spPr/>
        <p:txBody>
          <a:bodyPr/>
          <a:lstStyle/>
          <a:p>
            <a:r>
              <a:rPr lang="en-US" dirty="0"/>
              <a:t>Which model do you think has the highest fire risk?</a:t>
            </a:r>
          </a:p>
          <a:p>
            <a:endParaRPr lang="en-US" dirty="0"/>
          </a:p>
          <a:p>
            <a:r>
              <a:rPr lang="en-US" dirty="0"/>
              <a:t>Which model do you think has the lowest fire risk?</a:t>
            </a:r>
          </a:p>
        </p:txBody>
      </p:sp>
    </p:spTree>
    <p:extLst>
      <p:ext uri="{BB962C8B-B14F-4D97-AF65-F5344CB8AC3E}">
        <p14:creationId xmlns:p14="http://schemas.microsoft.com/office/powerpoint/2010/main" val="391599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p:nvPr/>
        </p:nvSpPr>
        <p:spPr>
          <a:xfrm>
            <a:off x="-142504" y="4401786"/>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solidFill>
            <a:srgbClr val="82592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2"/>
          <p:cNvSpPr/>
          <p:nvPr/>
        </p:nvSpPr>
        <p:spPr>
          <a:xfrm>
            <a:off x="-142503" y="4963887"/>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gradFill>
            <a:gsLst>
              <a:gs pos="0">
                <a:srgbClr val="502900"/>
              </a:gs>
              <a:gs pos="50000">
                <a:srgbClr val="753C00"/>
              </a:gs>
              <a:gs pos="100000">
                <a:srgbClr val="8C4800"/>
              </a:gs>
            </a:gsLst>
            <a:lin ang="162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12" descr="Pl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6305" y="3777346"/>
            <a:ext cx="1451758" cy="1451758"/>
          </a:xfrm>
          <a:prstGeom prst="rect">
            <a:avLst/>
          </a:prstGeom>
          <a:noFill/>
          <a:ln>
            <a:noFill/>
          </a:ln>
        </p:spPr>
      </p:pic>
      <p:pic>
        <p:nvPicPr>
          <p:cNvPr id="177" name="Google Shape;177;p12" descr="Plan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98095" y="4469206"/>
            <a:ext cx="677141" cy="677141"/>
          </a:xfrm>
          <a:prstGeom prst="rect">
            <a:avLst/>
          </a:prstGeom>
          <a:noFill/>
          <a:ln>
            <a:noFill/>
          </a:ln>
        </p:spPr>
      </p:pic>
      <p:pic>
        <p:nvPicPr>
          <p:cNvPr id="178" name="Google Shape;178;p12"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143498" y="4046025"/>
            <a:ext cx="914400" cy="914400"/>
          </a:xfrm>
          <a:prstGeom prst="rect">
            <a:avLst/>
          </a:prstGeom>
          <a:noFill/>
          <a:ln>
            <a:noFill/>
          </a:ln>
        </p:spPr>
      </p:pic>
      <p:pic>
        <p:nvPicPr>
          <p:cNvPr id="179" name="Google Shape;179;p12" descr="Pla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62549" y="3752635"/>
            <a:ext cx="1349828" cy="1349828"/>
          </a:xfrm>
          <a:prstGeom prst="rect">
            <a:avLst/>
          </a:prstGeom>
          <a:noFill/>
          <a:ln>
            <a:noFill/>
          </a:ln>
        </p:spPr>
      </p:pic>
      <p:pic>
        <p:nvPicPr>
          <p:cNvPr id="180" name="Google Shape;180;p12"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38230" y="4174427"/>
            <a:ext cx="914400" cy="914400"/>
          </a:xfrm>
          <a:prstGeom prst="rect">
            <a:avLst/>
          </a:prstGeom>
          <a:noFill/>
          <a:ln>
            <a:noFill/>
          </a:ln>
        </p:spPr>
      </p:pic>
      <p:pic>
        <p:nvPicPr>
          <p:cNvPr id="181" name="Google Shape;181;p12"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332754" y="4426499"/>
            <a:ext cx="457200" cy="457200"/>
          </a:xfrm>
          <a:prstGeom prst="rect">
            <a:avLst/>
          </a:prstGeom>
          <a:noFill/>
          <a:ln>
            <a:noFill/>
          </a:ln>
        </p:spPr>
      </p:pic>
      <p:pic>
        <p:nvPicPr>
          <p:cNvPr id="182" name="Google Shape;182;p12"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74422" y="3737265"/>
            <a:ext cx="914400" cy="914400"/>
          </a:xfrm>
          <a:prstGeom prst="rect">
            <a:avLst/>
          </a:prstGeom>
          <a:noFill/>
          <a:ln>
            <a:noFill/>
          </a:ln>
        </p:spPr>
      </p:pic>
      <p:pic>
        <p:nvPicPr>
          <p:cNvPr id="183" name="Google Shape;183;p12"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flipH="1">
            <a:off x="6413978" y="4158865"/>
            <a:ext cx="729852" cy="729852"/>
          </a:xfrm>
          <a:prstGeom prst="rect">
            <a:avLst/>
          </a:prstGeom>
          <a:noFill/>
          <a:ln>
            <a:noFill/>
          </a:ln>
        </p:spPr>
      </p:pic>
      <p:pic>
        <p:nvPicPr>
          <p:cNvPr id="184" name="Google Shape;184;p12"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2852574" y="4046025"/>
            <a:ext cx="1105626" cy="1105626"/>
          </a:xfrm>
          <a:prstGeom prst="rect">
            <a:avLst/>
          </a:prstGeom>
          <a:noFill/>
          <a:ln>
            <a:noFill/>
          </a:ln>
        </p:spPr>
      </p:pic>
      <p:pic>
        <p:nvPicPr>
          <p:cNvPr id="185" name="Google Shape;185;p12"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flipH="1">
            <a:off x="480659" y="4077924"/>
            <a:ext cx="729852" cy="729852"/>
          </a:xfrm>
          <a:prstGeom prst="rect">
            <a:avLst/>
          </a:prstGeom>
          <a:noFill/>
          <a:ln>
            <a:noFill/>
          </a:ln>
        </p:spPr>
      </p:pic>
      <p:pic>
        <p:nvPicPr>
          <p:cNvPr id="186" name="Google Shape;186;p12" descr="Plant"/>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flipH="1">
            <a:off x="7438858" y="3504698"/>
            <a:ext cx="1227155" cy="1227155"/>
          </a:xfrm>
          <a:prstGeom prst="rect">
            <a:avLst/>
          </a:prstGeom>
          <a:noFill/>
          <a:ln>
            <a:noFill/>
          </a:ln>
        </p:spPr>
      </p:pic>
      <p:pic>
        <p:nvPicPr>
          <p:cNvPr id="187" name="Google Shape;187;p12"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flipH="1">
            <a:off x="8357236" y="4002001"/>
            <a:ext cx="729852" cy="729852"/>
          </a:xfrm>
          <a:prstGeom prst="rect">
            <a:avLst/>
          </a:prstGeom>
          <a:noFill/>
          <a:ln>
            <a:noFill/>
          </a:ln>
        </p:spPr>
      </p:pic>
      <p:pic>
        <p:nvPicPr>
          <p:cNvPr id="188" name="Google Shape;188;p12"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930068" y="4168984"/>
            <a:ext cx="914400" cy="914400"/>
          </a:xfrm>
          <a:prstGeom prst="rect">
            <a:avLst/>
          </a:prstGeom>
          <a:noFill/>
          <a:ln>
            <a:noFill/>
          </a:ln>
        </p:spPr>
      </p:pic>
      <p:pic>
        <p:nvPicPr>
          <p:cNvPr id="189" name="Google Shape;189;p12"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995786" y="4651665"/>
            <a:ext cx="457200" cy="457200"/>
          </a:xfrm>
          <a:prstGeom prst="rect">
            <a:avLst/>
          </a:prstGeom>
          <a:noFill/>
          <a:ln>
            <a:noFill/>
          </a:ln>
        </p:spPr>
      </p:pic>
      <p:pic>
        <p:nvPicPr>
          <p:cNvPr id="190" name="Google Shape;190;p12"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186650" y="4517574"/>
            <a:ext cx="457200" cy="457200"/>
          </a:xfrm>
          <a:prstGeom prst="rect">
            <a:avLst/>
          </a:prstGeom>
          <a:noFill/>
          <a:ln>
            <a:noFill/>
          </a:ln>
        </p:spPr>
      </p:pic>
      <p:pic>
        <p:nvPicPr>
          <p:cNvPr id="191" name="Google Shape;191;p12" descr="Sun"/>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rot="649865">
            <a:off x="296110" y="181096"/>
            <a:ext cx="1603941" cy="1603941"/>
          </a:xfrm>
          <a:prstGeom prst="rect">
            <a:avLst/>
          </a:prstGeom>
          <a:noFill/>
          <a:ln>
            <a:noFill/>
          </a:ln>
        </p:spPr>
      </p:pic>
      <p:sp>
        <p:nvSpPr>
          <p:cNvPr id="192" name="Google Shape;192;p12"/>
          <p:cNvSpPr/>
          <p:nvPr/>
        </p:nvSpPr>
        <p:spPr>
          <a:xfrm rot="2879681">
            <a:off x="1171936" y="2625826"/>
            <a:ext cx="3443986" cy="363409"/>
          </a:xfrm>
          <a:custGeom>
            <a:avLst/>
            <a:gdLst/>
            <a:ahLst/>
            <a:cxnLst/>
            <a:rect l="l" t="t" r="r" b="b"/>
            <a:pathLst>
              <a:path w="5284520" h="85517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4001985" y="859116"/>
                  <a:pt x="4346369" y="855158"/>
                </a:cubicBezTo>
                <a:cubicBezTo>
                  <a:pt x="4690753" y="851200"/>
                  <a:pt x="4896593" y="359363"/>
                  <a:pt x="5284520" y="332644"/>
                </a:cubicBezTo>
              </a:path>
            </a:pathLst>
          </a:cu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2"/>
          <p:cNvSpPr/>
          <p:nvPr/>
        </p:nvSpPr>
        <p:spPr>
          <a:xfrm rot="4883133">
            <a:off x="306499" y="2613096"/>
            <a:ext cx="1943876" cy="298481"/>
          </a:xfrm>
          <a:custGeom>
            <a:avLst/>
            <a:gdLst/>
            <a:ahLst/>
            <a:cxnLst/>
            <a:rect l="l" t="t" r="r" b="b"/>
            <a:pathLst>
              <a:path w="5284520" h="85517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4001985" y="859116"/>
                  <a:pt x="4346369" y="855158"/>
                </a:cubicBezTo>
                <a:cubicBezTo>
                  <a:pt x="4690753" y="851200"/>
                  <a:pt x="4896593" y="359363"/>
                  <a:pt x="5284520" y="332644"/>
                </a:cubicBezTo>
              </a:path>
            </a:pathLst>
          </a:cu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12"/>
          <p:cNvSpPr/>
          <p:nvPr/>
        </p:nvSpPr>
        <p:spPr>
          <a:xfrm rot="1691652">
            <a:off x="1734291" y="2200592"/>
            <a:ext cx="4718778" cy="363409"/>
          </a:xfrm>
          <a:custGeom>
            <a:avLst/>
            <a:gdLst/>
            <a:ahLst/>
            <a:cxnLst/>
            <a:rect l="l" t="t" r="r" b="b"/>
            <a:pathLst>
              <a:path w="5284520" h="85517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4001985" y="859116"/>
                  <a:pt x="4346369" y="855158"/>
                </a:cubicBezTo>
                <a:cubicBezTo>
                  <a:pt x="4690753" y="851200"/>
                  <a:pt x="4896593" y="359363"/>
                  <a:pt x="5284520" y="332644"/>
                </a:cubicBezTo>
              </a:path>
            </a:pathLst>
          </a:cu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12"/>
          <p:cNvSpPr/>
          <p:nvPr/>
        </p:nvSpPr>
        <p:spPr>
          <a:xfrm rot="5400000" flipH="1">
            <a:off x="6954322" y="3064893"/>
            <a:ext cx="1967625" cy="317510"/>
          </a:xfrm>
          <a:custGeom>
            <a:avLst/>
            <a:gdLst/>
            <a:ahLst/>
            <a:cxnLst/>
            <a:rect l="l" t="t" r="r" b="b"/>
            <a:pathLst>
              <a:path w="5349083" h="90969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3991224" y="720350"/>
                  <a:pt x="4346369" y="855158"/>
                </a:cubicBezTo>
                <a:cubicBezTo>
                  <a:pt x="4701514" y="989966"/>
                  <a:pt x="4961157" y="835704"/>
                  <a:pt x="5349084" y="808985"/>
                </a:cubicBezTo>
              </a:path>
            </a:pathLst>
          </a:custGeom>
          <a:no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12"/>
          <p:cNvSpPr/>
          <p:nvPr/>
        </p:nvSpPr>
        <p:spPr>
          <a:xfrm rot="-5400000">
            <a:off x="4472274" y="3870719"/>
            <a:ext cx="1967625" cy="317510"/>
          </a:xfrm>
          <a:custGeom>
            <a:avLst/>
            <a:gdLst/>
            <a:ahLst/>
            <a:cxnLst/>
            <a:rect l="l" t="t" r="r" b="b"/>
            <a:pathLst>
              <a:path w="5349083" h="90969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3991224" y="720350"/>
                  <a:pt x="4346369" y="855158"/>
                </a:cubicBezTo>
                <a:cubicBezTo>
                  <a:pt x="4701514" y="989966"/>
                  <a:pt x="4961157" y="835704"/>
                  <a:pt x="5349084" y="808985"/>
                </a:cubicBezTo>
              </a:path>
            </a:pathLst>
          </a:custGeom>
          <a:no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2"/>
          <p:cNvSpPr/>
          <p:nvPr/>
        </p:nvSpPr>
        <p:spPr>
          <a:xfrm rot="-5400000">
            <a:off x="1278515" y="3393987"/>
            <a:ext cx="1967625" cy="317510"/>
          </a:xfrm>
          <a:custGeom>
            <a:avLst/>
            <a:gdLst/>
            <a:ahLst/>
            <a:cxnLst/>
            <a:rect l="l" t="t" r="r" b="b"/>
            <a:pathLst>
              <a:path w="5349083" h="90969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3991224" y="720350"/>
                  <a:pt x="4346369" y="855158"/>
                </a:cubicBezTo>
                <a:cubicBezTo>
                  <a:pt x="4701514" y="989966"/>
                  <a:pt x="4961157" y="835704"/>
                  <a:pt x="5349084" y="808985"/>
                </a:cubicBezTo>
              </a:path>
            </a:pathLst>
          </a:custGeom>
          <a:no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742666" y="5360210"/>
            <a:ext cx="486075" cy="486075"/>
          </a:xfrm>
          <a:prstGeom prst="rect">
            <a:avLst/>
          </a:prstGeom>
          <a:noFill/>
          <a:ln>
            <a:noFill/>
          </a:ln>
        </p:spPr>
      </p:pic>
      <p:pic>
        <p:nvPicPr>
          <p:cNvPr id="199" name="Google Shape;199;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3355057" y="5198866"/>
            <a:ext cx="486075" cy="486075"/>
          </a:xfrm>
          <a:prstGeom prst="rect">
            <a:avLst/>
          </a:prstGeom>
          <a:noFill/>
          <a:ln>
            <a:noFill/>
          </a:ln>
        </p:spPr>
      </p:pic>
      <p:pic>
        <p:nvPicPr>
          <p:cNvPr id="200" name="Google Shape;200;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033811" y="5463495"/>
            <a:ext cx="486075" cy="486075"/>
          </a:xfrm>
          <a:prstGeom prst="rect">
            <a:avLst/>
          </a:prstGeom>
          <a:noFill/>
          <a:ln>
            <a:noFill/>
          </a:ln>
        </p:spPr>
      </p:pic>
      <p:pic>
        <p:nvPicPr>
          <p:cNvPr id="201" name="Google Shape;201;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469950" y="5130579"/>
            <a:ext cx="486075" cy="486075"/>
          </a:xfrm>
          <a:prstGeom prst="rect">
            <a:avLst/>
          </a:prstGeom>
          <a:noFill/>
          <a:ln>
            <a:noFill/>
          </a:ln>
        </p:spPr>
      </p:pic>
      <p:pic>
        <p:nvPicPr>
          <p:cNvPr id="202" name="Google Shape;202;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92362" y="5412687"/>
            <a:ext cx="486075" cy="486075"/>
          </a:xfrm>
          <a:prstGeom prst="rect">
            <a:avLst/>
          </a:prstGeom>
          <a:noFill/>
          <a:ln>
            <a:noFill/>
          </a:ln>
        </p:spPr>
      </p:pic>
      <p:pic>
        <p:nvPicPr>
          <p:cNvPr id="203" name="Google Shape;203;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389889" y="5088825"/>
            <a:ext cx="486075" cy="486075"/>
          </a:xfrm>
          <a:prstGeom prst="rect">
            <a:avLst/>
          </a:prstGeom>
          <a:noFill/>
          <a:ln>
            <a:noFill/>
          </a:ln>
        </p:spPr>
      </p:pic>
      <p:pic>
        <p:nvPicPr>
          <p:cNvPr id="204" name="Google Shape;204;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843242" y="5099912"/>
            <a:ext cx="486075" cy="486075"/>
          </a:xfrm>
          <a:prstGeom prst="rect">
            <a:avLst/>
          </a:prstGeom>
          <a:noFill/>
          <a:ln>
            <a:noFill/>
          </a:ln>
        </p:spPr>
      </p:pic>
      <p:pic>
        <p:nvPicPr>
          <p:cNvPr id="205" name="Google Shape;205;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4293464" y="5214261"/>
            <a:ext cx="486075" cy="486075"/>
          </a:xfrm>
          <a:prstGeom prst="rect">
            <a:avLst/>
          </a:prstGeom>
          <a:noFill/>
          <a:ln>
            <a:noFill/>
          </a:ln>
        </p:spPr>
      </p:pic>
      <p:pic>
        <p:nvPicPr>
          <p:cNvPr id="206" name="Google Shape;206;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041610" y="5045464"/>
            <a:ext cx="486075" cy="486075"/>
          </a:xfrm>
          <a:prstGeom prst="rect">
            <a:avLst/>
          </a:prstGeom>
          <a:noFill/>
          <a:ln>
            <a:noFill/>
          </a:ln>
        </p:spPr>
      </p:pic>
      <p:pic>
        <p:nvPicPr>
          <p:cNvPr id="207" name="Google Shape;207;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736281" y="5198341"/>
            <a:ext cx="486075" cy="486075"/>
          </a:xfrm>
          <a:prstGeom prst="rect">
            <a:avLst/>
          </a:prstGeom>
          <a:noFill/>
          <a:ln>
            <a:noFill/>
          </a:ln>
        </p:spPr>
      </p:pic>
      <p:pic>
        <p:nvPicPr>
          <p:cNvPr id="208" name="Google Shape;208;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4651952" y="5373616"/>
            <a:ext cx="486075" cy="486075"/>
          </a:xfrm>
          <a:prstGeom prst="rect">
            <a:avLst/>
          </a:prstGeom>
          <a:noFill/>
          <a:ln>
            <a:noFill/>
          </a:ln>
        </p:spPr>
      </p:pic>
      <p:pic>
        <p:nvPicPr>
          <p:cNvPr id="209" name="Google Shape;209;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3724410" y="5562664"/>
            <a:ext cx="486075" cy="486075"/>
          </a:xfrm>
          <a:prstGeom prst="rect">
            <a:avLst/>
          </a:prstGeom>
          <a:noFill/>
          <a:ln>
            <a:noFill/>
          </a:ln>
        </p:spPr>
      </p:pic>
      <p:pic>
        <p:nvPicPr>
          <p:cNvPr id="210" name="Google Shape;210;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5550875" y="5217886"/>
            <a:ext cx="486075" cy="486075"/>
          </a:xfrm>
          <a:prstGeom prst="rect">
            <a:avLst/>
          </a:prstGeom>
          <a:noFill/>
          <a:ln>
            <a:noFill/>
          </a:ln>
        </p:spPr>
      </p:pic>
      <p:pic>
        <p:nvPicPr>
          <p:cNvPr id="211" name="Google Shape;211;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5177792" y="5594636"/>
            <a:ext cx="486075" cy="486075"/>
          </a:xfrm>
          <a:prstGeom prst="rect">
            <a:avLst/>
          </a:prstGeom>
          <a:noFill/>
          <a:ln>
            <a:noFill/>
          </a:ln>
        </p:spPr>
      </p:pic>
      <p:pic>
        <p:nvPicPr>
          <p:cNvPr id="212" name="Google Shape;212;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157774" y="5441903"/>
            <a:ext cx="486075" cy="486075"/>
          </a:xfrm>
          <a:prstGeom prst="rect">
            <a:avLst/>
          </a:prstGeom>
          <a:noFill/>
          <a:ln>
            <a:noFill/>
          </a:ln>
        </p:spPr>
      </p:pic>
      <p:pic>
        <p:nvPicPr>
          <p:cNvPr id="213" name="Google Shape;213;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585833" y="5085137"/>
            <a:ext cx="486075" cy="486075"/>
          </a:xfrm>
          <a:prstGeom prst="rect">
            <a:avLst/>
          </a:prstGeom>
          <a:noFill/>
          <a:ln>
            <a:noFill/>
          </a:ln>
        </p:spPr>
      </p:pic>
      <p:pic>
        <p:nvPicPr>
          <p:cNvPr id="214" name="Google Shape;214;p12" descr="Wate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293850" y="5347907"/>
            <a:ext cx="486075" cy="486075"/>
          </a:xfrm>
          <a:prstGeom prst="rect">
            <a:avLst/>
          </a:prstGeom>
          <a:noFill/>
          <a:ln>
            <a:noFill/>
          </a:ln>
        </p:spPr>
      </p:pic>
      <p:grpSp>
        <p:nvGrpSpPr>
          <p:cNvPr id="215" name="Google Shape;215;p12" descr="Thermometer"/>
          <p:cNvGrpSpPr/>
          <p:nvPr/>
        </p:nvGrpSpPr>
        <p:grpSpPr>
          <a:xfrm>
            <a:off x="8347299" y="235915"/>
            <a:ext cx="593100" cy="1312678"/>
            <a:chOff x="8347299" y="235915"/>
            <a:chExt cx="593100" cy="1312678"/>
          </a:xfrm>
        </p:grpSpPr>
        <p:sp>
          <p:nvSpPr>
            <p:cNvPr id="216" name="Google Shape;216;p12"/>
            <p:cNvSpPr/>
            <p:nvPr/>
          </p:nvSpPr>
          <p:spPr>
            <a:xfrm>
              <a:off x="8347299" y="235915"/>
              <a:ext cx="593100" cy="1312678"/>
            </a:xfrm>
            <a:custGeom>
              <a:avLst/>
              <a:gdLst/>
              <a:ahLst/>
              <a:cxnLst/>
              <a:rect l="l" t="t" r="r" b="b"/>
              <a:pathLst>
                <a:path w="593100" h="1312678" extrusionOk="0">
                  <a:moveTo>
                    <a:pt x="296550" y="1223784"/>
                  </a:moveTo>
                  <a:cubicBezTo>
                    <a:pt x="200248" y="1223784"/>
                    <a:pt x="115798" y="1155631"/>
                    <a:pt x="95056" y="1062292"/>
                  </a:cubicBezTo>
                  <a:cubicBezTo>
                    <a:pt x="72832" y="967471"/>
                    <a:pt x="120242" y="871168"/>
                    <a:pt x="207655" y="829684"/>
                  </a:cubicBezTo>
                  <a:lnTo>
                    <a:pt x="207655" y="177789"/>
                  </a:lnTo>
                  <a:cubicBezTo>
                    <a:pt x="207655" y="128897"/>
                    <a:pt x="247658" y="88895"/>
                    <a:pt x="296550" y="88895"/>
                  </a:cubicBezTo>
                  <a:cubicBezTo>
                    <a:pt x="345442" y="88895"/>
                    <a:pt x="385445" y="128897"/>
                    <a:pt x="385445" y="177789"/>
                  </a:cubicBezTo>
                  <a:lnTo>
                    <a:pt x="385445" y="829684"/>
                  </a:lnTo>
                  <a:cubicBezTo>
                    <a:pt x="472858" y="871168"/>
                    <a:pt x="518787" y="967471"/>
                    <a:pt x="498045" y="1062292"/>
                  </a:cubicBezTo>
                  <a:cubicBezTo>
                    <a:pt x="475821" y="1155631"/>
                    <a:pt x="392853" y="1222302"/>
                    <a:pt x="296550" y="1223784"/>
                  </a:cubicBezTo>
                  <a:lnTo>
                    <a:pt x="296550" y="1223784"/>
                  </a:lnTo>
                  <a:close/>
                  <a:moveTo>
                    <a:pt x="474340" y="779310"/>
                  </a:moveTo>
                  <a:lnTo>
                    <a:pt x="474340" y="177789"/>
                  </a:lnTo>
                  <a:cubicBezTo>
                    <a:pt x="474340" y="80005"/>
                    <a:pt x="394334" y="0"/>
                    <a:pt x="296550" y="0"/>
                  </a:cubicBezTo>
                  <a:cubicBezTo>
                    <a:pt x="198766" y="0"/>
                    <a:pt x="118761" y="78524"/>
                    <a:pt x="118761" y="177789"/>
                  </a:cubicBezTo>
                  <a:lnTo>
                    <a:pt x="118761" y="779310"/>
                  </a:lnTo>
                  <a:cubicBezTo>
                    <a:pt x="16532" y="856352"/>
                    <a:pt x="-24952" y="989694"/>
                    <a:pt x="15050" y="1109702"/>
                  </a:cubicBezTo>
                  <a:cubicBezTo>
                    <a:pt x="55053" y="1231192"/>
                    <a:pt x="169134" y="1312678"/>
                    <a:pt x="296550" y="1312678"/>
                  </a:cubicBezTo>
                  <a:cubicBezTo>
                    <a:pt x="423966" y="1312678"/>
                    <a:pt x="538047" y="1231192"/>
                    <a:pt x="578050" y="1109702"/>
                  </a:cubicBezTo>
                  <a:cubicBezTo>
                    <a:pt x="618053" y="989694"/>
                    <a:pt x="576568" y="856352"/>
                    <a:pt x="474340" y="7793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2"/>
            <p:cNvSpPr/>
            <p:nvPr/>
          </p:nvSpPr>
          <p:spPr>
            <a:xfrm>
              <a:off x="8496181" y="748541"/>
              <a:ext cx="295335" cy="651894"/>
            </a:xfrm>
            <a:custGeom>
              <a:avLst/>
              <a:gdLst/>
              <a:ahLst/>
              <a:cxnLst/>
              <a:rect l="l" t="t" r="r" b="b"/>
              <a:pathLst>
                <a:path w="295335" h="651894" extrusionOk="0">
                  <a:moveTo>
                    <a:pt x="177299" y="358542"/>
                  </a:moveTo>
                  <a:lnTo>
                    <a:pt x="177299" y="0"/>
                  </a:lnTo>
                  <a:lnTo>
                    <a:pt x="118036" y="0"/>
                  </a:lnTo>
                  <a:lnTo>
                    <a:pt x="118036" y="358542"/>
                  </a:lnTo>
                  <a:cubicBezTo>
                    <a:pt x="43957" y="373358"/>
                    <a:pt x="-7898" y="442992"/>
                    <a:pt x="991" y="518552"/>
                  </a:cubicBezTo>
                  <a:cubicBezTo>
                    <a:pt x="8399" y="594113"/>
                    <a:pt x="72107" y="651894"/>
                    <a:pt x="147668" y="651894"/>
                  </a:cubicBezTo>
                  <a:cubicBezTo>
                    <a:pt x="223228" y="651894"/>
                    <a:pt x="286936" y="594113"/>
                    <a:pt x="294344" y="518552"/>
                  </a:cubicBezTo>
                  <a:cubicBezTo>
                    <a:pt x="303233" y="442992"/>
                    <a:pt x="251378" y="373358"/>
                    <a:pt x="177299" y="358542"/>
                  </a:cubicBezTo>
                  <a:close/>
                </a:path>
              </a:pathLst>
            </a:cu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8" name="Google Shape;218;p12"/>
          <p:cNvSpPr txBox="1"/>
          <p:nvPr/>
        </p:nvSpPr>
        <p:spPr>
          <a:xfrm>
            <a:off x="2852574" y="370505"/>
            <a:ext cx="5428797"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Transpiration</a:t>
            </a: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 plants draw water from the soil, and water vapor leaves the plant through pores in the leaves called stomata</a:t>
            </a:r>
            <a:endParaRPr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spcBef>
                <a:spcPts val="0"/>
              </a:spcBef>
              <a:spcAft>
                <a:spcPts val="0"/>
              </a:spcAft>
              <a:buNone/>
            </a:pPr>
            <a:r>
              <a:rPr lang="en-US" sz="1800" b="1"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Evapotranspiration</a:t>
            </a: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 all the water entering the atmosphere from evaporation and transpiration</a:t>
            </a:r>
            <a:endParaRPr sz="1200" dirty="0">
              <a:latin typeface="Verdana" panose="020B0604030504040204" pitchFamily="34" charset="0"/>
              <a:ea typeface="Verdana" panose="020B0604030504040204" pitchFamily="34" charset="0"/>
              <a:cs typeface="Verdana" panose="020B0604030504040204" pitchFamily="34" charset="0"/>
            </a:endParaRPr>
          </a:p>
        </p:txBody>
      </p:sp>
      <p:sp>
        <p:nvSpPr>
          <p:cNvPr id="219" name="Google Shape;219;p12"/>
          <p:cNvSpPr/>
          <p:nvPr/>
        </p:nvSpPr>
        <p:spPr>
          <a:xfrm rot="5400000" flipH="1">
            <a:off x="3593535" y="3308219"/>
            <a:ext cx="1967625" cy="317510"/>
          </a:xfrm>
          <a:custGeom>
            <a:avLst/>
            <a:gdLst/>
            <a:ahLst/>
            <a:cxnLst/>
            <a:rect l="l" t="t" r="r" b="b"/>
            <a:pathLst>
              <a:path w="5349083" h="90969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3991224" y="720350"/>
                  <a:pt x="4346369" y="855158"/>
                </a:cubicBezTo>
                <a:cubicBezTo>
                  <a:pt x="4701514" y="989966"/>
                  <a:pt x="4961157" y="835704"/>
                  <a:pt x="5349084" y="808985"/>
                </a:cubicBezTo>
              </a:path>
            </a:pathLst>
          </a:custGeom>
          <a:no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p:nvPr/>
        </p:nvSpPr>
        <p:spPr>
          <a:xfrm>
            <a:off x="-142504" y="4401786"/>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solidFill>
            <a:srgbClr val="82592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3"/>
          <p:cNvSpPr/>
          <p:nvPr/>
        </p:nvSpPr>
        <p:spPr>
          <a:xfrm>
            <a:off x="-142503" y="4963887"/>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gradFill>
            <a:gsLst>
              <a:gs pos="0">
                <a:srgbClr val="502900"/>
              </a:gs>
              <a:gs pos="50000">
                <a:srgbClr val="753C00"/>
              </a:gs>
              <a:gs pos="100000">
                <a:srgbClr val="8C4800"/>
              </a:gs>
            </a:gsLst>
            <a:lin ang="162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7" name="Google Shape;227;p13" descr="Pl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6305" y="3777346"/>
            <a:ext cx="1451758" cy="1451758"/>
          </a:xfrm>
          <a:prstGeom prst="rect">
            <a:avLst/>
          </a:prstGeom>
          <a:noFill/>
          <a:ln>
            <a:noFill/>
          </a:ln>
        </p:spPr>
      </p:pic>
      <p:pic>
        <p:nvPicPr>
          <p:cNvPr id="228" name="Google Shape;228;p13" descr="Plan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98095" y="4469206"/>
            <a:ext cx="677141" cy="677141"/>
          </a:xfrm>
          <a:prstGeom prst="rect">
            <a:avLst/>
          </a:prstGeom>
          <a:noFill/>
          <a:ln>
            <a:noFill/>
          </a:ln>
        </p:spPr>
      </p:pic>
      <p:pic>
        <p:nvPicPr>
          <p:cNvPr id="229" name="Google Shape;229;p13"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143498" y="4046025"/>
            <a:ext cx="914400" cy="914400"/>
          </a:xfrm>
          <a:prstGeom prst="rect">
            <a:avLst/>
          </a:prstGeom>
          <a:noFill/>
          <a:ln>
            <a:noFill/>
          </a:ln>
        </p:spPr>
      </p:pic>
      <p:pic>
        <p:nvPicPr>
          <p:cNvPr id="230" name="Google Shape;230;p13" descr="Pla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62549" y="3752635"/>
            <a:ext cx="1349828" cy="1349828"/>
          </a:xfrm>
          <a:prstGeom prst="rect">
            <a:avLst/>
          </a:prstGeom>
          <a:noFill/>
          <a:ln>
            <a:noFill/>
          </a:ln>
        </p:spPr>
      </p:pic>
      <p:pic>
        <p:nvPicPr>
          <p:cNvPr id="231" name="Google Shape;231;p13"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38230" y="4174427"/>
            <a:ext cx="914400" cy="914400"/>
          </a:xfrm>
          <a:prstGeom prst="rect">
            <a:avLst/>
          </a:prstGeom>
          <a:noFill/>
          <a:ln>
            <a:noFill/>
          </a:ln>
        </p:spPr>
      </p:pic>
      <p:pic>
        <p:nvPicPr>
          <p:cNvPr id="232" name="Google Shape;232;p13"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332754" y="4426499"/>
            <a:ext cx="457200" cy="457200"/>
          </a:xfrm>
          <a:prstGeom prst="rect">
            <a:avLst/>
          </a:prstGeom>
          <a:noFill/>
          <a:ln>
            <a:noFill/>
          </a:ln>
        </p:spPr>
      </p:pic>
      <p:pic>
        <p:nvPicPr>
          <p:cNvPr id="233" name="Google Shape;233;p13"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674422" y="3737265"/>
            <a:ext cx="914400" cy="914400"/>
          </a:xfrm>
          <a:prstGeom prst="rect">
            <a:avLst/>
          </a:prstGeom>
          <a:noFill/>
          <a:ln>
            <a:noFill/>
          </a:ln>
        </p:spPr>
      </p:pic>
      <p:pic>
        <p:nvPicPr>
          <p:cNvPr id="234" name="Google Shape;234;p13"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6413978" y="4158865"/>
            <a:ext cx="729852" cy="729852"/>
          </a:xfrm>
          <a:prstGeom prst="rect">
            <a:avLst/>
          </a:prstGeom>
          <a:noFill/>
          <a:ln>
            <a:noFill/>
          </a:ln>
        </p:spPr>
      </p:pic>
      <p:pic>
        <p:nvPicPr>
          <p:cNvPr id="235" name="Google Shape;235;p13" descr="Plant"/>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flipH="1">
            <a:off x="2852574" y="4046025"/>
            <a:ext cx="1105626" cy="1105626"/>
          </a:xfrm>
          <a:prstGeom prst="rect">
            <a:avLst/>
          </a:prstGeom>
          <a:noFill/>
          <a:ln>
            <a:noFill/>
          </a:ln>
        </p:spPr>
      </p:pic>
      <p:pic>
        <p:nvPicPr>
          <p:cNvPr id="236" name="Google Shape;236;p13" descr="Plant"/>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flipH="1">
            <a:off x="480659" y="4077924"/>
            <a:ext cx="729852" cy="729852"/>
          </a:xfrm>
          <a:prstGeom prst="rect">
            <a:avLst/>
          </a:prstGeom>
          <a:noFill/>
          <a:ln>
            <a:noFill/>
          </a:ln>
        </p:spPr>
      </p:pic>
      <p:pic>
        <p:nvPicPr>
          <p:cNvPr id="237" name="Google Shape;237;p13" descr="Plant"/>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flipH="1">
            <a:off x="7438858" y="3504698"/>
            <a:ext cx="1227155" cy="1227155"/>
          </a:xfrm>
          <a:prstGeom prst="rect">
            <a:avLst/>
          </a:prstGeom>
          <a:noFill/>
          <a:ln>
            <a:noFill/>
          </a:ln>
        </p:spPr>
      </p:pic>
      <p:pic>
        <p:nvPicPr>
          <p:cNvPr id="238" name="Google Shape;238;p13"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8357236" y="4002001"/>
            <a:ext cx="729852" cy="729852"/>
          </a:xfrm>
          <a:prstGeom prst="rect">
            <a:avLst/>
          </a:prstGeom>
          <a:noFill/>
          <a:ln>
            <a:noFill/>
          </a:ln>
        </p:spPr>
      </p:pic>
      <p:pic>
        <p:nvPicPr>
          <p:cNvPr id="239" name="Google Shape;239;p13"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930068" y="4168984"/>
            <a:ext cx="914400" cy="914400"/>
          </a:xfrm>
          <a:prstGeom prst="rect">
            <a:avLst/>
          </a:prstGeom>
          <a:noFill/>
          <a:ln>
            <a:noFill/>
          </a:ln>
        </p:spPr>
      </p:pic>
      <p:pic>
        <p:nvPicPr>
          <p:cNvPr id="240" name="Google Shape;240;p13" descr="Plant"/>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95786" y="4651665"/>
            <a:ext cx="457200" cy="457200"/>
          </a:xfrm>
          <a:prstGeom prst="rect">
            <a:avLst/>
          </a:prstGeom>
          <a:noFill/>
          <a:ln>
            <a:noFill/>
          </a:ln>
        </p:spPr>
      </p:pic>
      <p:pic>
        <p:nvPicPr>
          <p:cNvPr id="241" name="Google Shape;241;p13"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186650" y="4517574"/>
            <a:ext cx="457200" cy="457200"/>
          </a:xfrm>
          <a:prstGeom prst="rect">
            <a:avLst/>
          </a:prstGeom>
          <a:noFill/>
          <a:ln>
            <a:noFill/>
          </a:ln>
        </p:spPr>
      </p:pic>
      <p:pic>
        <p:nvPicPr>
          <p:cNvPr id="242" name="Google Shape;242;p13" descr="Sun"/>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649865">
            <a:off x="296110" y="181096"/>
            <a:ext cx="1603941" cy="1603941"/>
          </a:xfrm>
          <a:prstGeom prst="rect">
            <a:avLst/>
          </a:prstGeom>
          <a:noFill/>
          <a:ln>
            <a:noFill/>
          </a:ln>
        </p:spPr>
      </p:pic>
      <p:sp>
        <p:nvSpPr>
          <p:cNvPr id="243" name="Google Shape;243;p13"/>
          <p:cNvSpPr/>
          <p:nvPr/>
        </p:nvSpPr>
        <p:spPr>
          <a:xfrm rot="2879681">
            <a:off x="1171936" y="2625826"/>
            <a:ext cx="3443986" cy="363409"/>
          </a:xfrm>
          <a:custGeom>
            <a:avLst/>
            <a:gdLst/>
            <a:ahLst/>
            <a:cxnLst/>
            <a:rect l="l" t="t" r="r" b="b"/>
            <a:pathLst>
              <a:path w="5284520" h="85517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4001985" y="859116"/>
                  <a:pt x="4346369" y="855158"/>
                </a:cubicBezTo>
                <a:cubicBezTo>
                  <a:pt x="4690753" y="851200"/>
                  <a:pt x="4896593" y="359363"/>
                  <a:pt x="5284520" y="332644"/>
                </a:cubicBezTo>
              </a:path>
            </a:pathLst>
          </a:custGeom>
          <a:noFill/>
          <a:ln w="1270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3"/>
          <p:cNvSpPr/>
          <p:nvPr/>
        </p:nvSpPr>
        <p:spPr>
          <a:xfrm rot="4883133">
            <a:off x="306499" y="2613096"/>
            <a:ext cx="1943876" cy="298481"/>
          </a:xfrm>
          <a:custGeom>
            <a:avLst/>
            <a:gdLst/>
            <a:ahLst/>
            <a:cxnLst/>
            <a:rect l="l" t="t" r="r" b="b"/>
            <a:pathLst>
              <a:path w="5284520" h="85517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4001985" y="859116"/>
                  <a:pt x="4346369" y="855158"/>
                </a:cubicBezTo>
                <a:cubicBezTo>
                  <a:pt x="4690753" y="851200"/>
                  <a:pt x="4896593" y="359363"/>
                  <a:pt x="5284520" y="332644"/>
                </a:cubicBezTo>
              </a:path>
            </a:pathLst>
          </a:custGeom>
          <a:noFill/>
          <a:ln w="1270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3"/>
          <p:cNvSpPr/>
          <p:nvPr/>
        </p:nvSpPr>
        <p:spPr>
          <a:xfrm rot="1691652">
            <a:off x="1734291" y="2200592"/>
            <a:ext cx="4718778" cy="363409"/>
          </a:xfrm>
          <a:custGeom>
            <a:avLst/>
            <a:gdLst/>
            <a:ahLst/>
            <a:cxnLst/>
            <a:rect l="l" t="t" r="r" b="b"/>
            <a:pathLst>
              <a:path w="5284520" h="85517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4001985" y="859116"/>
                  <a:pt x="4346369" y="855158"/>
                </a:cubicBezTo>
                <a:cubicBezTo>
                  <a:pt x="4690753" y="851200"/>
                  <a:pt x="4896593" y="359363"/>
                  <a:pt x="5284520" y="332644"/>
                </a:cubicBezTo>
              </a:path>
            </a:pathLst>
          </a:custGeom>
          <a:noFill/>
          <a:ln w="1270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3"/>
          <p:cNvSpPr/>
          <p:nvPr/>
        </p:nvSpPr>
        <p:spPr>
          <a:xfrm rot="-5400000">
            <a:off x="1278515" y="3393987"/>
            <a:ext cx="1967625" cy="317510"/>
          </a:xfrm>
          <a:custGeom>
            <a:avLst/>
            <a:gdLst/>
            <a:ahLst/>
            <a:cxnLst/>
            <a:rect l="l" t="t" r="r" b="b"/>
            <a:pathLst>
              <a:path w="5349083" h="90969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3991224" y="720350"/>
                  <a:pt x="4346369" y="855158"/>
                </a:cubicBezTo>
                <a:cubicBezTo>
                  <a:pt x="4701514" y="989966"/>
                  <a:pt x="4961157" y="835704"/>
                  <a:pt x="5349084" y="808985"/>
                </a:cubicBezTo>
              </a:path>
            </a:pathLst>
          </a:custGeom>
          <a:noFill/>
          <a:ln w="1270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7" name="Google Shape;247;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2742666" y="5360210"/>
            <a:ext cx="274320" cy="274320"/>
          </a:xfrm>
          <a:prstGeom prst="rect">
            <a:avLst/>
          </a:prstGeom>
          <a:noFill/>
          <a:ln>
            <a:noFill/>
          </a:ln>
        </p:spPr>
      </p:pic>
      <p:pic>
        <p:nvPicPr>
          <p:cNvPr id="248" name="Google Shape;248;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355057" y="5198866"/>
            <a:ext cx="274320" cy="274320"/>
          </a:xfrm>
          <a:prstGeom prst="rect">
            <a:avLst/>
          </a:prstGeom>
          <a:noFill/>
          <a:ln>
            <a:noFill/>
          </a:ln>
        </p:spPr>
      </p:pic>
      <p:pic>
        <p:nvPicPr>
          <p:cNvPr id="249" name="Google Shape;249;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2033811" y="5463495"/>
            <a:ext cx="274320" cy="274320"/>
          </a:xfrm>
          <a:prstGeom prst="rect">
            <a:avLst/>
          </a:prstGeom>
          <a:noFill/>
          <a:ln>
            <a:noFill/>
          </a:ln>
        </p:spPr>
      </p:pic>
      <p:pic>
        <p:nvPicPr>
          <p:cNvPr id="250" name="Google Shape;250;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1469950" y="5130579"/>
            <a:ext cx="274320" cy="274320"/>
          </a:xfrm>
          <a:prstGeom prst="rect">
            <a:avLst/>
          </a:prstGeom>
          <a:noFill/>
          <a:ln>
            <a:noFill/>
          </a:ln>
        </p:spPr>
      </p:pic>
      <p:pic>
        <p:nvPicPr>
          <p:cNvPr id="251" name="Google Shape;251;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92362" y="5412687"/>
            <a:ext cx="274320" cy="274320"/>
          </a:xfrm>
          <a:prstGeom prst="rect">
            <a:avLst/>
          </a:prstGeom>
          <a:noFill/>
          <a:ln>
            <a:noFill/>
          </a:ln>
        </p:spPr>
      </p:pic>
      <p:pic>
        <p:nvPicPr>
          <p:cNvPr id="252" name="Google Shape;252;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89889" y="5088825"/>
            <a:ext cx="274320" cy="274320"/>
          </a:xfrm>
          <a:prstGeom prst="rect">
            <a:avLst/>
          </a:prstGeom>
          <a:noFill/>
          <a:ln>
            <a:noFill/>
          </a:ln>
        </p:spPr>
      </p:pic>
      <p:pic>
        <p:nvPicPr>
          <p:cNvPr id="253" name="Google Shape;253;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843242" y="5099912"/>
            <a:ext cx="274320" cy="274320"/>
          </a:xfrm>
          <a:prstGeom prst="rect">
            <a:avLst/>
          </a:prstGeom>
          <a:noFill/>
          <a:ln>
            <a:noFill/>
          </a:ln>
        </p:spPr>
      </p:pic>
      <p:pic>
        <p:nvPicPr>
          <p:cNvPr id="254" name="Google Shape;254;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293464" y="5214261"/>
            <a:ext cx="274320" cy="274320"/>
          </a:xfrm>
          <a:prstGeom prst="rect">
            <a:avLst/>
          </a:prstGeom>
          <a:noFill/>
          <a:ln>
            <a:noFill/>
          </a:ln>
        </p:spPr>
      </p:pic>
      <p:pic>
        <p:nvPicPr>
          <p:cNvPr id="255" name="Google Shape;255;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041610" y="5045464"/>
            <a:ext cx="274320" cy="274320"/>
          </a:xfrm>
          <a:prstGeom prst="rect">
            <a:avLst/>
          </a:prstGeom>
          <a:noFill/>
          <a:ln>
            <a:noFill/>
          </a:ln>
        </p:spPr>
      </p:pic>
      <p:pic>
        <p:nvPicPr>
          <p:cNvPr id="256" name="Google Shape;256;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736281" y="5198341"/>
            <a:ext cx="274320" cy="274320"/>
          </a:xfrm>
          <a:prstGeom prst="rect">
            <a:avLst/>
          </a:prstGeom>
          <a:noFill/>
          <a:ln>
            <a:noFill/>
          </a:ln>
        </p:spPr>
      </p:pic>
      <p:pic>
        <p:nvPicPr>
          <p:cNvPr id="257" name="Google Shape;257;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651952" y="5373616"/>
            <a:ext cx="274320" cy="274320"/>
          </a:xfrm>
          <a:prstGeom prst="rect">
            <a:avLst/>
          </a:prstGeom>
          <a:noFill/>
          <a:ln>
            <a:noFill/>
          </a:ln>
        </p:spPr>
      </p:pic>
      <p:pic>
        <p:nvPicPr>
          <p:cNvPr id="258" name="Google Shape;258;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724410" y="5562664"/>
            <a:ext cx="274320" cy="274320"/>
          </a:xfrm>
          <a:prstGeom prst="rect">
            <a:avLst/>
          </a:prstGeom>
          <a:noFill/>
          <a:ln>
            <a:noFill/>
          </a:ln>
        </p:spPr>
      </p:pic>
      <p:pic>
        <p:nvPicPr>
          <p:cNvPr id="259" name="Google Shape;259;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550875" y="5217886"/>
            <a:ext cx="274320" cy="274320"/>
          </a:xfrm>
          <a:prstGeom prst="rect">
            <a:avLst/>
          </a:prstGeom>
          <a:noFill/>
          <a:ln>
            <a:noFill/>
          </a:ln>
        </p:spPr>
      </p:pic>
      <p:pic>
        <p:nvPicPr>
          <p:cNvPr id="260" name="Google Shape;260;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177792" y="5594636"/>
            <a:ext cx="274320" cy="274320"/>
          </a:xfrm>
          <a:prstGeom prst="rect">
            <a:avLst/>
          </a:prstGeom>
          <a:noFill/>
          <a:ln>
            <a:noFill/>
          </a:ln>
        </p:spPr>
      </p:pic>
      <p:pic>
        <p:nvPicPr>
          <p:cNvPr id="261" name="Google Shape;261;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157774" y="5441903"/>
            <a:ext cx="274320" cy="274320"/>
          </a:xfrm>
          <a:prstGeom prst="rect">
            <a:avLst/>
          </a:prstGeom>
          <a:noFill/>
          <a:ln>
            <a:noFill/>
          </a:ln>
        </p:spPr>
      </p:pic>
      <p:pic>
        <p:nvPicPr>
          <p:cNvPr id="262" name="Google Shape;262;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585833" y="5085137"/>
            <a:ext cx="274320" cy="274320"/>
          </a:xfrm>
          <a:prstGeom prst="rect">
            <a:avLst/>
          </a:prstGeom>
          <a:noFill/>
          <a:ln>
            <a:noFill/>
          </a:ln>
        </p:spPr>
      </p:pic>
      <p:pic>
        <p:nvPicPr>
          <p:cNvPr id="263" name="Google Shape;263;p13"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293850" y="5347907"/>
            <a:ext cx="274320" cy="274320"/>
          </a:xfrm>
          <a:prstGeom prst="rect">
            <a:avLst/>
          </a:prstGeom>
          <a:noFill/>
          <a:ln>
            <a:noFill/>
          </a:ln>
        </p:spPr>
      </p:pic>
      <p:grpSp>
        <p:nvGrpSpPr>
          <p:cNvPr id="264" name="Google Shape;264;p13" descr="Thermometer"/>
          <p:cNvGrpSpPr/>
          <p:nvPr/>
        </p:nvGrpSpPr>
        <p:grpSpPr>
          <a:xfrm>
            <a:off x="8347299" y="235915"/>
            <a:ext cx="593100" cy="1312678"/>
            <a:chOff x="8347299" y="235915"/>
            <a:chExt cx="593100" cy="1312678"/>
          </a:xfrm>
        </p:grpSpPr>
        <p:sp>
          <p:nvSpPr>
            <p:cNvPr id="265" name="Google Shape;265;p13"/>
            <p:cNvSpPr/>
            <p:nvPr/>
          </p:nvSpPr>
          <p:spPr>
            <a:xfrm>
              <a:off x="8347299" y="235915"/>
              <a:ext cx="593100" cy="1312678"/>
            </a:xfrm>
            <a:custGeom>
              <a:avLst/>
              <a:gdLst/>
              <a:ahLst/>
              <a:cxnLst/>
              <a:rect l="l" t="t" r="r" b="b"/>
              <a:pathLst>
                <a:path w="593100" h="1312678" extrusionOk="0">
                  <a:moveTo>
                    <a:pt x="296550" y="1223784"/>
                  </a:moveTo>
                  <a:cubicBezTo>
                    <a:pt x="200248" y="1223784"/>
                    <a:pt x="115798" y="1155631"/>
                    <a:pt x="95056" y="1062292"/>
                  </a:cubicBezTo>
                  <a:cubicBezTo>
                    <a:pt x="72832" y="967471"/>
                    <a:pt x="120242" y="871168"/>
                    <a:pt x="207655" y="829684"/>
                  </a:cubicBezTo>
                  <a:lnTo>
                    <a:pt x="207655" y="177789"/>
                  </a:lnTo>
                  <a:cubicBezTo>
                    <a:pt x="207655" y="128897"/>
                    <a:pt x="247658" y="88895"/>
                    <a:pt x="296550" y="88895"/>
                  </a:cubicBezTo>
                  <a:cubicBezTo>
                    <a:pt x="345442" y="88895"/>
                    <a:pt x="385445" y="128897"/>
                    <a:pt x="385445" y="177789"/>
                  </a:cubicBezTo>
                  <a:lnTo>
                    <a:pt x="385445" y="829684"/>
                  </a:lnTo>
                  <a:cubicBezTo>
                    <a:pt x="472858" y="871168"/>
                    <a:pt x="518787" y="967471"/>
                    <a:pt x="498045" y="1062292"/>
                  </a:cubicBezTo>
                  <a:cubicBezTo>
                    <a:pt x="475821" y="1155631"/>
                    <a:pt x="392853" y="1222302"/>
                    <a:pt x="296550" y="1223784"/>
                  </a:cubicBezTo>
                  <a:lnTo>
                    <a:pt x="296550" y="1223784"/>
                  </a:lnTo>
                  <a:close/>
                  <a:moveTo>
                    <a:pt x="474340" y="779310"/>
                  </a:moveTo>
                  <a:lnTo>
                    <a:pt x="474340" y="177789"/>
                  </a:lnTo>
                  <a:cubicBezTo>
                    <a:pt x="474340" y="80005"/>
                    <a:pt x="394334" y="0"/>
                    <a:pt x="296550" y="0"/>
                  </a:cubicBezTo>
                  <a:cubicBezTo>
                    <a:pt x="198766" y="0"/>
                    <a:pt x="118761" y="78524"/>
                    <a:pt x="118761" y="177789"/>
                  </a:cubicBezTo>
                  <a:lnTo>
                    <a:pt x="118761" y="779310"/>
                  </a:lnTo>
                  <a:cubicBezTo>
                    <a:pt x="16532" y="856352"/>
                    <a:pt x="-24952" y="989694"/>
                    <a:pt x="15050" y="1109702"/>
                  </a:cubicBezTo>
                  <a:cubicBezTo>
                    <a:pt x="55053" y="1231192"/>
                    <a:pt x="169134" y="1312678"/>
                    <a:pt x="296550" y="1312678"/>
                  </a:cubicBezTo>
                  <a:cubicBezTo>
                    <a:pt x="423966" y="1312678"/>
                    <a:pt x="538047" y="1231192"/>
                    <a:pt x="578050" y="1109702"/>
                  </a:cubicBezTo>
                  <a:cubicBezTo>
                    <a:pt x="618053" y="989694"/>
                    <a:pt x="576568" y="856352"/>
                    <a:pt x="474340" y="7793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13"/>
            <p:cNvSpPr/>
            <p:nvPr/>
          </p:nvSpPr>
          <p:spPr>
            <a:xfrm>
              <a:off x="8496181" y="748541"/>
              <a:ext cx="295335" cy="651894"/>
            </a:xfrm>
            <a:custGeom>
              <a:avLst/>
              <a:gdLst/>
              <a:ahLst/>
              <a:cxnLst/>
              <a:rect l="l" t="t" r="r" b="b"/>
              <a:pathLst>
                <a:path w="295335" h="651894" extrusionOk="0">
                  <a:moveTo>
                    <a:pt x="177299" y="358542"/>
                  </a:moveTo>
                  <a:lnTo>
                    <a:pt x="177299" y="0"/>
                  </a:lnTo>
                  <a:lnTo>
                    <a:pt x="118036" y="0"/>
                  </a:lnTo>
                  <a:lnTo>
                    <a:pt x="118036" y="358542"/>
                  </a:lnTo>
                  <a:cubicBezTo>
                    <a:pt x="43957" y="373358"/>
                    <a:pt x="-7898" y="442992"/>
                    <a:pt x="991" y="518552"/>
                  </a:cubicBezTo>
                  <a:cubicBezTo>
                    <a:pt x="8399" y="594113"/>
                    <a:pt x="72107" y="651894"/>
                    <a:pt x="147668" y="651894"/>
                  </a:cubicBezTo>
                  <a:cubicBezTo>
                    <a:pt x="223228" y="651894"/>
                    <a:pt x="286936" y="594113"/>
                    <a:pt x="294344" y="518552"/>
                  </a:cubicBezTo>
                  <a:cubicBezTo>
                    <a:pt x="303233" y="442992"/>
                    <a:pt x="251378" y="373358"/>
                    <a:pt x="177299" y="358542"/>
                  </a:cubicBezTo>
                  <a:close/>
                </a:path>
              </a:pathLst>
            </a:cu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67" name="Google Shape;267;p13"/>
          <p:cNvCxnSpPr/>
          <p:nvPr/>
        </p:nvCxnSpPr>
        <p:spPr>
          <a:xfrm>
            <a:off x="8631975" y="419600"/>
            <a:ext cx="0" cy="649183"/>
          </a:xfrm>
          <a:prstGeom prst="straightConnector1">
            <a:avLst/>
          </a:prstGeom>
          <a:noFill/>
          <a:ln w="60325" cap="flat" cmpd="sng">
            <a:solidFill>
              <a:srgbClr val="C00000"/>
            </a:solidFill>
            <a:prstDash val="solid"/>
            <a:miter lim="800000"/>
            <a:headEnd type="none" w="sm" len="sm"/>
            <a:tailEnd type="none" w="sm" len="sm"/>
          </a:ln>
        </p:spPr>
      </p:cxnSp>
      <p:sp>
        <p:nvSpPr>
          <p:cNvPr id="268" name="Google Shape;268;p13"/>
          <p:cNvSpPr txBox="1"/>
          <p:nvPr/>
        </p:nvSpPr>
        <p:spPr>
          <a:xfrm>
            <a:off x="2930288" y="383919"/>
            <a:ext cx="441485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Increased Temperature</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spcBef>
                <a:spcPts val="0"/>
              </a:spcBef>
              <a:spcAft>
                <a:spcPts val="0"/>
              </a:spcAft>
              <a:buNone/>
            </a:pPr>
            <a:r>
              <a:rPr lang="en-US" sz="32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a:t>
            </a: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 </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spcBef>
                <a:spcPts val="0"/>
              </a:spcBef>
              <a:spcAft>
                <a:spcPts val="0"/>
              </a:spcAft>
              <a:buNone/>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Increased Evapotranspiration</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69" name="Google Shape;269;p13"/>
          <p:cNvSpPr/>
          <p:nvPr/>
        </p:nvSpPr>
        <p:spPr>
          <a:xfrm rot="5400000" flipH="1">
            <a:off x="6954322" y="3064893"/>
            <a:ext cx="1967625" cy="317510"/>
          </a:xfrm>
          <a:custGeom>
            <a:avLst/>
            <a:gdLst/>
            <a:ahLst/>
            <a:cxnLst/>
            <a:rect l="l" t="t" r="r" b="b"/>
            <a:pathLst>
              <a:path w="5349083" h="90969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3991224" y="720350"/>
                  <a:pt x="4346369" y="855158"/>
                </a:cubicBezTo>
                <a:cubicBezTo>
                  <a:pt x="4701514" y="989966"/>
                  <a:pt x="4961157" y="835704"/>
                  <a:pt x="5349084" y="808985"/>
                </a:cubicBezTo>
              </a:path>
            </a:pathLst>
          </a:custGeom>
          <a:noFill/>
          <a:ln w="1270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3"/>
          <p:cNvSpPr/>
          <p:nvPr/>
        </p:nvSpPr>
        <p:spPr>
          <a:xfrm rot="5400000" flipH="1">
            <a:off x="3593535" y="3308219"/>
            <a:ext cx="1967625" cy="317510"/>
          </a:xfrm>
          <a:custGeom>
            <a:avLst/>
            <a:gdLst/>
            <a:ahLst/>
            <a:cxnLst/>
            <a:rect l="l" t="t" r="r" b="b"/>
            <a:pathLst>
              <a:path w="5349083" h="90969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3991224" y="720350"/>
                  <a:pt x="4346369" y="855158"/>
                </a:cubicBezTo>
                <a:cubicBezTo>
                  <a:pt x="4701514" y="989966"/>
                  <a:pt x="4961157" y="835704"/>
                  <a:pt x="5349084" y="808985"/>
                </a:cubicBezTo>
              </a:path>
            </a:pathLst>
          </a:custGeom>
          <a:noFill/>
          <a:ln w="1270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3"/>
          <p:cNvSpPr/>
          <p:nvPr/>
        </p:nvSpPr>
        <p:spPr>
          <a:xfrm rot="-5400000">
            <a:off x="4472274" y="3870719"/>
            <a:ext cx="1967625" cy="317510"/>
          </a:xfrm>
          <a:custGeom>
            <a:avLst/>
            <a:gdLst/>
            <a:ahLst/>
            <a:cxnLst/>
            <a:rect l="l" t="t" r="r" b="b"/>
            <a:pathLst>
              <a:path w="5349083" h="90969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3991224" y="720350"/>
                  <a:pt x="4346369" y="855158"/>
                </a:cubicBezTo>
                <a:cubicBezTo>
                  <a:pt x="4701514" y="989966"/>
                  <a:pt x="4961157" y="835704"/>
                  <a:pt x="5349084" y="808985"/>
                </a:cubicBezTo>
              </a:path>
            </a:pathLst>
          </a:custGeom>
          <a:noFill/>
          <a:ln w="1270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4"/>
          <p:cNvSpPr/>
          <p:nvPr/>
        </p:nvSpPr>
        <p:spPr>
          <a:xfrm>
            <a:off x="-142504" y="4401786"/>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solidFill>
            <a:srgbClr val="82592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4"/>
          <p:cNvSpPr/>
          <p:nvPr/>
        </p:nvSpPr>
        <p:spPr>
          <a:xfrm>
            <a:off x="-142503" y="4963887"/>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gradFill>
            <a:gsLst>
              <a:gs pos="0">
                <a:srgbClr val="502900"/>
              </a:gs>
              <a:gs pos="50000">
                <a:srgbClr val="753C00"/>
              </a:gs>
              <a:gs pos="100000">
                <a:srgbClr val="8C4800"/>
              </a:gs>
            </a:gsLst>
            <a:lin ang="162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9" name="Google Shape;279;p14" descr="Su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649865">
            <a:off x="296110" y="181096"/>
            <a:ext cx="1603941" cy="1603941"/>
          </a:xfrm>
          <a:prstGeom prst="rect">
            <a:avLst/>
          </a:prstGeom>
          <a:noFill/>
          <a:ln>
            <a:noFill/>
          </a:ln>
        </p:spPr>
      </p:pic>
      <p:sp>
        <p:nvSpPr>
          <p:cNvPr id="280" name="Google Shape;280;p14"/>
          <p:cNvSpPr/>
          <p:nvPr/>
        </p:nvSpPr>
        <p:spPr>
          <a:xfrm rot="2879681">
            <a:off x="1171936" y="2625826"/>
            <a:ext cx="3443986" cy="363409"/>
          </a:xfrm>
          <a:custGeom>
            <a:avLst/>
            <a:gdLst/>
            <a:ahLst/>
            <a:cxnLst/>
            <a:rect l="l" t="t" r="r" b="b"/>
            <a:pathLst>
              <a:path w="5284520" h="85517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4001985" y="859116"/>
                  <a:pt x="4346369" y="855158"/>
                </a:cubicBezTo>
                <a:cubicBezTo>
                  <a:pt x="4690753" y="851200"/>
                  <a:pt x="4896593" y="359363"/>
                  <a:pt x="5284520" y="332644"/>
                </a:cubicBezTo>
              </a:path>
            </a:pathLst>
          </a:custGeom>
          <a:noFill/>
          <a:ln w="1270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4"/>
          <p:cNvSpPr/>
          <p:nvPr/>
        </p:nvSpPr>
        <p:spPr>
          <a:xfrm rot="4883133">
            <a:off x="306499" y="2613096"/>
            <a:ext cx="1943876" cy="298481"/>
          </a:xfrm>
          <a:custGeom>
            <a:avLst/>
            <a:gdLst/>
            <a:ahLst/>
            <a:cxnLst/>
            <a:rect l="l" t="t" r="r" b="b"/>
            <a:pathLst>
              <a:path w="5284520" h="85517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4001985" y="859116"/>
                  <a:pt x="4346369" y="855158"/>
                </a:cubicBezTo>
                <a:cubicBezTo>
                  <a:pt x="4690753" y="851200"/>
                  <a:pt x="4896593" y="359363"/>
                  <a:pt x="5284520" y="332644"/>
                </a:cubicBezTo>
              </a:path>
            </a:pathLst>
          </a:custGeom>
          <a:noFill/>
          <a:ln w="1270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4"/>
          <p:cNvSpPr/>
          <p:nvPr/>
        </p:nvSpPr>
        <p:spPr>
          <a:xfrm rot="1691652">
            <a:off x="1734291" y="2200592"/>
            <a:ext cx="4718778" cy="363409"/>
          </a:xfrm>
          <a:custGeom>
            <a:avLst/>
            <a:gdLst/>
            <a:ahLst/>
            <a:cxnLst/>
            <a:rect l="l" t="t" r="r" b="b"/>
            <a:pathLst>
              <a:path w="5284520" h="855171" extrusionOk="0">
                <a:moveTo>
                  <a:pt x="0" y="285142"/>
                </a:moveTo>
                <a:cubicBezTo>
                  <a:pt x="343395" y="336601"/>
                  <a:pt x="439387" y="-7782"/>
                  <a:pt x="771897" y="135"/>
                </a:cubicBezTo>
                <a:cubicBezTo>
                  <a:pt x="1104407" y="8052"/>
                  <a:pt x="1516084" y="831408"/>
                  <a:pt x="1923803" y="831408"/>
                </a:cubicBezTo>
                <a:cubicBezTo>
                  <a:pt x="2331522" y="831408"/>
                  <a:pt x="2814452" y="-3823"/>
                  <a:pt x="3218213" y="135"/>
                </a:cubicBezTo>
                <a:cubicBezTo>
                  <a:pt x="3621974" y="4093"/>
                  <a:pt x="4001985" y="859116"/>
                  <a:pt x="4346369" y="855158"/>
                </a:cubicBezTo>
                <a:cubicBezTo>
                  <a:pt x="4690753" y="851200"/>
                  <a:pt x="4896593" y="359363"/>
                  <a:pt x="5284520" y="332644"/>
                </a:cubicBezTo>
              </a:path>
            </a:pathLst>
          </a:custGeom>
          <a:noFill/>
          <a:ln w="1270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83" name="Google Shape;283;p14" descr="Thermometer"/>
          <p:cNvGrpSpPr/>
          <p:nvPr/>
        </p:nvGrpSpPr>
        <p:grpSpPr>
          <a:xfrm>
            <a:off x="8347299" y="235915"/>
            <a:ext cx="593100" cy="1312678"/>
            <a:chOff x="8347299" y="235915"/>
            <a:chExt cx="593100" cy="1312678"/>
          </a:xfrm>
        </p:grpSpPr>
        <p:sp>
          <p:nvSpPr>
            <p:cNvPr id="284" name="Google Shape;284;p14"/>
            <p:cNvSpPr/>
            <p:nvPr/>
          </p:nvSpPr>
          <p:spPr>
            <a:xfrm>
              <a:off x="8347299" y="235915"/>
              <a:ext cx="593100" cy="1312678"/>
            </a:xfrm>
            <a:custGeom>
              <a:avLst/>
              <a:gdLst/>
              <a:ahLst/>
              <a:cxnLst/>
              <a:rect l="l" t="t" r="r" b="b"/>
              <a:pathLst>
                <a:path w="593100" h="1312678" extrusionOk="0">
                  <a:moveTo>
                    <a:pt x="296550" y="1223784"/>
                  </a:moveTo>
                  <a:cubicBezTo>
                    <a:pt x="200248" y="1223784"/>
                    <a:pt x="115798" y="1155631"/>
                    <a:pt x="95056" y="1062292"/>
                  </a:cubicBezTo>
                  <a:cubicBezTo>
                    <a:pt x="72832" y="967471"/>
                    <a:pt x="120242" y="871168"/>
                    <a:pt x="207655" y="829684"/>
                  </a:cubicBezTo>
                  <a:lnTo>
                    <a:pt x="207655" y="177789"/>
                  </a:lnTo>
                  <a:cubicBezTo>
                    <a:pt x="207655" y="128897"/>
                    <a:pt x="247658" y="88895"/>
                    <a:pt x="296550" y="88895"/>
                  </a:cubicBezTo>
                  <a:cubicBezTo>
                    <a:pt x="345442" y="88895"/>
                    <a:pt x="385445" y="128897"/>
                    <a:pt x="385445" y="177789"/>
                  </a:cubicBezTo>
                  <a:lnTo>
                    <a:pt x="385445" y="829684"/>
                  </a:lnTo>
                  <a:cubicBezTo>
                    <a:pt x="472858" y="871168"/>
                    <a:pt x="518787" y="967471"/>
                    <a:pt x="498045" y="1062292"/>
                  </a:cubicBezTo>
                  <a:cubicBezTo>
                    <a:pt x="475821" y="1155631"/>
                    <a:pt x="392853" y="1222302"/>
                    <a:pt x="296550" y="1223784"/>
                  </a:cubicBezTo>
                  <a:lnTo>
                    <a:pt x="296550" y="1223784"/>
                  </a:lnTo>
                  <a:close/>
                  <a:moveTo>
                    <a:pt x="474340" y="779310"/>
                  </a:moveTo>
                  <a:lnTo>
                    <a:pt x="474340" y="177789"/>
                  </a:lnTo>
                  <a:cubicBezTo>
                    <a:pt x="474340" y="80005"/>
                    <a:pt x="394334" y="0"/>
                    <a:pt x="296550" y="0"/>
                  </a:cubicBezTo>
                  <a:cubicBezTo>
                    <a:pt x="198766" y="0"/>
                    <a:pt x="118761" y="78524"/>
                    <a:pt x="118761" y="177789"/>
                  </a:cubicBezTo>
                  <a:lnTo>
                    <a:pt x="118761" y="779310"/>
                  </a:lnTo>
                  <a:cubicBezTo>
                    <a:pt x="16532" y="856352"/>
                    <a:pt x="-24952" y="989694"/>
                    <a:pt x="15050" y="1109702"/>
                  </a:cubicBezTo>
                  <a:cubicBezTo>
                    <a:pt x="55053" y="1231192"/>
                    <a:pt x="169134" y="1312678"/>
                    <a:pt x="296550" y="1312678"/>
                  </a:cubicBezTo>
                  <a:cubicBezTo>
                    <a:pt x="423966" y="1312678"/>
                    <a:pt x="538047" y="1231192"/>
                    <a:pt x="578050" y="1109702"/>
                  </a:cubicBezTo>
                  <a:cubicBezTo>
                    <a:pt x="618053" y="989694"/>
                    <a:pt x="576568" y="856352"/>
                    <a:pt x="474340" y="7793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4"/>
            <p:cNvSpPr/>
            <p:nvPr/>
          </p:nvSpPr>
          <p:spPr>
            <a:xfrm>
              <a:off x="8496181" y="748541"/>
              <a:ext cx="295335" cy="651894"/>
            </a:xfrm>
            <a:custGeom>
              <a:avLst/>
              <a:gdLst/>
              <a:ahLst/>
              <a:cxnLst/>
              <a:rect l="l" t="t" r="r" b="b"/>
              <a:pathLst>
                <a:path w="295335" h="651894" extrusionOk="0">
                  <a:moveTo>
                    <a:pt x="177299" y="358542"/>
                  </a:moveTo>
                  <a:lnTo>
                    <a:pt x="177299" y="0"/>
                  </a:lnTo>
                  <a:lnTo>
                    <a:pt x="118036" y="0"/>
                  </a:lnTo>
                  <a:lnTo>
                    <a:pt x="118036" y="358542"/>
                  </a:lnTo>
                  <a:cubicBezTo>
                    <a:pt x="43957" y="373358"/>
                    <a:pt x="-7898" y="442992"/>
                    <a:pt x="991" y="518552"/>
                  </a:cubicBezTo>
                  <a:cubicBezTo>
                    <a:pt x="8399" y="594113"/>
                    <a:pt x="72107" y="651894"/>
                    <a:pt x="147668" y="651894"/>
                  </a:cubicBezTo>
                  <a:cubicBezTo>
                    <a:pt x="223228" y="651894"/>
                    <a:pt x="286936" y="594113"/>
                    <a:pt x="294344" y="518552"/>
                  </a:cubicBezTo>
                  <a:cubicBezTo>
                    <a:pt x="303233" y="442992"/>
                    <a:pt x="251378" y="373358"/>
                    <a:pt x="177299" y="358542"/>
                  </a:cubicBezTo>
                  <a:close/>
                </a:path>
              </a:pathLst>
            </a:cu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86" name="Google Shape;286;p14"/>
          <p:cNvCxnSpPr/>
          <p:nvPr/>
        </p:nvCxnSpPr>
        <p:spPr>
          <a:xfrm>
            <a:off x="8631975" y="419600"/>
            <a:ext cx="0" cy="649183"/>
          </a:xfrm>
          <a:prstGeom prst="straightConnector1">
            <a:avLst/>
          </a:prstGeom>
          <a:noFill/>
          <a:ln w="60325" cap="flat" cmpd="sng">
            <a:solidFill>
              <a:srgbClr val="C00000"/>
            </a:solidFill>
            <a:prstDash val="solid"/>
            <a:miter lim="800000"/>
            <a:headEnd type="none" w="sm" len="sm"/>
            <a:tailEnd type="none" w="sm" len="sm"/>
          </a:ln>
        </p:spPr>
      </p:cxnSp>
      <p:sp>
        <p:nvSpPr>
          <p:cNvPr id="287" name="Google Shape;287;p14"/>
          <p:cNvSpPr txBox="1"/>
          <p:nvPr/>
        </p:nvSpPr>
        <p:spPr>
          <a:xfrm>
            <a:off x="2933542" y="428811"/>
            <a:ext cx="5050354"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Increased Temperature and Evaporation</a:t>
            </a:r>
            <a:endParaRPr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spcBef>
                <a:spcPts val="0"/>
              </a:spcBef>
              <a:spcAft>
                <a:spcPts val="0"/>
              </a:spcAft>
              <a:buNone/>
            </a:pP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a:t>
            </a:r>
            <a:endParaRPr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spcBef>
                <a:spcPts val="0"/>
              </a:spcBef>
              <a:spcAft>
                <a:spcPts val="0"/>
              </a:spcAft>
              <a:buNone/>
            </a:pP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More drought and disease</a:t>
            </a:r>
            <a:endParaRPr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spcBef>
                <a:spcPts val="0"/>
              </a:spcBef>
              <a:spcAft>
                <a:spcPts val="0"/>
              </a:spcAft>
              <a:buNone/>
            </a:pP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a:t>
            </a:r>
            <a:endParaRPr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spcBef>
                <a:spcPts val="0"/>
              </a:spcBef>
              <a:spcAft>
                <a:spcPts val="0"/>
              </a:spcAft>
              <a:buNone/>
            </a:pP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More dry, dead fuel for fire</a:t>
            </a:r>
            <a:endParaRPr sz="1200" dirty="0">
              <a:latin typeface="Verdana" panose="020B0604030504040204" pitchFamily="34" charset="0"/>
              <a:ea typeface="Verdana" panose="020B0604030504040204" pitchFamily="34" charset="0"/>
              <a:cs typeface="Verdana" panose="020B0604030504040204" pitchFamily="34" charset="0"/>
            </a:endParaRPr>
          </a:p>
        </p:txBody>
      </p:sp>
      <p:pic>
        <p:nvPicPr>
          <p:cNvPr id="288" name="Google Shape;288;p14" descr="Plan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98095" y="4469206"/>
            <a:ext cx="677141" cy="677141"/>
          </a:xfrm>
          <a:prstGeom prst="rect">
            <a:avLst/>
          </a:prstGeom>
          <a:noFill/>
          <a:ln>
            <a:noFill/>
          </a:ln>
        </p:spPr>
      </p:pic>
      <p:pic>
        <p:nvPicPr>
          <p:cNvPr id="289" name="Google Shape;289;p14"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143498" y="4046025"/>
            <a:ext cx="914400" cy="914400"/>
          </a:xfrm>
          <a:prstGeom prst="rect">
            <a:avLst/>
          </a:prstGeom>
          <a:noFill/>
          <a:ln>
            <a:noFill/>
          </a:ln>
        </p:spPr>
      </p:pic>
      <p:pic>
        <p:nvPicPr>
          <p:cNvPr id="290" name="Google Shape;290;p14" descr="Pla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62549" y="3752635"/>
            <a:ext cx="1349828" cy="1349828"/>
          </a:xfrm>
          <a:prstGeom prst="rect">
            <a:avLst/>
          </a:prstGeom>
          <a:noFill/>
          <a:ln>
            <a:noFill/>
          </a:ln>
        </p:spPr>
      </p:pic>
      <p:pic>
        <p:nvPicPr>
          <p:cNvPr id="291" name="Google Shape;291;p14"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332754" y="4426499"/>
            <a:ext cx="457200" cy="457200"/>
          </a:xfrm>
          <a:prstGeom prst="rect">
            <a:avLst/>
          </a:prstGeom>
          <a:noFill/>
          <a:ln>
            <a:noFill/>
          </a:ln>
        </p:spPr>
      </p:pic>
      <p:pic>
        <p:nvPicPr>
          <p:cNvPr id="292" name="Google Shape;292;p14"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674422" y="3737265"/>
            <a:ext cx="914400" cy="914400"/>
          </a:xfrm>
          <a:prstGeom prst="rect">
            <a:avLst/>
          </a:prstGeom>
          <a:noFill/>
          <a:ln>
            <a:noFill/>
          </a:ln>
        </p:spPr>
      </p:pic>
      <p:pic>
        <p:nvPicPr>
          <p:cNvPr id="293" name="Google Shape;293;p14"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6413978" y="4158865"/>
            <a:ext cx="729852" cy="729852"/>
          </a:xfrm>
          <a:prstGeom prst="rect">
            <a:avLst/>
          </a:prstGeom>
          <a:noFill/>
          <a:ln>
            <a:noFill/>
          </a:ln>
        </p:spPr>
      </p:pic>
      <p:pic>
        <p:nvPicPr>
          <p:cNvPr id="294" name="Google Shape;294;p14" descr="Plant"/>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flipH="1">
            <a:off x="2852574" y="4046025"/>
            <a:ext cx="1105626" cy="1105626"/>
          </a:xfrm>
          <a:prstGeom prst="rect">
            <a:avLst/>
          </a:prstGeom>
          <a:noFill/>
          <a:ln>
            <a:noFill/>
          </a:ln>
        </p:spPr>
      </p:pic>
      <p:pic>
        <p:nvPicPr>
          <p:cNvPr id="295" name="Google Shape;295;p14" descr="Plant"/>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flipH="1">
            <a:off x="480659" y="4077924"/>
            <a:ext cx="729852" cy="729852"/>
          </a:xfrm>
          <a:prstGeom prst="rect">
            <a:avLst/>
          </a:prstGeom>
          <a:noFill/>
          <a:ln>
            <a:noFill/>
          </a:ln>
        </p:spPr>
      </p:pic>
      <p:pic>
        <p:nvPicPr>
          <p:cNvPr id="296" name="Google Shape;296;p14" descr="Plant"/>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flipH="1">
            <a:off x="7438858" y="3504698"/>
            <a:ext cx="1227155" cy="1227155"/>
          </a:xfrm>
          <a:prstGeom prst="rect">
            <a:avLst/>
          </a:prstGeom>
          <a:noFill/>
          <a:ln>
            <a:noFill/>
          </a:ln>
        </p:spPr>
      </p:pic>
      <p:pic>
        <p:nvPicPr>
          <p:cNvPr id="297" name="Google Shape;297;p14"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8357236" y="4002001"/>
            <a:ext cx="729852" cy="729852"/>
          </a:xfrm>
          <a:prstGeom prst="rect">
            <a:avLst/>
          </a:prstGeom>
          <a:noFill/>
          <a:ln>
            <a:noFill/>
          </a:ln>
        </p:spPr>
      </p:pic>
      <p:pic>
        <p:nvPicPr>
          <p:cNvPr id="298" name="Google Shape;298;p14"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930068" y="4168984"/>
            <a:ext cx="914400" cy="914400"/>
          </a:xfrm>
          <a:prstGeom prst="rect">
            <a:avLst/>
          </a:prstGeom>
          <a:noFill/>
          <a:ln>
            <a:noFill/>
          </a:ln>
        </p:spPr>
      </p:pic>
      <p:pic>
        <p:nvPicPr>
          <p:cNvPr id="299" name="Google Shape;299;p14" descr="Plant"/>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95786" y="4651665"/>
            <a:ext cx="457200" cy="457200"/>
          </a:xfrm>
          <a:prstGeom prst="rect">
            <a:avLst/>
          </a:prstGeom>
          <a:noFill/>
          <a:ln>
            <a:noFill/>
          </a:ln>
        </p:spPr>
      </p:pic>
      <p:pic>
        <p:nvPicPr>
          <p:cNvPr id="300" name="Google Shape;300;p14"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186650" y="4517574"/>
            <a:ext cx="457200" cy="457200"/>
          </a:xfrm>
          <a:prstGeom prst="rect">
            <a:avLst/>
          </a:prstGeom>
          <a:noFill/>
          <a:ln>
            <a:noFill/>
          </a:ln>
        </p:spPr>
      </p:pic>
      <p:pic>
        <p:nvPicPr>
          <p:cNvPr id="301" name="Google Shape;301;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5243017" y="4790721"/>
            <a:ext cx="431405" cy="431405"/>
          </a:xfrm>
          <a:prstGeom prst="rect">
            <a:avLst/>
          </a:prstGeom>
          <a:noFill/>
          <a:ln>
            <a:noFill/>
          </a:ln>
        </p:spPr>
      </p:pic>
      <p:pic>
        <p:nvPicPr>
          <p:cNvPr id="302" name="Google Shape;302;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5743091" y="4598838"/>
            <a:ext cx="431405" cy="431405"/>
          </a:xfrm>
          <a:prstGeom prst="rect">
            <a:avLst/>
          </a:prstGeom>
          <a:noFill/>
          <a:ln>
            <a:noFill/>
          </a:ln>
        </p:spPr>
      </p:pic>
      <p:pic>
        <p:nvPicPr>
          <p:cNvPr id="303" name="Google Shape;303;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6305496">
            <a:off x="4112710" y="4575019"/>
            <a:ext cx="431405" cy="431405"/>
          </a:xfrm>
          <a:prstGeom prst="rect">
            <a:avLst/>
          </a:prstGeom>
          <a:noFill/>
          <a:ln>
            <a:noFill/>
          </a:ln>
        </p:spPr>
      </p:pic>
      <p:pic>
        <p:nvPicPr>
          <p:cNvPr id="304" name="Google Shape;304;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10426802">
            <a:off x="6169331" y="4598837"/>
            <a:ext cx="431405" cy="431405"/>
          </a:xfrm>
          <a:prstGeom prst="rect">
            <a:avLst/>
          </a:prstGeom>
          <a:noFill/>
          <a:ln>
            <a:noFill/>
          </a:ln>
        </p:spPr>
      </p:pic>
      <p:pic>
        <p:nvPicPr>
          <p:cNvPr id="305" name="Google Shape;305;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89643" y="4516150"/>
            <a:ext cx="431405" cy="431405"/>
          </a:xfrm>
          <a:prstGeom prst="rect">
            <a:avLst/>
          </a:prstGeom>
          <a:noFill/>
          <a:ln>
            <a:noFill/>
          </a:ln>
        </p:spPr>
      </p:pic>
      <p:pic>
        <p:nvPicPr>
          <p:cNvPr id="306" name="Google Shape;306;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7651739" y="4598836"/>
            <a:ext cx="431405" cy="431405"/>
          </a:xfrm>
          <a:prstGeom prst="rect">
            <a:avLst/>
          </a:prstGeom>
          <a:noFill/>
          <a:ln>
            <a:noFill/>
          </a:ln>
        </p:spPr>
      </p:pic>
      <p:pic>
        <p:nvPicPr>
          <p:cNvPr id="307" name="Google Shape;307;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2641345" y="4713675"/>
            <a:ext cx="431405" cy="431405"/>
          </a:xfrm>
          <a:prstGeom prst="rect">
            <a:avLst/>
          </a:prstGeom>
          <a:noFill/>
          <a:ln>
            <a:noFill/>
          </a:ln>
        </p:spPr>
      </p:pic>
      <p:pic>
        <p:nvPicPr>
          <p:cNvPr id="308" name="Google Shape;308;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6533237">
            <a:off x="1761031" y="4776850"/>
            <a:ext cx="431405" cy="431405"/>
          </a:xfrm>
          <a:prstGeom prst="rect">
            <a:avLst/>
          </a:prstGeom>
          <a:noFill/>
          <a:ln>
            <a:noFill/>
          </a:ln>
        </p:spPr>
      </p:pic>
      <p:pic>
        <p:nvPicPr>
          <p:cNvPr id="309" name="Google Shape;309;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10332631">
            <a:off x="8598733" y="4709226"/>
            <a:ext cx="431405" cy="431405"/>
          </a:xfrm>
          <a:prstGeom prst="rect">
            <a:avLst/>
          </a:prstGeom>
          <a:noFill/>
          <a:ln>
            <a:noFill/>
          </a:ln>
        </p:spPr>
      </p:pic>
      <p:pic>
        <p:nvPicPr>
          <p:cNvPr id="310" name="Google Shape;310;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335458" y="4608903"/>
            <a:ext cx="431405" cy="431405"/>
          </a:xfrm>
          <a:prstGeom prst="rect">
            <a:avLst/>
          </a:prstGeom>
          <a:noFill/>
          <a:ln>
            <a:noFill/>
          </a:ln>
        </p:spPr>
      </p:pic>
      <p:pic>
        <p:nvPicPr>
          <p:cNvPr id="311" name="Google Shape;311;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4957219" y="4539849"/>
            <a:ext cx="431405" cy="431405"/>
          </a:xfrm>
          <a:prstGeom prst="rect">
            <a:avLst/>
          </a:prstGeom>
          <a:noFill/>
          <a:ln>
            <a:noFill/>
          </a:ln>
        </p:spPr>
      </p:pic>
      <p:pic>
        <p:nvPicPr>
          <p:cNvPr id="312" name="Google Shape;312;p14" descr="Plant"/>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996305" y="3777346"/>
            <a:ext cx="1451758" cy="1451758"/>
          </a:xfrm>
          <a:prstGeom prst="rect">
            <a:avLst/>
          </a:prstGeom>
          <a:noFill/>
          <a:ln>
            <a:noFill/>
          </a:ln>
        </p:spPr>
      </p:pic>
      <p:pic>
        <p:nvPicPr>
          <p:cNvPr id="313" name="Google Shape;313;p14"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38230" y="4174427"/>
            <a:ext cx="914400" cy="914400"/>
          </a:xfrm>
          <a:prstGeom prst="rect">
            <a:avLst/>
          </a:prstGeom>
          <a:noFill/>
          <a:ln>
            <a:noFill/>
          </a:ln>
        </p:spPr>
      </p:pic>
      <p:pic>
        <p:nvPicPr>
          <p:cNvPr id="314" name="Google Shape;314;p14" descr="Leaf"/>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2294787" y="4757648"/>
            <a:ext cx="431405" cy="4314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a:t>Fire Regime</a:t>
            </a:r>
            <a:endParaRPr/>
          </a:p>
        </p:txBody>
      </p:sp>
      <p:sp>
        <p:nvSpPr>
          <p:cNvPr id="321" name="Google Shape;321;p15"/>
          <p:cNvSpPr txBox="1">
            <a:spLocks noGrp="1"/>
          </p:cNvSpPr>
          <p:nvPr>
            <p:ph type="body" idx="1"/>
          </p:nvPr>
        </p:nvSpPr>
        <p:spPr>
          <a:xfrm>
            <a:off x="142504" y="1825625"/>
            <a:ext cx="3396300" cy="4351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US" dirty="0"/>
              <a:t>Data show that fires have become </a:t>
            </a:r>
            <a:r>
              <a:rPr lang="en-US" dirty="0">
                <a:solidFill>
                  <a:srgbClr val="FF0000"/>
                </a:solidFill>
              </a:rPr>
              <a:t>more frequent recently</a:t>
            </a:r>
            <a:r>
              <a:rPr lang="en-US" dirty="0"/>
              <a:t>.</a:t>
            </a:r>
          </a:p>
          <a:p>
            <a:pPr marL="0" lvl="0" indent="0" algn="l" rtl="0">
              <a:lnSpc>
                <a:spcPct val="90000"/>
              </a:lnSpc>
              <a:spcBef>
                <a:spcPts val="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en-US" dirty="0"/>
              <a:t>The area burned has been </a:t>
            </a:r>
            <a:r>
              <a:rPr lang="en-US" dirty="0">
                <a:solidFill>
                  <a:srgbClr val="FF0000"/>
                </a:solidFill>
              </a:rPr>
              <a:t>low in recent history</a:t>
            </a:r>
            <a:r>
              <a:rPr lang="en-US" dirty="0"/>
              <a:t>, but is </a:t>
            </a:r>
            <a:r>
              <a:rPr lang="en-US" dirty="0">
                <a:solidFill>
                  <a:srgbClr val="FF0000"/>
                </a:solidFill>
              </a:rPr>
              <a:t>now increasing </a:t>
            </a:r>
            <a:r>
              <a:rPr lang="en-US" dirty="0"/>
              <a:t>again.</a:t>
            </a:r>
            <a:endParaRPr dirty="0"/>
          </a:p>
          <a:p>
            <a:pPr marL="0" lvl="0" indent="0" algn="l" rtl="0">
              <a:lnSpc>
                <a:spcPct val="90000"/>
              </a:lnSpc>
              <a:spcBef>
                <a:spcPts val="1000"/>
              </a:spcBef>
              <a:spcAft>
                <a:spcPts val="0"/>
              </a:spcAft>
              <a:buClr>
                <a:schemeClr val="dk1"/>
              </a:buClr>
              <a:buSzPct val="100000"/>
              <a:buNone/>
            </a:pPr>
            <a:endParaRPr sz="1400" dirty="0"/>
          </a:p>
        </p:txBody>
      </p:sp>
      <p:pic>
        <p:nvPicPr>
          <p:cNvPr id="322" name="Google Shape;322;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449003" y="1962722"/>
            <a:ext cx="5552493" cy="3783217"/>
          </a:xfrm>
          <a:prstGeom prst="rect">
            <a:avLst/>
          </a:prstGeom>
          <a:noFill/>
          <a:ln>
            <a:noFill/>
          </a:ln>
        </p:spPr>
      </p:pic>
      <p:sp>
        <p:nvSpPr>
          <p:cNvPr id="323" name="Google Shape;323;p15"/>
          <p:cNvSpPr txBox="1"/>
          <p:nvPr/>
        </p:nvSpPr>
        <p:spPr>
          <a:xfrm>
            <a:off x="3696138" y="6017836"/>
            <a:ext cx="36960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Grissino Mayer and </a:t>
            </a:r>
            <a:r>
              <a:rPr lang="en-US" sz="1100" dirty="0" err="1">
                <a:solidFill>
                  <a:schemeClr val="dk1"/>
                </a:solidFill>
                <a:latin typeface="Calibri"/>
                <a:ea typeface="Calibri"/>
                <a:cs typeface="Calibri"/>
                <a:sym typeface="Calibri"/>
              </a:rPr>
              <a:t>Swetnam</a:t>
            </a:r>
            <a:r>
              <a:rPr lang="en-US" sz="1100" dirty="0">
                <a:solidFill>
                  <a:schemeClr val="dk1"/>
                </a:solidFill>
                <a:latin typeface="Calibri"/>
                <a:ea typeface="Calibri"/>
                <a:cs typeface="Calibri"/>
                <a:sym typeface="Calibri"/>
              </a:rPr>
              <a:t> 2000. Century scale forcing of fire regimes in the American Southwest, </a:t>
            </a:r>
            <a:r>
              <a:rPr lang="en-US" sz="1100" i="1" dirty="0">
                <a:solidFill>
                  <a:schemeClr val="dk1"/>
                </a:solidFill>
                <a:latin typeface="Calibri"/>
                <a:ea typeface="Calibri"/>
                <a:cs typeface="Calibri"/>
                <a:sym typeface="Calibri"/>
              </a:rPr>
              <a:t>Holocene</a:t>
            </a:r>
            <a:endParaRPr sz="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a:t>Experiment results </a:t>
            </a:r>
            <a:endParaRPr/>
          </a:p>
        </p:txBody>
      </p:sp>
      <p:sp>
        <p:nvSpPr>
          <p:cNvPr id="331" name="Google Shape;331;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1000"/>
              </a:spcBef>
              <a:spcAft>
                <a:spcPts val="0"/>
              </a:spcAft>
              <a:buClr>
                <a:schemeClr val="dk1"/>
              </a:buClr>
              <a:buSzPts val="2800"/>
              <a:buFont typeface="Calibri"/>
              <a:buAutoNum type="arabicPeriod"/>
            </a:pPr>
            <a:r>
              <a:rPr lang="en-US" dirty="0"/>
              <a:t>Weigh each ecosystem model to see how much water has been lost. </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Record the temperature of each model.</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Use an extra toothpick to try to set each ecosystem on fire and record your observations. </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Record the results in your data table.</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a:t>Conclusions</a:t>
            </a:r>
            <a:endParaRPr/>
          </a:p>
        </p:txBody>
      </p:sp>
      <p:sp>
        <p:nvSpPr>
          <p:cNvPr id="345" name="Google Shape;345;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What was the effect of warming on moisture in the ecosystem?</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How will that affect fire danger?</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How did changing the fuel load change the fire danger?</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Answer questions 4-6 on your worksheet.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9"/>
          <p:cNvSpPr/>
          <p:nvPr/>
        </p:nvSpPr>
        <p:spPr>
          <a:xfrm>
            <a:off x="-142504" y="4401786"/>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solidFill>
            <a:srgbClr val="82592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19"/>
          <p:cNvSpPr/>
          <p:nvPr/>
        </p:nvSpPr>
        <p:spPr>
          <a:xfrm>
            <a:off x="-142503" y="4963887"/>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gradFill>
            <a:gsLst>
              <a:gs pos="0">
                <a:srgbClr val="502900"/>
              </a:gs>
              <a:gs pos="50000">
                <a:srgbClr val="753C00"/>
              </a:gs>
              <a:gs pos="100000">
                <a:srgbClr val="8C4800"/>
              </a:gs>
            </a:gsLst>
            <a:lin ang="162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3" name="Google Shape;353;p19" descr="Pl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6305" y="3777346"/>
            <a:ext cx="1451758" cy="1451758"/>
          </a:xfrm>
          <a:prstGeom prst="rect">
            <a:avLst/>
          </a:prstGeom>
          <a:noFill/>
          <a:ln>
            <a:noFill/>
          </a:ln>
        </p:spPr>
      </p:pic>
      <p:pic>
        <p:nvPicPr>
          <p:cNvPr id="354" name="Google Shape;354;p19" descr="Plan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98095" y="4469206"/>
            <a:ext cx="677141" cy="677141"/>
          </a:xfrm>
          <a:prstGeom prst="rect">
            <a:avLst/>
          </a:prstGeom>
          <a:noFill/>
          <a:ln>
            <a:noFill/>
          </a:ln>
        </p:spPr>
      </p:pic>
      <p:pic>
        <p:nvPicPr>
          <p:cNvPr id="355" name="Google Shape;355;p19"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143498" y="4046025"/>
            <a:ext cx="914400" cy="914400"/>
          </a:xfrm>
          <a:prstGeom prst="rect">
            <a:avLst/>
          </a:prstGeom>
          <a:noFill/>
          <a:ln>
            <a:noFill/>
          </a:ln>
        </p:spPr>
      </p:pic>
      <p:pic>
        <p:nvPicPr>
          <p:cNvPr id="356" name="Google Shape;356;p19" descr="Pla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62549" y="3752635"/>
            <a:ext cx="1349828" cy="1349828"/>
          </a:xfrm>
          <a:prstGeom prst="rect">
            <a:avLst/>
          </a:prstGeom>
          <a:noFill/>
          <a:ln>
            <a:noFill/>
          </a:ln>
        </p:spPr>
      </p:pic>
      <p:pic>
        <p:nvPicPr>
          <p:cNvPr id="357" name="Google Shape;357;p19"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38230" y="4174427"/>
            <a:ext cx="914400" cy="914400"/>
          </a:xfrm>
          <a:prstGeom prst="rect">
            <a:avLst/>
          </a:prstGeom>
          <a:noFill/>
          <a:ln>
            <a:noFill/>
          </a:ln>
        </p:spPr>
      </p:pic>
      <p:pic>
        <p:nvPicPr>
          <p:cNvPr id="358" name="Google Shape;358;p19"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332754" y="4426499"/>
            <a:ext cx="457200" cy="457200"/>
          </a:xfrm>
          <a:prstGeom prst="rect">
            <a:avLst/>
          </a:prstGeom>
          <a:noFill/>
          <a:ln>
            <a:noFill/>
          </a:ln>
        </p:spPr>
      </p:pic>
      <p:pic>
        <p:nvPicPr>
          <p:cNvPr id="359" name="Google Shape;359;p19"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674422" y="3737265"/>
            <a:ext cx="914400" cy="914400"/>
          </a:xfrm>
          <a:prstGeom prst="rect">
            <a:avLst/>
          </a:prstGeom>
          <a:noFill/>
          <a:ln>
            <a:noFill/>
          </a:ln>
        </p:spPr>
      </p:pic>
      <p:pic>
        <p:nvPicPr>
          <p:cNvPr id="360" name="Google Shape;360;p19"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6413978" y="4158865"/>
            <a:ext cx="729852" cy="729852"/>
          </a:xfrm>
          <a:prstGeom prst="rect">
            <a:avLst/>
          </a:prstGeom>
          <a:noFill/>
          <a:ln>
            <a:noFill/>
          </a:ln>
        </p:spPr>
      </p:pic>
      <p:pic>
        <p:nvPicPr>
          <p:cNvPr id="361" name="Google Shape;361;p19" descr="Plant"/>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flipH="1">
            <a:off x="2852574" y="4046025"/>
            <a:ext cx="1105626" cy="1105626"/>
          </a:xfrm>
          <a:prstGeom prst="rect">
            <a:avLst/>
          </a:prstGeom>
          <a:noFill/>
          <a:ln>
            <a:noFill/>
          </a:ln>
        </p:spPr>
      </p:pic>
      <p:pic>
        <p:nvPicPr>
          <p:cNvPr id="362" name="Google Shape;362;p19" descr="Plant"/>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flipH="1">
            <a:off x="480659" y="4077924"/>
            <a:ext cx="729852" cy="729852"/>
          </a:xfrm>
          <a:prstGeom prst="rect">
            <a:avLst/>
          </a:prstGeom>
          <a:noFill/>
          <a:ln>
            <a:noFill/>
          </a:ln>
        </p:spPr>
      </p:pic>
      <p:pic>
        <p:nvPicPr>
          <p:cNvPr id="363" name="Google Shape;363;p19" descr="Plant"/>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flipH="1">
            <a:off x="7438858" y="3504698"/>
            <a:ext cx="1227155" cy="1227155"/>
          </a:xfrm>
          <a:prstGeom prst="rect">
            <a:avLst/>
          </a:prstGeom>
          <a:noFill/>
          <a:ln>
            <a:noFill/>
          </a:ln>
        </p:spPr>
      </p:pic>
      <p:pic>
        <p:nvPicPr>
          <p:cNvPr id="364" name="Google Shape;364;p19"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8357236" y="4002001"/>
            <a:ext cx="729852" cy="729852"/>
          </a:xfrm>
          <a:prstGeom prst="rect">
            <a:avLst/>
          </a:prstGeom>
          <a:noFill/>
          <a:ln>
            <a:noFill/>
          </a:ln>
        </p:spPr>
      </p:pic>
      <p:pic>
        <p:nvPicPr>
          <p:cNvPr id="365" name="Google Shape;365;p19"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930068" y="4168984"/>
            <a:ext cx="914400" cy="914400"/>
          </a:xfrm>
          <a:prstGeom prst="rect">
            <a:avLst/>
          </a:prstGeom>
          <a:noFill/>
          <a:ln>
            <a:noFill/>
          </a:ln>
        </p:spPr>
      </p:pic>
      <p:pic>
        <p:nvPicPr>
          <p:cNvPr id="366" name="Google Shape;366;p19" descr="Plant"/>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95786" y="4651665"/>
            <a:ext cx="457200" cy="457200"/>
          </a:xfrm>
          <a:prstGeom prst="rect">
            <a:avLst/>
          </a:prstGeom>
          <a:noFill/>
          <a:ln>
            <a:noFill/>
          </a:ln>
        </p:spPr>
      </p:pic>
      <p:pic>
        <p:nvPicPr>
          <p:cNvPr id="367" name="Google Shape;367;p19"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186650" y="4517574"/>
            <a:ext cx="457200" cy="457200"/>
          </a:xfrm>
          <a:prstGeom prst="rect">
            <a:avLst/>
          </a:prstGeom>
          <a:noFill/>
          <a:ln>
            <a:noFill/>
          </a:ln>
        </p:spPr>
      </p:pic>
      <p:pic>
        <p:nvPicPr>
          <p:cNvPr id="368" name="Google Shape;368;p19" descr="Sun"/>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649865">
            <a:off x="296110" y="181096"/>
            <a:ext cx="1603941" cy="1603941"/>
          </a:xfrm>
          <a:prstGeom prst="rect">
            <a:avLst/>
          </a:prstGeom>
          <a:noFill/>
          <a:ln>
            <a:noFill/>
          </a:ln>
        </p:spPr>
      </p:pic>
      <p:pic>
        <p:nvPicPr>
          <p:cNvPr id="369" name="Google Shape;369;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2742666" y="5360210"/>
            <a:ext cx="274320" cy="274320"/>
          </a:xfrm>
          <a:prstGeom prst="rect">
            <a:avLst/>
          </a:prstGeom>
          <a:noFill/>
          <a:ln>
            <a:noFill/>
          </a:ln>
        </p:spPr>
      </p:pic>
      <p:pic>
        <p:nvPicPr>
          <p:cNvPr id="370" name="Google Shape;370;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355057" y="5198866"/>
            <a:ext cx="274320" cy="274320"/>
          </a:xfrm>
          <a:prstGeom prst="rect">
            <a:avLst/>
          </a:prstGeom>
          <a:noFill/>
          <a:ln>
            <a:noFill/>
          </a:ln>
        </p:spPr>
      </p:pic>
      <p:pic>
        <p:nvPicPr>
          <p:cNvPr id="371" name="Google Shape;371;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2033811" y="5463495"/>
            <a:ext cx="274320" cy="274320"/>
          </a:xfrm>
          <a:prstGeom prst="rect">
            <a:avLst/>
          </a:prstGeom>
          <a:noFill/>
          <a:ln>
            <a:noFill/>
          </a:ln>
        </p:spPr>
      </p:pic>
      <p:pic>
        <p:nvPicPr>
          <p:cNvPr id="372" name="Google Shape;372;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1469950" y="5130579"/>
            <a:ext cx="274320" cy="274320"/>
          </a:xfrm>
          <a:prstGeom prst="rect">
            <a:avLst/>
          </a:prstGeom>
          <a:noFill/>
          <a:ln>
            <a:noFill/>
          </a:ln>
        </p:spPr>
      </p:pic>
      <p:pic>
        <p:nvPicPr>
          <p:cNvPr id="373" name="Google Shape;373;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92362" y="5412687"/>
            <a:ext cx="274320" cy="274320"/>
          </a:xfrm>
          <a:prstGeom prst="rect">
            <a:avLst/>
          </a:prstGeom>
          <a:noFill/>
          <a:ln>
            <a:noFill/>
          </a:ln>
        </p:spPr>
      </p:pic>
      <p:pic>
        <p:nvPicPr>
          <p:cNvPr id="374" name="Google Shape;374;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89889" y="5088825"/>
            <a:ext cx="274320" cy="274320"/>
          </a:xfrm>
          <a:prstGeom prst="rect">
            <a:avLst/>
          </a:prstGeom>
          <a:noFill/>
          <a:ln>
            <a:noFill/>
          </a:ln>
        </p:spPr>
      </p:pic>
      <p:pic>
        <p:nvPicPr>
          <p:cNvPr id="375" name="Google Shape;375;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843242" y="5099912"/>
            <a:ext cx="274320" cy="274320"/>
          </a:xfrm>
          <a:prstGeom prst="rect">
            <a:avLst/>
          </a:prstGeom>
          <a:noFill/>
          <a:ln>
            <a:noFill/>
          </a:ln>
        </p:spPr>
      </p:pic>
      <p:pic>
        <p:nvPicPr>
          <p:cNvPr id="376" name="Google Shape;376;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293464" y="5214261"/>
            <a:ext cx="274320" cy="274320"/>
          </a:xfrm>
          <a:prstGeom prst="rect">
            <a:avLst/>
          </a:prstGeom>
          <a:noFill/>
          <a:ln>
            <a:noFill/>
          </a:ln>
        </p:spPr>
      </p:pic>
      <p:pic>
        <p:nvPicPr>
          <p:cNvPr id="377" name="Google Shape;377;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041610" y="5045464"/>
            <a:ext cx="274320" cy="274320"/>
          </a:xfrm>
          <a:prstGeom prst="rect">
            <a:avLst/>
          </a:prstGeom>
          <a:noFill/>
          <a:ln>
            <a:noFill/>
          </a:ln>
        </p:spPr>
      </p:pic>
      <p:pic>
        <p:nvPicPr>
          <p:cNvPr id="378" name="Google Shape;378;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736281" y="5198341"/>
            <a:ext cx="274320" cy="274320"/>
          </a:xfrm>
          <a:prstGeom prst="rect">
            <a:avLst/>
          </a:prstGeom>
          <a:noFill/>
          <a:ln>
            <a:noFill/>
          </a:ln>
        </p:spPr>
      </p:pic>
      <p:pic>
        <p:nvPicPr>
          <p:cNvPr id="379" name="Google Shape;379;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651952" y="5373616"/>
            <a:ext cx="274320" cy="274320"/>
          </a:xfrm>
          <a:prstGeom prst="rect">
            <a:avLst/>
          </a:prstGeom>
          <a:noFill/>
          <a:ln>
            <a:noFill/>
          </a:ln>
        </p:spPr>
      </p:pic>
      <p:pic>
        <p:nvPicPr>
          <p:cNvPr id="380" name="Google Shape;380;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724410" y="5562664"/>
            <a:ext cx="274320" cy="274320"/>
          </a:xfrm>
          <a:prstGeom prst="rect">
            <a:avLst/>
          </a:prstGeom>
          <a:noFill/>
          <a:ln>
            <a:noFill/>
          </a:ln>
        </p:spPr>
      </p:pic>
      <p:pic>
        <p:nvPicPr>
          <p:cNvPr id="381" name="Google Shape;381;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550875" y="5217886"/>
            <a:ext cx="274320" cy="274320"/>
          </a:xfrm>
          <a:prstGeom prst="rect">
            <a:avLst/>
          </a:prstGeom>
          <a:noFill/>
          <a:ln>
            <a:noFill/>
          </a:ln>
        </p:spPr>
      </p:pic>
      <p:pic>
        <p:nvPicPr>
          <p:cNvPr id="382" name="Google Shape;382;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177792" y="5594636"/>
            <a:ext cx="274320" cy="274320"/>
          </a:xfrm>
          <a:prstGeom prst="rect">
            <a:avLst/>
          </a:prstGeom>
          <a:noFill/>
          <a:ln>
            <a:noFill/>
          </a:ln>
        </p:spPr>
      </p:pic>
      <p:pic>
        <p:nvPicPr>
          <p:cNvPr id="383" name="Google Shape;383;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157774" y="5441903"/>
            <a:ext cx="274320" cy="274320"/>
          </a:xfrm>
          <a:prstGeom prst="rect">
            <a:avLst/>
          </a:prstGeom>
          <a:noFill/>
          <a:ln>
            <a:noFill/>
          </a:ln>
        </p:spPr>
      </p:pic>
      <p:pic>
        <p:nvPicPr>
          <p:cNvPr id="384" name="Google Shape;384;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585833" y="5085137"/>
            <a:ext cx="274320" cy="274320"/>
          </a:xfrm>
          <a:prstGeom prst="rect">
            <a:avLst/>
          </a:prstGeom>
          <a:noFill/>
          <a:ln>
            <a:noFill/>
          </a:ln>
        </p:spPr>
      </p:pic>
      <p:pic>
        <p:nvPicPr>
          <p:cNvPr id="385" name="Google Shape;385;p19"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293850" y="5347907"/>
            <a:ext cx="274320" cy="274320"/>
          </a:xfrm>
          <a:prstGeom prst="rect">
            <a:avLst/>
          </a:prstGeom>
          <a:noFill/>
          <a:ln>
            <a:noFill/>
          </a:ln>
        </p:spPr>
      </p:pic>
      <p:grpSp>
        <p:nvGrpSpPr>
          <p:cNvPr id="386" name="Google Shape;386;p19" descr="Thermometer"/>
          <p:cNvGrpSpPr/>
          <p:nvPr/>
        </p:nvGrpSpPr>
        <p:grpSpPr>
          <a:xfrm>
            <a:off x="8347299" y="235915"/>
            <a:ext cx="593100" cy="1312678"/>
            <a:chOff x="8347299" y="235915"/>
            <a:chExt cx="593100" cy="1312678"/>
          </a:xfrm>
        </p:grpSpPr>
        <p:sp>
          <p:nvSpPr>
            <p:cNvPr id="387" name="Google Shape;387;p19"/>
            <p:cNvSpPr/>
            <p:nvPr/>
          </p:nvSpPr>
          <p:spPr>
            <a:xfrm>
              <a:off x="8347299" y="235915"/>
              <a:ext cx="593100" cy="1312678"/>
            </a:xfrm>
            <a:custGeom>
              <a:avLst/>
              <a:gdLst/>
              <a:ahLst/>
              <a:cxnLst/>
              <a:rect l="l" t="t" r="r" b="b"/>
              <a:pathLst>
                <a:path w="593100" h="1312678" extrusionOk="0">
                  <a:moveTo>
                    <a:pt x="296550" y="1223784"/>
                  </a:moveTo>
                  <a:cubicBezTo>
                    <a:pt x="200248" y="1223784"/>
                    <a:pt x="115798" y="1155631"/>
                    <a:pt x="95056" y="1062292"/>
                  </a:cubicBezTo>
                  <a:cubicBezTo>
                    <a:pt x="72832" y="967471"/>
                    <a:pt x="120242" y="871168"/>
                    <a:pt x="207655" y="829684"/>
                  </a:cubicBezTo>
                  <a:lnTo>
                    <a:pt x="207655" y="177789"/>
                  </a:lnTo>
                  <a:cubicBezTo>
                    <a:pt x="207655" y="128897"/>
                    <a:pt x="247658" y="88895"/>
                    <a:pt x="296550" y="88895"/>
                  </a:cubicBezTo>
                  <a:cubicBezTo>
                    <a:pt x="345442" y="88895"/>
                    <a:pt x="385445" y="128897"/>
                    <a:pt x="385445" y="177789"/>
                  </a:cubicBezTo>
                  <a:lnTo>
                    <a:pt x="385445" y="829684"/>
                  </a:lnTo>
                  <a:cubicBezTo>
                    <a:pt x="472858" y="871168"/>
                    <a:pt x="518787" y="967471"/>
                    <a:pt x="498045" y="1062292"/>
                  </a:cubicBezTo>
                  <a:cubicBezTo>
                    <a:pt x="475821" y="1155631"/>
                    <a:pt x="392853" y="1222302"/>
                    <a:pt x="296550" y="1223784"/>
                  </a:cubicBezTo>
                  <a:lnTo>
                    <a:pt x="296550" y="1223784"/>
                  </a:lnTo>
                  <a:close/>
                  <a:moveTo>
                    <a:pt x="474340" y="779310"/>
                  </a:moveTo>
                  <a:lnTo>
                    <a:pt x="474340" y="177789"/>
                  </a:lnTo>
                  <a:cubicBezTo>
                    <a:pt x="474340" y="80005"/>
                    <a:pt x="394334" y="0"/>
                    <a:pt x="296550" y="0"/>
                  </a:cubicBezTo>
                  <a:cubicBezTo>
                    <a:pt x="198766" y="0"/>
                    <a:pt x="118761" y="78524"/>
                    <a:pt x="118761" y="177789"/>
                  </a:cubicBezTo>
                  <a:lnTo>
                    <a:pt x="118761" y="779310"/>
                  </a:lnTo>
                  <a:cubicBezTo>
                    <a:pt x="16532" y="856352"/>
                    <a:pt x="-24952" y="989694"/>
                    <a:pt x="15050" y="1109702"/>
                  </a:cubicBezTo>
                  <a:cubicBezTo>
                    <a:pt x="55053" y="1231192"/>
                    <a:pt x="169134" y="1312678"/>
                    <a:pt x="296550" y="1312678"/>
                  </a:cubicBezTo>
                  <a:cubicBezTo>
                    <a:pt x="423966" y="1312678"/>
                    <a:pt x="538047" y="1231192"/>
                    <a:pt x="578050" y="1109702"/>
                  </a:cubicBezTo>
                  <a:cubicBezTo>
                    <a:pt x="618053" y="989694"/>
                    <a:pt x="576568" y="856352"/>
                    <a:pt x="474340" y="7793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9"/>
            <p:cNvSpPr/>
            <p:nvPr/>
          </p:nvSpPr>
          <p:spPr>
            <a:xfrm>
              <a:off x="8496181" y="748541"/>
              <a:ext cx="295335" cy="651894"/>
            </a:xfrm>
            <a:custGeom>
              <a:avLst/>
              <a:gdLst/>
              <a:ahLst/>
              <a:cxnLst/>
              <a:rect l="l" t="t" r="r" b="b"/>
              <a:pathLst>
                <a:path w="295335" h="651894" extrusionOk="0">
                  <a:moveTo>
                    <a:pt x="177299" y="358542"/>
                  </a:moveTo>
                  <a:lnTo>
                    <a:pt x="177299" y="0"/>
                  </a:lnTo>
                  <a:lnTo>
                    <a:pt x="118036" y="0"/>
                  </a:lnTo>
                  <a:lnTo>
                    <a:pt x="118036" y="358542"/>
                  </a:lnTo>
                  <a:cubicBezTo>
                    <a:pt x="43957" y="373358"/>
                    <a:pt x="-7898" y="442992"/>
                    <a:pt x="991" y="518552"/>
                  </a:cubicBezTo>
                  <a:cubicBezTo>
                    <a:pt x="8399" y="594113"/>
                    <a:pt x="72107" y="651894"/>
                    <a:pt x="147668" y="651894"/>
                  </a:cubicBezTo>
                  <a:cubicBezTo>
                    <a:pt x="223228" y="651894"/>
                    <a:pt x="286936" y="594113"/>
                    <a:pt x="294344" y="518552"/>
                  </a:cubicBezTo>
                  <a:cubicBezTo>
                    <a:pt x="303233" y="442992"/>
                    <a:pt x="251378" y="373358"/>
                    <a:pt x="177299" y="358542"/>
                  </a:cubicBezTo>
                  <a:close/>
                </a:path>
              </a:pathLst>
            </a:cu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389" name="Google Shape;389;p19"/>
          <p:cNvCxnSpPr/>
          <p:nvPr/>
        </p:nvCxnSpPr>
        <p:spPr>
          <a:xfrm>
            <a:off x="8631975" y="419600"/>
            <a:ext cx="0" cy="649183"/>
          </a:xfrm>
          <a:prstGeom prst="straightConnector1">
            <a:avLst/>
          </a:prstGeom>
          <a:noFill/>
          <a:ln w="60325" cap="flat" cmpd="sng">
            <a:solidFill>
              <a:srgbClr val="C00000"/>
            </a:solidFill>
            <a:prstDash val="solid"/>
            <a:miter lim="800000"/>
            <a:headEnd type="none" w="sm" len="sm"/>
            <a:tailEnd type="none" w="sm" len="sm"/>
          </a:ln>
        </p:spPr>
      </p:cxnSp>
      <p:sp>
        <p:nvSpPr>
          <p:cNvPr id="390" name="Google Shape;390;p19"/>
          <p:cNvSpPr txBox="1"/>
          <p:nvPr/>
        </p:nvSpPr>
        <p:spPr>
          <a:xfrm>
            <a:off x="2033810" y="419600"/>
            <a:ext cx="608375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Climate change is predicted to increase fire: </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spcBef>
                <a:spcPts val="0"/>
              </a:spcBef>
              <a:spcAft>
                <a:spcPts val="0"/>
              </a:spcAft>
              <a:buClr>
                <a:schemeClr val="dk1"/>
              </a:buClr>
              <a:buSzPts val="2000"/>
              <a:buFont typeface="Arial"/>
              <a:buChar char="•"/>
            </a:pPr>
            <a:r>
              <a:rPr lang="en-US" sz="2000" b="1"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Fire risk- </a:t>
            </a: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how likely is it a fire will start</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91" name="Google Shape;391;p19"/>
          <p:cNvSpPr/>
          <p:nvPr/>
        </p:nvSpPr>
        <p:spPr>
          <a:xfrm>
            <a:off x="1356178" y="4578623"/>
            <a:ext cx="377890" cy="408698"/>
          </a:xfrm>
          <a:prstGeom prst="irregularSeal2">
            <a:avLst/>
          </a:prstGeom>
          <a:solidFill>
            <a:srgbClr val="C00000"/>
          </a:solid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FF0000"/>
              </a:highlight>
              <a:latin typeface="Calibri"/>
              <a:ea typeface="Calibri"/>
              <a:cs typeface="Calibri"/>
              <a:sym typeface="Calibri"/>
            </a:endParaRPr>
          </a:p>
        </p:txBody>
      </p:sp>
      <p:sp>
        <p:nvSpPr>
          <p:cNvPr id="392" name="Google Shape;392;p19"/>
          <p:cNvSpPr/>
          <p:nvPr/>
        </p:nvSpPr>
        <p:spPr>
          <a:xfrm>
            <a:off x="7314416" y="3731674"/>
            <a:ext cx="1117678" cy="1227154"/>
          </a:xfrm>
          <a:custGeom>
            <a:avLst/>
            <a:gdLst/>
            <a:ahLst/>
            <a:cxnLst/>
            <a:rect l="l" t="t" r="r" b="b"/>
            <a:pathLst>
              <a:path w="627337" h="918509" extrusionOk="0">
                <a:moveTo>
                  <a:pt x="590117" y="471988"/>
                </a:moveTo>
                <a:cubicBezTo>
                  <a:pt x="608792" y="550087"/>
                  <a:pt x="528996" y="626488"/>
                  <a:pt x="450897" y="594230"/>
                </a:cubicBezTo>
                <a:cubicBezTo>
                  <a:pt x="384683" y="570461"/>
                  <a:pt x="359216" y="494060"/>
                  <a:pt x="405056" y="427846"/>
                </a:cubicBezTo>
                <a:cubicBezTo>
                  <a:pt x="508622" y="290324"/>
                  <a:pt x="432221" y="74703"/>
                  <a:pt x="260743" y="0"/>
                </a:cubicBezTo>
                <a:cubicBezTo>
                  <a:pt x="338842" y="147709"/>
                  <a:pt x="219996" y="281835"/>
                  <a:pt x="150386" y="339560"/>
                </a:cubicBezTo>
                <a:cubicBezTo>
                  <a:pt x="82474" y="395587"/>
                  <a:pt x="36634" y="455010"/>
                  <a:pt x="23051" y="488966"/>
                </a:cubicBezTo>
                <a:cubicBezTo>
                  <a:pt x="-46559" y="657049"/>
                  <a:pt x="57007" y="818340"/>
                  <a:pt x="128315" y="857389"/>
                </a:cubicBezTo>
                <a:cubicBezTo>
                  <a:pt x="96057" y="784384"/>
                  <a:pt x="67194" y="646862"/>
                  <a:pt x="192831" y="516131"/>
                </a:cubicBezTo>
                <a:cubicBezTo>
                  <a:pt x="192831" y="516131"/>
                  <a:pt x="157178" y="655351"/>
                  <a:pt x="235276" y="750428"/>
                </a:cubicBezTo>
                <a:cubicBezTo>
                  <a:pt x="313375" y="847202"/>
                  <a:pt x="313375" y="918510"/>
                  <a:pt x="313375" y="918510"/>
                </a:cubicBezTo>
                <a:cubicBezTo>
                  <a:pt x="435617" y="918510"/>
                  <a:pt x="552765" y="845504"/>
                  <a:pt x="602001" y="724961"/>
                </a:cubicBezTo>
                <a:cubicBezTo>
                  <a:pt x="635957" y="651955"/>
                  <a:pt x="639353" y="538203"/>
                  <a:pt x="590117" y="471988"/>
                </a:cubicBezTo>
              </a:path>
            </a:pathLst>
          </a:custGeom>
          <a:solidFill>
            <a:srgbClr val="C00000"/>
          </a:solidFill>
          <a:ln w="76200" cap="flat" cmpd="sng">
            <a:solidFill>
              <a:srgbClr val="FFC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9"/>
          <p:cNvSpPr/>
          <p:nvPr/>
        </p:nvSpPr>
        <p:spPr>
          <a:xfrm>
            <a:off x="7376989" y="4503225"/>
            <a:ext cx="377890" cy="408698"/>
          </a:xfrm>
          <a:prstGeom prst="irregularSeal2">
            <a:avLst/>
          </a:prstGeom>
          <a:solidFill>
            <a:srgbClr val="C00000"/>
          </a:solid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FF0000"/>
              </a:highlight>
              <a:latin typeface="Calibri"/>
              <a:ea typeface="Calibri"/>
              <a:cs typeface="Calibri"/>
              <a:sym typeface="Calibri"/>
            </a:endParaRPr>
          </a:p>
        </p:txBody>
      </p:sp>
      <p:sp>
        <p:nvSpPr>
          <p:cNvPr id="394" name="Google Shape;394;p19"/>
          <p:cNvSpPr txBox="1"/>
          <p:nvPr/>
        </p:nvSpPr>
        <p:spPr>
          <a:xfrm>
            <a:off x="711906" y="2630254"/>
            <a:ext cx="225306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Low Risk</a:t>
            </a:r>
            <a:endParaRPr dirty="0"/>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Fire doesn’t start or spread</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95" name="Google Shape;395;p19"/>
          <p:cNvSpPr txBox="1"/>
          <p:nvPr/>
        </p:nvSpPr>
        <p:spPr>
          <a:xfrm>
            <a:off x="6237238" y="2639025"/>
            <a:ext cx="225306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High Risk</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Fire starts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
                                        <p:tgtEl>
                                          <p:spTgt spid="391"/>
                                        </p:tgtEl>
                                      </p:cBhvr>
                                    </p:animEffect>
                                  </p:childTnLst>
                                </p:cTn>
                              </p:par>
                            </p:childTnLst>
                          </p:cTn>
                        </p:par>
                        <p:par>
                          <p:cTn id="8" fill="hold">
                            <p:stCondLst>
                              <p:cond delay="500"/>
                            </p:stCondLst>
                            <p:childTnLst>
                              <p:par>
                                <p:cTn id="9" presetID="10" presetClass="exit" presetSubtype="0" fill="hold" nodeType="afterEffect">
                                  <p:stCondLst>
                                    <p:cond delay="500"/>
                                  </p:stCondLst>
                                  <p:childTnLst>
                                    <p:animEffect transition="out" filter="fade">
                                      <p:cBhvr>
                                        <p:cTn id="10" dur="500"/>
                                        <p:tgtEl>
                                          <p:spTgt spid="391"/>
                                        </p:tgtEl>
                                      </p:cBhvr>
                                    </p:animEffect>
                                    <p:set>
                                      <p:cBhvr>
                                        <p:cTn id="11" dur="1" fill="hold">
                                          <p:stCondLst>
                                            <p:cond delay="500"/>
                                          </p:stCondLst>
                                        </p:cTn>
                                        <p:tgtEl>
                                          <p:spTgt spid="391"/>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393"/>
                                        </p:tgtEl>
                                        <p:attrNameLst>
                                          <p:attrName>style.visibility</p:attrName>
                                        </p:attrNameLst>
                                      </p:cBhvr>
                                      <p:to>
                                        <p:strVal val="visible"/>
                                      </p:to>
                                    </p:set>
                                    <p:animEffect transition="in" filter="fade">
                                      <p:cBhvr>
                                        <p:cTn id="15" dur="500"/>
                                        <p:tgtEl>
                                          <p:spTgt spid="393"/>
                                        </p:tgtEl>
                                      </p:cBhvr>
                                    </p:animEffect>
                                  </p:childTnLst>
                                </p:cTn>
                              </p:par>
                            </p:childTnLst>
                          </p:cTn>
                        </p:par>
                        <p:par>
                          <p:cTn id="16" fill="hold">
                            <p:stCondLst>
                              <p:cond delay="1500"/>
                            </p:stCondLst>
                            <p:childTnLst>
                              <p:par>
                                <p:cTn id="17" presetID="10" presetClass="exit" presetSubtype="0" fill="hold" nodeType="afterEffect">
                                  <p:stCondLst>
                                    <p:cond delay="500"/>
                                  </p:stCondLst>
                                  <p:childTnLst>
                                    <p:animEffect transition="out" filter="fade">
                                      <p:cBhvr>
                                        <p:cTn id="18" dur="500"/>
                                        <p:tgtEl>
                                          <p:spTgt spid="393"/>
                                        </p:tgtEl>
                                      </p:cBhvr>
                                    </p:animEffect>
                                    <p:set>
                                      <p:cBhvr>
                                        <p:cTn id="19" dur="1" fill="hold">
                                          <p:stCondLst>
                                            <p:cond delay="500"/>
                                          </p:stCondLst>
                                        </p:cTn>
                                        <p:tgtEl>
                                          <p:spTgt spid="39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92"/>
                                        </p:tgtEl>
                                        <p:attrNameLst>
                                          <p:attrName>style.visibility</p:attrName>
                                        </p:attrNameLst>
                                      </p:cBhvr>
                                      <p:to>
                                        <p:strVal val="visible"/>
                                      </p:to>
                                    </p:set>
                                    <p:animEffect transition="in" filter="fade">
                                      <p:cBhvr>
                                        <p:cTn id="22" dur="10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0"/>
          <p:cNvSpPr/>
          <p:nvPr/>
        </p:nvSpPr>
        <p:spPr>
          <a:xfrm>
            <a:off x="-142504" y="4401786"/>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solidFill>
            <a:srgbClr val="82592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0"/>
          <p:cNvSpPr/>
          <p:nvPr/>
        </p:nvSpPr>
        <p:spPr>
          <a:xfrm>
            <a:off x="-142503" y="4963887"/>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gradFill>
            <a:gsLst>
              <a:gs pos="0">
                <a:srgbClr val="502900"/>
              </a:gs>
              <a:gs pos="50000">
                <a:srgbClr val="753C00"/>
              </a:gs>
              <a:gs pos="100000">
                <a:srgbClr val="8C4800"/>
              </a:gs>
            </a:gsLst>
            <a:lin ang="162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3" name="Google Shape;403;p20" descr="Pl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6305" y="3777346"/>
            <a:ext cx="1451758" cy="1451758"/>
          </a:xfrm>
          <a:prstGeom prst="rect">
            <a:avLst/>
          </a:prstGeom>
          <a:noFill/>
          <a:ln>
            <a:noFill/>
          </a:ln>
        </p:spPr>
      </p:pic>
      <p:pic>
        <p:nvPicPr>
          <p:cNvPr id="404" name="Google Shape;404;p20" descr="Plan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98095" y="4469206"/>
            <a:ext cx="677141" cy="677141"/>
          </a:xfrm>
          <a:prstGeom prst="rect">
            <a:avLst/>
          </a:prstGeom>
          <a:noFill/>
          <a:ln>
            <a:noFill/>
          </a:ln>
        </p:spPr>
      </p:pic>
      <p:pic>
        <p:nvPicPr>
          <p:cNvPr id="405" name="Google Shape;405;p20"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143498" y="4046025"/>
            <a:ext cx="914400" cy="914400"/>
          </a:xfrm>
          <a:prstGeom prst="rect">
            <a:avLst/>
          </a:prstGeom>
          <a:noFill/>
          <a:ln>
            <a:noFill/>
          </a:ln>
        </p:spPr>
      </p:pic>
      <p:pic>
        <p:nvPicPr>
          <p:cNvPr id="406" name="Google Shape;406;p20" descr="Pla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62549" y="3752635"/>
            <a:ext cx="1349828" cy="1349828"/>
          </a:xfrm>
          <a:prstGeom prst="rect">
            <a:avLst/>
          </a:prstGeom>
          <a:noFill/>
          <a:ln>
            <a:noFill/>
          </a:ln>
        </p:spPr>
      </p:pic>
      <p:pic>
        <p:nvPicPr>
          <p:cNvPr id="407" name="Google Shape;407;p20"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38230" y="4174427"/>
            <a:ext cx="914400" cy="914400"/>
          </a:xfrm>
          <a:prstGeom prst="rect">
            <a:avLst/>
          </a:prstGeom>
          <a:noFill/>
          <a:ln>
            <a:noFill/>
          </a:ln>
        </p:spPr>
      </p:pic>
      <p:pic>
        <p:nvPicPr>
          <p:cNvPr id="408" name="Google Shape;408;p20"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332754" y="4426499"/>
            <a:ext cx="457200" cy="457200"/>
          </a:xfrm>
          <a:prstGeom prst="rect">
            <a:avLst/>
          </a:prstGeom>
          <a:noFill/>
          <a:ln>
            <a:noFill/>
          </a:ln>
        </p:spPr>
      </p:pic>
      <p:pic>
        <p:nvPicPr>
          <p:cNvPr id="409" name="Google Shape;409;p20"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674422" y="3737265"/>
            <a:ext cx="914400" cy="914400"/>
          </a:xfrm>
          <a:prstGeom prst="rect">
            <a:avLst/>
          </a:prstGeom>
          <a:noFill/>
          <a:ln>
            <a:noFill/>
          </a:ln>
        </p:spPr>
      </p:pic>
      <p:pic>
        <p:nvPicPr>
          <p:cNvPr id="410" name="Google Shape;410;p20"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6413978" y="4158865"/>
            <a:ext cx="729852" cy="729852"/>
          </a:xfrm>
          <a:prstGeom prst="rect">
            <a:avLst/>
          </a:prstGeom>
          <a:noFill/>
          <a:ln>
            <a:noFill/>
          </a:ln>
        </p:spPr>
      </p:pic>
      <p:pic>
        <p:nvPicPr>
          <p:cNvPr id="411" name="Google Shape;411;p20" descr="Plant"/>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flipH="1">
            <a:off x="2852574" y="4046025"/>
            <a:ext cx="1105626" cy="1105626"/>
          </a:xfrm>
          <a:prstGeom prst="rect">
            <a:avLst/>
          </a:prstGeom>
          <a:noFill/>
          <a:ln>
            <a:noFill/>
          </a:ln>
        </p:spPr>
      </p:pic>
      <p:pic>
        <p:nvPicPr>
          <p:cNvPr id="412" name="Google Shape;412;p20" descr="Plant"/>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flipH="1">
            <a:off x="480659" y="4077924"/>
            <a:ext cx="729852" cy="729852"/>
          </a:xfrm>
          <a:prstGeom prst="rect">
            <a:avLst/>
          </a:prstGeom>
          <a:noFill/>
          <a:ln>
            <a:noFill/>
          </a:ln>
        </p:spPr>
      </p:pic>
      <p:pic>
        <p:nvPicPr>
          <p:cNvPr id="413" name="Google Shape;413;p20" descr="Plant"/>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flipH="1">
            <a:off x="7438858" y="3504698"/>
            <a:ext cx="1227155" cy="1227155"/>
          </a:xfrm>
          <a:prstGeom prst="rect">
            <a:avLst/>
          </a:prstGeom>
          <a:noFill/>
          <a:ln>
            <a:noFill/>
          </a:ln>
        </p:spPr>
      </p:pic>
      <p:pic>
        <p:nvPicPr>
          <p:cNvPr id="414" name="Google Shape;414;p20"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8357236" y="4002001"/>
            <a:ext cx="729852" cy="729852"/>
          </a:xfrm>
          <a:prstGeom prst="rect">
            <a:avLst/>
          </a:prstGeom>
          <a:noFill/>
          <a:ln>
            <a:noFill/>
          </a:ln>
        </p:spPr>
      </p:pic>
      <p:pic>
        <p:nvPicPr>
          <p:cNvPr id="415" name="Google Shape;415;p20"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930068" y="4168984"/>
            <a:ext cx="914400" cy="914400"/>
          </a:xfrm>
          <a:prstGeom prst="rect">
            <a:avLst/>
          </a:prstGeom>
          <a:noFill/>
          <a:ln>
            <a:noFill/>
          </a:ln>
        </p:spPr>
      </p:pic>
      <p:pic>
        <p:nvPicPr>
          <p:cNvPr id="416" name="Google Shape;416;p20" descr="Plant"/>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95786" y="4651665"/>
            <a:ext cx="457200" cy="457200"/>
          </a:xfrm>
          <a:prstGeom prst="rect">
            <a:avLst/>
          </a:prstGeom>
          <a:noFill/>
          <a:ln>
            <a:noFill/>
          </a:ln>
        </p:spPr>
      </p:pic>
      <p:pic>
        <p:nvPicPr>
          <p:cNvPr id="417" name="Google Shape;417;p20"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186650" y="4517574"/>
            <a:ext cx="457200" cy="457200"/>
          </a:xfrm>
          <a:prstGeom prst="rect">
            <a:avLst/>
          </a:prstGeom>
          <a:noFill/>
          <a:ln>
            <a:noFill/>
          </a:ln>
        </p:spPr>
      </p:pic>
      <p:pic>
        <p:nvPicPr>
          <p:cNvPr id="418" name="Google Shape;418;p20" descr="Sun"/>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649865">
            <a:off x="296110" y="181096"/>
            <a:ext cx="1603941" cy="1603941"/>
          </a:xfrm>
          <a:prstGeom prst="rect">
            <a:avLst/>
          </a:prstGeom>
          <a:noFill/>
          <a:ln>
            <a:noFill/>
          </a:ln>
        </p:spPr>
      </p:pic>
      <p:pic>
        <p:nvPicPr>
          <p:cNvPr id="419" name="Google Shape;419;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2742666" y="5360210"/>
            <a:ext cx="274320" cy="274320"/>
          </a:xfrm>
          <a:prstGeom prst="rect">
            <a:avLst/>
          </a:prstGeom>
          <a:noFill/>
          <a:ln>
            <a:noFill/>
          </a:ln>
        </p:spPr>
      </p:pic>
      <p:pic>
        <p:nvPicPr>
          <p:cNvPr id="420" name="Google Shape;420;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355057" y="5198866"/>
            <a:ext cx="274320" cy="274320"/>
          </a:xfrm>
          <a:prstGeom prst="rect">
            <a:avLst/>
          </a:prstGeom>
          <a:noFill/>
          <a:ln>
            <a:noFill/>
          </a:ln>
        </p:spPr>
      </p:pic>
      <p:pic>
        <p:nvPicPr>
          <p:cNvPr id="421" name="Google Shape;421;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2033811" y="5463495"/>
            <a:ext cx="274320" cy="274320"/>
          </a:xfrm>
          <a:prstGeom prst="rect">
            <a:avLst/>
          </a:prstGeom>
          <a:noFill/>
          <a:ln>
            <a:noFill/>
          </a:ln>
        </p:spPr>
      </p:pic>
      <p:pic>
        <p:nvPicPr>
          <p:cNvPr id="422" name="Google Shape;422;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1469950" y="5130579"/>
            <a:ext cx="274320" cy="274320"/>
          </a:xfrm>
          <a:prstGeom prst="rect">
            <a:avLst/>
          </a:prstGeom>
          <a:noFill/>
          <a:ln>
            <a:noFill/>
          </a:ln>
        </p:spPr>
      </p:pic>
      <p:pic>
        <p:nvPicPr>
          <p:cNvPr id="423" name="Google Shape;423;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92362" y="5412687"/>
            <a:ext cx="274320" cy="274320"/>
          </a:xfrm>
          <a:prstGeom prst="rect">
            <a:avLst/>
          </a:prstGeom>
          <a:noFill/>
          <a:ln>
            <a:noFill/>
          </a:ln>
        </p:spPr>
      </p:pic>
      <p:pic>
        <p:nvPicPr>
          <p:cNvPr id="424" name="Google Shape;424;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89889" y="5088825"/>
            <a:ext cx="274320" cy="274320"/>
          </a:xfrm>
          <a:prstGeom prst="rect">
            <a:avLst/>
          </a:prstGeom>
          <a:noFill/>
          <a:ln>
            <a:noFill/>
          </a:ln>
        </p:spPr>
      </p:pic>
      <p:pic>
        <p:nvPicPr>
          <p:cNvPr id="425" name="Google Shape;425;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843242" y="5099912"/>
            <a:ext cx="274320" cy="274320"/>
          </a:xfrm>
          <a:prstGeom prst="rect">
            <a:avLst/>
          </a:prstGeom>
          <a:noFill/>
          <a:ln>
            <a:noFill/>
          </a:ln>
        </p:spPr>
      </p:pic>
      <p:pic>
        <p:nvPicPr>
          <p:cNvPr id="426" name="Google Shape;426;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293464" y="5214261"/>
            <a:ext cx="274320" cy="274320"/>
          </a:xfrm>
          <a:prstGeom prst="rect">
            <a:avLst/>
          </a:prstGeom>
          <a:noFill/>
          <a:ln>
            <a:noFill/>
          </a:ln>
        </p:spPr>
      </p:pic>
      <p:pic>
        <p:nvPicPr>
          <p:cNvPr id="427" name="Google Shape;427;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041610" y="5045464"/>
            <a:ext cx="274320" cy="274320"/>
          </a:xfrm>
          <a:prstGeom prst="rect">
            <a:avLst/>
          </a:prstGeom>
          <a:noFill/>
          <a:ln>
            <a:noFill/>
          </a:ln>
        </p:spPr>
      </p:pic>
      <p:pic>
        <p:nvPicPr>
          <p:cNvPr id="428" name="Google Shape;428;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736281" y="5198341"/>
            <a:ext cx="274320" cy="274320"/>
          </a:xfrm>
          <a:prstGeom prst="rect">
            <a:avLst/>
          </a:prstGeom>
          <a:noFill/>
          <a:ln>
            <a:noFill/>
          </a:ln>
        </p:spPr>
      </p:pic>
      <p:pic>
        <p:nvPicPr>
          <p:cNvPr id="429" name="Google Shape;429;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651952" y="5373616"/>
            <a:ext cx="274320" cy="274320"/>
          </a:xfrm>
          <a:prstGeom prst="rect">
            <a:avLst/>
          </a:prstGeom>
          <a:noFill/>
          <a:ln>
            <a:noFill/>
          </a:ln>
        </p:spPr>
      </p:pic>
      <p:pic>
        <p:nvPicPr>
          <p:cNvPr id="430" name="Google Shape;430;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724410" y="5562664"/>
            <a:ext cx="274320" cy="274320"/>
          </a:xfrm>
          <a:prstGeom prst="rect">
            <a:avLst/>
          </a:prstGeom>
          <a:noFill/>
          <a:ln>
            <a:noFill/>
          </a:ln>
        </p:spPr>
      </p:pic>
      <p:pic>
        <p:nvPicPr>
          <p:cNvPr id="431" name="Google Shape;431;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550875" y="5217886"/>
            <a:ext cx="274320" cy="274320"/>
          </a:xfrm>
          <a:prstGeom prst="rect">
            <a:avLst/>
          </a:prstGeom>
          <a:noFill/>
          <a:ln>
            <a:noFill/>
          </a:ln>
        </p:spPr>
      </p:pic>
      <p:pic>
        <p:nvPicPr>
          <p:cNvPr id="432" name="Google Shape;432;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177792" y="5594636"/>
            <a:ext cx="274320" cy="274320"/>
          </a:xfrm>
          <a:prstGeom prst="rect">
            <a:avLst/>
          </a:prstGeom>
          <a:noFill/>
          <a:ln>
            <a:noFill/>
          </a:ln>
        </p:spPr>
      </p:pic>
      <p:pic>
        <p:nvPicPr>
          <p:cNvPr id="433" name="Google Shape;433;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157774" y="5441903"/>
            <a:ext cx="274320" cy="274320"/>
          </a:xfrm>
          <a:prstGeom prst="rect">
            <a:avLst/>
          </a:prstGeom>
          <a:noFill/>
          <a:ln>
            <a:noFill/>
          </a:ln>
        </p:spPr>
      </p:pic>
      <p:pic>
        <p:nvPicPr>
          <p:cNvPr id="434" name="Google Shape;434;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585833" y="5085137"/>
            <a:ext cx="274320" cy="274320"/>
          </a:xfrm>
          <a:prstGeom prst="rect">
            <a:avLst/>
          </a:prstGeom>
          <a:noFill/>
          <a:ln>
            <a:noFill/>
          </a:ln>
        </p:spPr>
      </p:pic>
      <p:pic>
        <p:nvPicPr>
          <p:cNvPr id="435" name="Google Shape;435;p20"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293850" y="5347907"/>
            <a:ext cx="274320" cy="274320"/>
          </a:xfrm>
          <a:prstGeom prst="rect">
            <a:avLst/>
          </a:prstGeom>
          <a:noFill/>
          <a:ln>
            <a:noFill/>
          </a:ln>
        </p:spPr>
      </p:pic>
      <p:grpSp>
        <p:nvGrpSpPr>
          <p:cNvPr id="436" name="Google Shape;436;p20" descr="Thermometer"/>
          <p:cNvGrpSpPr/>
          <p:nvPr/>
        </p:nvGrpSpPr>
        <p:grpSpPr>
          <a:xfrm>
            <a:off x="8347299" y="235915"/>
            <a:ext cx="593100" cy="1312678"/>
            <a:chOff x="8347299" y="235915"/>
            <a:chExt cx="593100" cy="1312678"/>
          </a:xfrm>
        </p:grpSpPr>
        <p:sp>
          <p:nvSpPr>
            <p:cNvPr id="437" name="Google Shape;437;p20"/>
            <p:cNvSpPr/>
            <p:nvPr/>
          </p:nvSpPr>
          <p:spPr>
            <a:xfrm>
              <a:off x="8347299" y="235915"/>
              <a:ext cx="593100" cy="1312678"/>
            </a:xfrm>
            <a:custGeom>
              <a:avLst/>
              <a:gdLst/>
              <a:ahLst/>
              <a:cxnLst/>
              <a:rect l="l" t="t" r="r" b="b"/>
              <a:pathLst>
                <a:path w="593100" h="1312678" extrusionOk="0">
                  <a:moveTo>
                    <a:pt x="296550" y="1223784"/>
                  </a:moveTo>
                  <a:cubicBezTo>
                    <a:pt x="200248" y="1223784"/>
                    <a:pt x="115798" y="1155631"/>
                    <a:pt x="95056" y="1062292"/>
                  </a:cubicBezTo>
                  <a:cubicBezTo>
                    <a:pt x="72832" y="967471"/>
                    <a:pt x="120242" y="871168"/>
                    <a:pt x="207655" y="829684"/>
                  </a:cubicBezTo>
                  <a:lnTo>
                    <a:pt x="207655" y="177789"/>
                  </a:lnTo>
                  <a:cubicBezTo>
                    <a:pt x="207655" y="128897"/>
                    <a:pt x="247658" y="88895"/>
                    <a:pt x="296550" y="88895"/>
                  </a:cubicBezTo>
                  <a:cubicBezTo>
                    <a:pt x="345442" y="88895"/>
                    <a:pt x="385445" y="128897"/>
                    <a:pt x="385445" y="177789"/>
                  </a:cubicBezTo>
                  <a:lnTo>
                    <a:pt x="385445" y="829684"/>
                  </a:lnTo>
                  <a:cubicBezTo>
                    <a:pt x="472858" y="871168"/>
                    <a:pt x="518787" y="967471"/>
                    <a:pt x="498045" y="1062292"/>
                  </a:cubicBezTo>
                  <a:cubicBezTo>
                    <a:pt x="475821" y="1155631"/>
                    <a:pt x="392853" y="1222302"/>
                    <a:pt x="296550" y="1223784"/>
                  </a:cubicBezTo>
                  <a:lnTo>
                    <a:pt x="296550" y="1223784"/>
                  </a:lnTo>
                  <a:close/>
                  <a:moveTo>
                    <a:pt x="474340" y="779310"/>
                  </a:moveTo>
                  <a:lnTo>
                    <a:pt x="474340" y="177789"/>
                  </a:lnTo>
                  <a:cubicBezTo>
                    <a:pt x="474340" y="80005"/>
                    <a:pt x="394334" y="0"/>
                    <a:pt x="296550" y="0"/>
                  </a:cubicBezTo>
                  <a:cubicBezTo>
                    <a:pt x="198766" y="0"/>
                    <a:pt x="118761" y="78524"/>
                    <a:pt x="118761" y="177789"/>
                  </a:cubicBezTo>
                  <a:lnTo>
                    <a:pt x="118761" y="779310"/>
                  </a:lnTo>
                  <a:cubicBezTo>
                    <a:pt x="16532" y="856352"/>
                    <a:pt x="-24952" y="989694"/>
                    <a:pt x="15050" y="1109702"/>
                  </a:cubicBezTo>
                  <a:cubicBezTo>
                    <a:pt x="55053" y="1231192"/>
                    <a:pt x="169134" y="1312678"/>
                    <a:pt x="296550" y="1312678"/>
                  </a:cubicBezTo>
                  <a:cubicBezTo>
                    <a:pt x="423966" y="1312678"/>
                    <a:pt x="538047" y="1231192"/>
                    <a:pt x="578050" y="1109702"/>
                  </a:cubicBezTo>
                  <a:cubicBezTo>
                    <a:pt x="618053" y="989694"/>
                    <a:pt x="576568" y="856352"/>
                    <a:pt x="474340" y="7793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20"/>
            <p:cNvSpPr/>
            <p:nvPr/>
          </p:nvSpPr>
          <p:spPr>
            <a:xfrm>
              <a:off x="8496181" y="748541"/>
              <a:ext cx="295335" cy="651894"/>
            </a:xfrm>
            <a:custGeom>
              <a:avLst/>
              <a:gdLst/>
              <a:ahLst/>
              <a:cxnLst/>
              <a:rect l="l" t="t" r="r" b="b"/>
              <a:pathLst>
                <a:path w="295335" h="651894" extrusionOk="0">
                  <a:moveTo>
                    <a:pt x="177299" y="358542"/>
                  </a:moveTo>
                  <a:lnTo>
                    <a:pt x="177299" y="0"/>
                  </a:lnTo>
                  <a:lnTo>
                    <a:pt x="118036" y="0"/>
                  </a:lnTo>
                  <a:lnTo>
                    <a:pt x="118036" y="358542"/>
                  </a:lnTo>
                  <a:cubicBezTo>
                    <a:pt x="43957" y="373358"/>
                    <a:pt x="-7898" y="442992"/>
                    <a:pt x="991" y="518552"/>
                  </a:cubicBezTo>
                  <a:cubicBezTo>
                    <a:pt x="8399" y="594113"/>
                    <a:pt x="72107" y="651894"/>
                    <a:pt x="147668" y="651894"/>
                  </a:cubicBezTo>
                  <a:cubicBezTo>
                    <a:pt x="223228" y="651894"/>
                    <a:pt x="286936" y="594113"/>
                    <a:pt x="294344" y="518552"/>
                  </a:cubicBezTo>
                  <a:cubicBezTo>
                    <a:pt x="303233" y="442992"/>
                    <a:pt x="251378" y="373358"/>
                    <a:pt x="177299" y="358542"/>
                  </a:cubicBezTo>
                  <a:close/>
                </a:path>
              </a:pathLst>
            </a:cu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439" name="Google Shape;439;p20"/>
          <p:cNvCxnSpPr/>
          <p:nvPr/>
        </p:nvCxnSpPr>
        <p:spPr>
          <a:xfrm>
            <a:off x="8631975" y="419600"/>
            <a:ext cx="0" cy="649183"/>
          </a:xfrm>
          <a:prstGeom prst="straightConnector1">
            <a:avLst/>
          </a:prstGeom>
          <a:noFill/>
          <a:ln w="60325" cap="flat" cmpd="sng">
            <a:solidFill>
              <a:srgbClr val="C00000"/>
            </a:solidFill>
            <a:prstDash val="solid"/>
            <a:miter lim="800000"/>
            <a:headEnd type="none" w="sm" len="sm"/>
            <a:tailEnd type="none" w="sm" len="sm"/>
          </a:ln>
        </p:spPr>
      </p:cxnSp>
      <p:sp>
        <p:nvSpPr>
          <p:cNvPr id="440" name="Google Shape;440;p20"/>
          <p:cNvSpPr txBox="1"/>
          <p:nvPr/>
        </p:nvSpPr>
        <p:spPr>
          <a:xfrm>
            <a:off x="2033810" y="419600"/>
            <a:ext cx="616460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Climate change is predicted to increase fire: </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Fire risk- how likely is it a fire will start</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spcBef>
                <a:spcPts val="0"/>
              </a:spcBef>
              <a:spcAft>
                <a:spcPts val="0"/>
              </a:spcAft>
              <a:buClr>
                <a:schemeClr val="dk1"/>
              </a:buClr>
              <a:buSzPts val="2000"/>
              <a:buFont typeface="Arial"/>
              <a:buChar char="•"/>
            </a:pPr>
            <a:r>
              <a:rPr lang="en-US" sz="2000" b="1"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Fire severity- </a:t>
            </a: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how much vegetation burns</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endParaRPr>
          </a:p>
        </p:txBody>
      </p:sp>
      <p:sp>
        <p:nvSpPr>
          <p:cNvPr id="441" name="Google Shape;441;p20"/>
          <p:cNvSpPr/>
          <p:nvPr/>
        </p:nvSpPr>
        <p:spPr>
          <a:xfrm>
            <a:off x="7315150" y="3062107"/>
            <a:ext cx="1447696" cy="1894114"/>
          </a:xfrm>
          <a:custGeom>
            <a:avLst/>
            <a:gdLst/>
            <a:ahLst/>
            <a:cxnLst/>
            <a:rect l="l" t="t" r="r" b="b"/>
            <a:pathLst>
              <a:path w="627337" h="918509" extrusionOk="0">
                <a:moveTo>
                  <a:pt x="590117" y="471988"/>
                </a:moveTo>
                <a:cubicBezTo>
                  <a:pt x="608792" y="550087"/>
                  <a:pt x="528996" y="626488"/>
                  <a:pt x="450897" y="594230"/>
                </a:cubicBezTo>
                <a:cubicBezTo>
                  <a:pt x="384683" y="570461"/>
                  <a:pt x="359216" y="494060"/>
                  <a:pt x="405056" y="427846"/>
                </a:cubicBezTo>
                <a:cubicBezTo>
                  <a:pt x="508622" y="290324"/>
                  <a:pt x="432221" y="74703"/>
                  <a:pt x="260743" y="0"/>
                </a:cubicBezTo>
                <a:cubicBezTo>
                  <a:pt x="338842" y="147709"/>
                  <a:pt x="219996" y="281835"/>
                  <a:pt x="150386" y="339560"/>
                </a:cubicBezTo>
                <a:cubicBezTo>
                  <a:pt x="82474" y="395587"/>
                  <a:pt x="36634" y="455010"/>
                  <a:pt x="23051" y="488966"/>
                </a:cubicBezTo>
                <a:cubicBezTo>
                  <a:pt x="-46559" y="657049"/>
                  <a:pt x="57007" y="818340"/>
                  <a:pt x="128315" y="857389"/>
                </a:cubicBezTo>
                <a:cubicBezTo>
                  <a:pt x="96057" y="784384"/>
                  <a:pt x="67194" y="646862"/>
                  <a:pt x="192831" y="516131"/>
                </a:cubicBezTo>
                <a:cubicBezTo>
                  <a:pt x="192831" y="516131"/>
                  <a:pt x="157178" y="655351"/>
                  <a:pt x="235276" y="750428"/>
                </a:cubicBezTo>
                <a:cubicBezTo>
                  <a:pt x="313375" y="847202"/>
                  <a:pt x="313375" y="918510"/>
                  <a:pt x="313375" y="918510"/>
                </a:cubicBezTo>
                <a:cubicBezTo>
                  <a:pt x="435617" y="918510"/>
                  <a:pt x="552765" y="845504"/>
                  <a:pt x="602001" y="724961"/>
                </a:cubicBezTo>
                <a:cubicBezTo>
                  <a:pt x="635957" y="651955"/>
                  <a:pt x="639353" y="538203"/>
                  <a:pt x="590117" y="471988"/>
                </a:cubicBezTo>
              </a:path>
            </a:pathLst>
          </a:custGeom>
          <a:solidFill>
            <a:srgbClr val="C00000"/>
          </a:solidFill>
          <a:ln w="76200" cap="flat" cmpd="sng">
            <a:solidFill>
              <a:srgbClr val="FFC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20"/>
          <p:cNvSpPr txBox="1"/>
          <p:nvPr/>
        </p:nvSpPr>
        <p:spPr>
          <a:xfrm>
            <a:off x="711906" y="2630254"/>
            <a:ext cx="2253065"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Low Severity</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Only few or smaller plants burn, many plants survive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20"/>
          <p:cNvSpPr txBox="1"/>
          <p:nvPr/>
        </p:nvSpPr>
        <p:spPr>
          <a:xfrm>
            <a:off x="6017297" y="2046152"/>
            <a:ext cx="225306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High Severity</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Most plants burn and die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20"/>
          <p:cNvSpPr/>
          <p:nvPr/>
        </p:nvSpPr>
        <p:spPr>
          <a:xfrm>
            <a:off x="214129" y="4002001"/>
            <a:ext cx="853298" cy="993325"/>
          </a:xfrm>
          <a:custGeom>
            <a:avLst/>
            <a:gdLst/>
            <a:ahLst/>
            <a:cxnLst/>
            <a:rect l="l" t="t" r="r" b="b"/>
            <a:pathLst>
              <a:path w="627337" h="918509" extrusionOk="0">
                <a:moveTo>
                  <a:pt x="590117" y="471988"/>
                </a:moveTo>
                <a:cubicBezTo>
                  <a:pt x="608792" y="550087"/>
                  <a:pt x="528996" y="626488"/>
                  <a:pt x="450897" y="594230"/>
                </a:cubicBezTo>
                <a:cubicBezTo>
                  <a:pt x="384683" y="570461"/>
                  <a:pt x="359216" y="494060"/>
                  <a:pt x="405056" y="427846"/>
                </a:cubicBezTo>
                <a:cubicBezTo>
                  <a:pt x="508622" y="290324"/>
                  <a:pt x="432221" y="74703"/>
                  <a:pt x="260743" y="0"/>
                </a:cubicBezTo>
                <a:cubicBezTo>
                  <a:pt x="338842" y="147709"/>
                  <a:pt x="219996" y="281835"/>
                  <a:pt x="150386" y="339560"/>
                </a:cubicBezTo>
                <a:cubicBezTo>
                  <a:pt x="82474" y="395587"/>
                  <a:pt x="36634" y="455010"/>
                  <a:pt x="23051" y="488966"/>
                </a:cubicBezTo>
                <a:cubicBezTo>
                  <a:pt x="-46559" y="657049"/>
                  <a:pt x="57007" y="818340"/>
                  <a:pt x="128315" y="857389"/>
                </a:cubicBezTo>
                <a:cubicBezTo>
                  <a:pt x="96057" y="784384"/>
                  <a:pt x="67194" y="646862"/>
                  <a:pt x="192831" y="516131"/>
                </a:cubicBezTo>
                <a:cubicBezTo>
                  <a:pt x="192831" y="516131"/>
                  <a:pt x="157178" y="655351"/>
                  <a:pt x="235276" y="750428"/>
                </a:cubicBezTo>
                <a:cubicBezTo>
                  <a:pt x="313375" y="847202"/>
                  <a:pt x="313375" y="918510"/>
                  <a:pt x="313375" y="918510"/>
                </a:cubicBezTo>
                <a:cubicBezTo>
                  <a:pt x="435617" y="918510"/>
                  <a:pt x="552765" y="845504"/>
                  <a:pt x="602001" y="724961"/>
                </a:cubicBezTo>
                <a:cubicBezTo>
                  <a:pt x="635957" y="651955"/>
                  <a:pt x="639353" y="538203"/>
                  <a:pt x="590117" y="471988"/>
                </a:cubicBezTo>
              </a:path>
            </a:pathLst>
          </a:custGeom>
          <a:solidFill>
            <a:srgbClr val="C00000"/>
          </a:solidFill>
          <a:ln w="76200" cap="flat" cmpd="sng">
            <a:solidFill>
              <a:srgbClr val="FFC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500"/>
                                        <p:tgtEl>
                                          <p:spTgt spid="444"/>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441"/>
                                        </p:tgtEl>
                                        <p:attrNameLst>
                                          <p:attrName>style.visibility</p:attrName>
                                        </p:attrNameLst>
                                      </p:cBhvr>
                                      <p:to>
                                        <p:strVal val="visible"/>
                                      </p:to>
                                    </p:set>
                                    <p:animEffect transition="in" filter="fade">
                                      <p:cBhvr>
                                        <p:cTn id="11" dur="5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648730"/>
            <a:ext cx="6555178" cy="2624632"/>
          </a:xfrm>
          <a:prstGeom prst="rect">
            <a:avLst/>
          </a:prstGeom>
          <a:noFill/>
          <a:ln w="9525" cap="flat" cmpd="sng">
            <a:solidFill>
              <a:schemeClr val="dk1"/>
            </a:solidFill>
            <a:prstDash val="solid"/>
            <a:round/>
            <a:headEnd type="none" w="sm" len="sm"/>
            <a:tailEnd type="none" w="sm" len="sm"/>
          </a:ln>
        </p:spPr>
      </p:pic>
      <p:sp>
        <p:nvSpPr>
          <p:cNvPr id="78" name="Google Shape;78;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dirty="0"/>
              <a:t>Wildfire</a:t>
            </a:r>
            <a:endParaRPr dirty="0"/>
          </a:p>
        </p:txBody>
      </p:sp>
      <p:grpSp>
        <p:nvGrpSpPr>
          <p:cNvPr id="79" name="Google Shape;79;p2"/>
          <p:cNvGrpSpPr/>
          <p:nvPr/>
        </p:nvGrpSpPr>
        <p:grpSpPr>
          <a:xfrm>
            <a:off x="4756067" y="213210"/>
            <a:ext cx="4215740" cy="1849621"/>
            <a:chOff x="3099459" y="3290895"/>
            <a:chExt cx="6044540" cy="2681850"/>
          </a:xfrm>
        </p:grpSpPr>
        <p:pic>
          <p:nvPicPr>
            <p:cNvPr id="80" name="Google Shape;80;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99459" y="4070819"/>
              <a:ext cx="6044540" cy="1901926"/>
            </a:xfrm>
            <a:prstGeom prst="rect">
              <a:avLst/>
            </a:prstGeom>
            <a:noFill/>
            <a:ln w="9525" cap="flat" cmpd="sng">
              <a:solidFill>
                <a:schemeClr val="dk1"/>
              </a:solidFill>
              <a:prstDash val="solid"/>
              <a:round/>
              <a:headEnd type="none" w="sm" len="sm"/>
              <a:tailEnd type="none" w="sm" len="sm"/>
            </a:ln>
          </p:spPr>
        </p:pic>
        <p:pic>
          <p:nvPicPr>
            <p:cNvPr id="81" name="Google Shape;81;p2"/>
            <p:cNvPicPr preferRelativeResize="0"/>
            <p:nvPr/>
          </p:nvPicPr>
          <p:blipFill rotWithShape="1">
            <a:blip r:embed="rId5">
              <a:alphaModFix/>
            </a:blip>
            <a:srcRect/>
            <a:stretch/>
          </p:blipFill>
          <p:spPr>
            <a:xfrm>
              <a:off x="3099459" y="3290895"/>
              <a:ext cx="6044539" cy="1024498"/>
            </a:xfrm>
            <a:prstGeom prst="rect">
              <a:avLst/>
            </a:prstGeom>
            <a:noFill/>
            <a:ln w="9525" cap="flat" cmpd="sng">
              <a:solidFill>
                <a:schemeClr val="dk1"/>
              </a:solidFill>
              <a:prstDash val="solid"/>
              <a:round/>
              <a:headEnd type="none" w="sm" len="sm"/>
              <a:tailEnd type="none" w="sm" len="sm"/>
            </a:ln>
          </p:spPr>
        </p:pic>
      </p:grpSp>
      <p:pic>
        <p:nvPicPr>
          <p:cNvPr id="82" name="Google Shape;82;p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56066" y="2248722"/>
            <a:ext cx="4215739" cy="1275131"/>
          </a:xfrm>
          <a:prstGeom prst="rect">
            <a:avLst/>
          </a:prstGeom>
          <a:noFill/>
          <a:ln w="9525" cap="flat" cmpd="sng">
            <a:solidFill>
              <a:schemeClr val="dk1"/>
            </a:solidFill>
            <a:prstDash val="solid"/>
            <a:round/>
            <a:headEnd type="none" w="sm" len="sm"/>
            <a:tailEnd type="none" w="sm" len="sm"/>
          </a:ln>
        </p:spPr>
      </p:pic>
      <p:sp>
        <p:nvSpPr>
          <p:cNvPr id="83" name="Google Shape;83;p2"/>
          <p:cNvSpPr txBox="1"/>
          <p:nvPr/>
        </p:nvSpPr>
        <p:spPr>
          <a:xfrm>
            <a:off x="0" y="1648730"/>
            <a:ext cx="21731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Source: </a:t>
            </a:r>
            <a:r>
              <a:rPr lang="en-US" sz="1100" b="0" i="0" u="none" strike="noStrike" cap="none" dirty="0" err="1">
                <a:solidFill>
                  <a:schemeClr val="dk1"/>
                </a:solidFill>
                <a:latin typeface="Calibri"/>
                <a:ea typeface="Calibri"/>
                <a:cs typeface="Calibri"/>
                <a:sym typeface="Calibri"/>
              </a:rPr>
              <a:t>ready.gov</a:t>
            </a:r>
            <a:endParaRPr sz="1100" dirty="0">
              <a:solidFill>
                <a:schemeClr val="dk1"/>
              </a:solidFill>
              <a:latin typeface="Calibri"/>
              <a:ea typeface="Calibri"/>
              <a:cs typeface="Calibri"/>
              <a:sym typeface="Calibri"/>
            </a:endParaRPr>
          </a:p>
        </p:txBody>
      </p:sp>
      <p:grpSp>
        <p:nvGrpSpPr>
          <p:cNvPr id="84" name="Google Shape;84;p2"/>
          <p:cNvGrpSpPr/>
          <p:nvPr/>
        </p:nvGrpSpPr>
        <p:grpSpPr>
          <a:xfrm>
            <a:off x="3146961" y="4698792"/>
            <a:ext cx="4853441" cy="1972722"/>
            <a:chOff x="2173186" y="5291393"/>
            <a:chExt cx="3669476" cy="1754618"/>
          </a:xfrm>
        </p:grpSpPr>
        <p:pic>
          <p:nvPicPr>
            <p:cNvPr id="85" name="Google Shape;85;p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173186" y="5291393"/>
              <a:ext cx="3669476" cy="1754618"/>
            </a:xfrm>
            <a:prstGeom prst="rect">
              <a:avLst/>
            </a:prstGeom>
            <a:noFill/>
            <a:ln w="9525" cap="flat" cmpd="sng">
              <a:solidFill>
                <a:schemeClr val="dk1"/>
              </a:solidFill>
              <a:prstDash val="solid"/>
              <a:round/>
              <a:headEnd type="none" w="sm" len="sm"/>
              <a:tailEnd type="none" w="sm" len="sm"/>
            </a:ln>
          </p:spPr>
        </p:pic>
        <p:sp>
          <p:nvSpPr>
            <p:cNvPr id="86" name="Google Shape;86;p2"/>
            <p:cNvSpPr txBox="1"/>
            <p:nvPr/>
          </p:nvSpPr>
          <p:spPr>
            <a:xfrm>
              <a:off x="2173186" y="5291393"/>
              <a:ext cx="21731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Source: </a:t>
              </a:r>
              <a:r>
                <a:rPr lang="en-US" sz="1100" dirty="0" err="1">
                  <a:solidFill>
                    <a:schemeClr val="dk1"/>
                  </a:solidFill>
                  <a:latin typeface="Calibri"/>
                  <a:ea typeface="Calibri"/>
                  <a:cs typeface="Calibri"/>
                  <a:sym typeface="Calibri"/>
                </a:rPr>
                <a:t>ca.gov</a:t>
              </a:r>
              <a:endParaRPr sz="1100" dirty="0">
                <a:solidFill>
                  <a:schemeClr val="dk1"/>
                </a:solidFill>
                <a:latin typeface="Calibri"/>
                <a:ea typeface="Calibri"/>
                <a:cs typeface="Calibri"/>
                <a:sym typeface="Calibri"/>
              </a:endParaRPr>
            </a:p>
          </p:txBody>
        </p:sp>
      </p:grpSp>
      <p:pic>
        <p:nvPicPr>
          <p:cNvPr id="87" name="Google Shape;87;p2"/>
          <p:cNvPicPr preferRelativeResize="0"/>
          <p:nvPr/>
        </p:nvPicPr>
        <p:blipFill rotWithShape="1">
          <a:blip r:embed="rId8">
            <a:alphaModFix/>
          </a:blip>
          <a:srcRect/>
          <a:stretch/>
        </p:blipFill>
        <p:spPr>
          <a:xfrm>
            <a:off x="154379" y="4166487"/>
            <a:ext cx="2340745" cy="2469594"/>
          </a:xfrm>
          <a:prstGeom prst="rect">
            <a:avLst/>
          </a:prstGeom>
          <a:noFill/>
          <a:ln w="9525" cap="flat" cmpd="sng">
            <a:solidFill>
              <a:schemeClr val="dk1"/>
            </a:solidFill>
            <a:prstDash val="solid"/>
            <a:round/>
            <a:headEnd type="none" w="sm" len="sm"/>
            <a:tailEnd type="none" w="sm" len="sm"/>
          </a:ln>
        </p:spPr>
      </p:pic>
      <p:pic>
        <p:nvPicPr>
          <p:cNvPr id="88" name="Google Shape;88;p2"/>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680387" y="3736573"/>
            <a:ext cx="4367095" cy="1073577"/>
          </a:xfrm>
          <a:prstGeom prst="rect">
            <a:avLst/>
          </a:prstGeom>
          <a:noFill/>
          <a:ln w="9525" cap="flat" cmpd="sng">
            <a:solidFill>
              <a:schemeClr val="dk1"/>
            </a:solidFill>
            <a:prstDash val="solid"/>
            <a:round/>
            <a:headEnd type="none" w="sm" len="sm"/>
            <a:tailEnd type="none" w="sm" len="sm"/>
          </a:ln>
        </p:spPr>
      </p:pic>
      <p:sp>
        <p:nvSpPr>
          <p:cNvPr id="89" name="Google Shape;89;p2"/>
          <p:cNvSpPr txBox="1"/>
          <p:nvPr/>
        </p:nvSpPr>
        <p:spPr>
          <a:xfrm>
            <a:off x="154379" y="4166487"/>
            <a:ext cx="132475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lt1"/>
                </a:solidFill>
                <a:latin typeface="Calibri"/>
                <a:ea typeface="Calibri"/>
                <a:cs typeface="Calibri"/>
                <a:sym typeface="Calibri"/>
              </a:rPr>
              <a:t>Source: </a:t>
            </a:r>
            <a:r>
              <a:rPr lang="en-US" sz="1100" dirty="0" err="1">
                <a:solidFill>
                  <a:schemeClr val="lt1"/>
                </a:solidFill>
                <a:latin typeface="Calibri"/>
                <a:ea typeface="Calibri"/>
                <a:cs typeface="Calibri"/>
                <a:sym typeface="Calibri"/>
              </a:rPr>
              <a:t>fs.usda.gov</a:t>
            </a:r>
            <a:endParaRPr sz="1100"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142504" y="4401786"/>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solidFill>
            <a:srgbClr val="82592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21"/>
          <p:cNvSpPr/>
          <p:nvPr/>
        </p:nvSpPr>
        <p:spPr>
          <a:xfrm>
            <a:off x="-142503" y="4963887"/>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gradFill>
            <a:gsLst>
              <a:gs pos="0">
                <a:srgbClr val="502900"/>
              </a:gs>
              <a:gs pos="50000">
                <a:srgbClr val="753C00"/>
              </a:gs>
              <a:gs pos="100000">
                <a:srgbClr val="8C4800"/>
              </a:gs>
            </a:gsLst>
            <a:lin ang="162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2" name="Google Shape;452;p21" descr="Pl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6305" y="3777346"/>
            <a:ext cx="1451758" cy="1451758"/>
          </a:xfrm>
          <a:prstGeom prst="rect">
            <a:avLst/>
          </a:prstGeom>
          <a:noFill/>
          <a:ln>
            <a:noFill/>
          </a:ln>
        </p:spPr>
      </p:pic>
      <p:pic>
        <p:nvPicPr>
          <p:cNvPr id="453" name="Google Shape;453;p21" descr="Plan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98095" y="4469206"/>
            <a:ext cx="677141" cy="677141"/>
          </a:xfrm>
          <a:prstGeom prst="rect">
            <a:avLst/>
          </a:prstGeom>
          <a:noFill/>
          <a:ln>
            <a:noFill/>
          </a:ln>
        </p:spPr>
      </p:pic>
      <p:pic>
        <p:nvPicPr>
          <p:cNvPr id="454" name="Google Shape;454;p21"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143498" y="4046025"/>
            <a:ext cx="914400" cy="914400"/>
          </a:xfrm>
          <a:prstGeom prst="rect">
            <a:avLst/>
          </a:prstGeom>
          <a:noFill/>
          <a:ln>
            <a:noFill/>
          </a:ln>
        </p:spPr>
      </p:pic>
      <p:pic>
        <p:nvPicPr>
          <p:cNvPr id="455" name="Google Shape;455;p21" descr="Pla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62549" y="3752635"/>
            <a:ext cx="1349828" cy="1349828"/>
          </a:xfrm>
          <a:prstGeom prst="rect">
            <a:avLst/>
          </a:prstGeom>
          <a:noFill/>
          <a:ln>
            <a:noFill/>
          </a:ln>
        </p:spPr>
      </p:pic>
      <p:pic>
        <p:nvPicPr>
          <p:cNvPr id="456" name="Google Shape;456;p21"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38230" y="4174427"/>
            <a:ext cx="914400" cy="914400"/>
          </a:xfrm>
          <a:prstGeom prst="rect">
            <a:avLst/>
          </a:prstGeom>
          <a:noFill/>
          <a:ln>
            <a:noFill/>
          </a:ln>
        </p:spPr>
      </p:pic>
      <p:pic>
        <p:nvPicPr>
          <p:cNvPr id="457" name="Google Shape;457;p21"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332754" y="4426499"/>
            <a:ext cx="457200" cy="457200"/>
          </a:xfrm>
          <a:prstGeom prst="rect">
            <a:avLst/>
          </a:prstGeom>
          <a:noFill/>
          <a:ln>
            <a:noFill/>
          </a:ln>
        </p:spPr>
      </p:pic>
      <p:pic>
        <p:nvPicPr>
          <p:cNvPr id="458" name="Google Shape;458;p21"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674422" y="3737265"/>
            <a:ext cx="914400" cy="914400"/>
          </a:xfrm>
          <a:prstGeom prst="rect">
            <a:avLst/>
          </a:prstGeom>
          <a:noFill/>
          <a:ln>
            <a:noFill/>
          </a:ln>
        </p:spPr>
      </p:pic>
      <p:pic>
        <p:nvPicPr>
          <p:cNvPr id="459" name="Google Shape;459;p21"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6413978" y="4158865"/>
            <a:ext cx="729852" cy="729852"/>
          </a:xfrm>
          <a:prstGeom prst="rect">
            <a:avLst/>
          </a:prstGeom>
          <a:noFill/>
          <a:ln>
            <a:noFill/>
          </a:ln>
        </p:spPr>
      </p:pic>
      <p:pic>
        <p:nvPicPr>
          <p:cNvPr id="460" name="Google Shape;460;p21" descr="Plant"/>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flipH="1">
            <a:off x="2852574" y="4046025"/>
            <a:ext cx="1105626" cy="1105626"/>
          </a:xfrm>
          <a:prstGeom prst="rect">
            <a:avLst/>
          </a:prstGeom>
          <a:noFill/>
          <a:ln>
            <a:noFill/>
          </a:ln>
        </p:spPr>
      </p:pic>
      <p:pic>
        <p:nvPicPr>
          <p:cNvPr id="461" name="Google Shape;461;p21" descr="Plant"/>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flipH="1">
            <a:off x="480659" y="4077924"/>
            <a:ext cx="729852" cy="729852"/>
          </a:xfrm>
          <a:prstGeom prst="rect">
            <a:avLst/>
          </a:prstGeom>
          <a:noFill/>
          <a:ln>
            <a:noFill/>
          </a:ln>
        </p:spPr>
      </p:pic>
      <p:pic>
        <p:nvPicPr>
          <p:cNvPr id="462" name="Google Shape;462;p21" descr="Plant"/>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flipH="1">
            <a:off x="7438858" y="3504698"/>
            <a:ext cx="1227155" cy="1227155"/>
          </a:xfrm>
          <a:prstGeom prst="rect">
            <a:avLst/>
          </a:prstGeom>
          <a:noFill/>
          <a:ln>
            <a:noFill/>
          </a:ln>
        </p:spPr>
      </p:pic>
      <p:pic>
        <p:nvPicPr>
          <p:cNvPr id="463" name="Google Shape;463;p21"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8357236" y="4002001"/>
            <a:ext cx="729852" cy="729852"/>
          </a:xfrm>
          <a:prstGeom prst="rect">
            <a:avLst/>
          </a:prstGeom>
          <a:noFill/>
          <a:ln>
            <a:noFill/>
          </a:ln>
        </p:spPr>
      </p:pic>
      <p:pic>
        <p:nvPicPr>
          <p:cNvPr id="464" name="Google Shape;464;p21"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930068" y="4168984"/>
            <a:ext cx="914400" cy="914400"/>
          </a:xfrm>
          <a:prstGeom prst="rect">
            <a:avLst/>
          </a:prstGeom>
          <a:noFill/>
          <a:ln>
            <a:noFill/>
          </a:ln>
        </p:spPr>
      </p:pic>
      <p:pic>
        <p:nvPicPr>
          <p:cNvPr id="465" name="Google Shape;465;p21" descr="Plant"/>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95786" y="4651665"/>
            <a:ext cx="457200" cy="457200"/>
          </a:xfrm>
          <a:prstGeom prst="rect">
            <a:avLst/>
          </a:prstGeom>
          <a:noFill/>
          <a:ln>
            <a:noFill/>
          </a:ln>
        </p:spPr>
      </p:pic>
      <p:pic>
        <p:nvPicPr>
          <p:cNvPr id="466" name="Google Shape;466;p21"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186650" y="4517574"/>
            <a:ext cx="457200" cy="457200"/>
          </a:xfrm>
          <a:prstGeom prst="rect">
            <a:avLst/>
          </a:prstGeom>
          <a:noFill/>
          <a:ln>
            <a:noFill/>
          </a:ln>
        </p:spPr>
      </p:pic>
      <p:pic>
        <p:nvPicPr>
          <p:cNvPr id="467" name="Google Shape;467;p21" descr="Sun"/>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649865">
            <a:off x="296110" y="181096"/>
            <a:ext cx="1603941" cy="1603941"/>
          </a:xfrm>
          <a:prstGeom prst="rect">
            <a:avLst/>
          </a:prstGeom>
          <a:noFill/>
          <a:ln>
            <a:noFill/>
          </a:ln>
        </p:spPr>
      </p:pic>
      <p:pic>
        <p:nvPicPr>
          <p:cNvPr id="468" name="Google Shape;468;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2742666" y="5360210"/>
            <a:ext cx="274320" cy="274320"/>
          </a:xfrm>
          <a:prstGeom prst="rect">
            <a:avLst/>
          </a:prstGeom>
          <a:noFill/>
          <a:ln>
            <a:noFill/>
          </a:ln>
        </p:spPr>
      </p:pic>
      <p:pic>
        <p:nvPicPr>
          <p:cNvPr id="469" name="Google Shape;469;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355057" y="5198866"/>
            <a:ext cx="274320" cy="274320"/>
          </a:xfrm>
          <a:prstGeom prst="rect">
            <a:avLst/>
          </a:prstGeom>
          <a:noFill/>
          <a:ln>
            <a:noFill/>
          </a:ln>
        </p:spPr>
      </p:pic>
      <p:pic>
        <p:nvPicPr>
          <p:cNvPr id="470" name="Google Shape;470;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2033811" y="5463495"/>
            <a:ext cx="274320" cy="274320"/>
          </a:xfrm>
          <a:prstGeom prst="rect">
            <a:avLst/>
          </a:prstGeom>
          <a:noFill/>
          <a:ln>
            <a:noFill/>
          </a:ln>
        </p:spPr>
      </p:pic>
      <p:pic>
        <p:nvPicPr>
          <p:cNvPr id="471" name="Google Shape;471;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1469950" y="5130579"/>
            <a:ext cx="274320" cy="274320"/>
          </a:xfrm>
          <a:prstGeom prst="rect">
            <a:avLst/>
          </a:prstGeom>
          <a:noFill/>
          <a:ln>
            <a:noFill/>
          </a:ln>
        </p:spPr>
      </p:pic>
      <p:pic>
        <p:nvPicPr>
          <p:cNvPr id="472" name="Google Shape;472;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92362" y="5412687"/>
            <a:ext cx="274320" cy="274320"/>
          </a:xfrm>
          <a:prstGeom prst="rect">
            <a:avLst/>
          </a:prstGeom>
          <a:noFill/>
          <a:ln>
            <a:noFill/>
          </a:ln>
        </p:spPr>
      </p:pic>
      <p:pic>
        <p:nvPicPr>
          <p:cNvPr id="473" name="Google Shape;473;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89889" y="5088825"/>
            <a:ext cx="274320" cy="274320"/>
          </a:xfrm>
          <a:prstGeom prst="rect">
            <a:avLst/>
          </a:prstGeom>
          <a:noFill/>
          <a:ln>
            <a:noFill/>
          </a:ln>
        </p:spPr>
      </p:pic>
      <p:pic>
        <p:nvPicPr>
          <p:cNvPr id="474" name="Google Shape;474;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843242" y="5099912"/>
            <a:ext cx="274320" cy="274320"/>
          </a:xfrm>
          <a:prstGeom prst="rect">
            <a:avLst/>
          </a:prstGeom>
          <a:noFill/>
          <a:ln>
            <a:noFill/>
          </a:ln>
        </p:spPr>
      </p:pic>
      <p:pic>
        <p:nvPicPr>
          <p:cNvPr id="475" name="Google Shape;475;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293464" y="5214261"/>
            <a:ext cx="274320" cy="274320"/>
          </a:xfrm>
          <a:prstGeom prst="rect">
            <a:avLst/>
          </a:prstGeom>
          <a:noFill/>
          <a:ln>
            <a:noFill/>
          </a:ln>
        </p:spPr>
      </p:pic>
      <p:pic>
        <p:nvPicPr>
          <p:cNvPr id="476" name="Google Shape;476;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041610" y="5045464"/>
            <a:ext cx="274320" cy="274320"/>
          </a:xfrm>
          <a:prstGeom prst="rect">
            <a:avLst/>
          </a:prstGeom>
          <a:noFill/>
          <a:ln>
            <a:noFill/>
          </a:ln>
        </p:spPr>
      </p:pic>
      <p:pic>
        <p:nvPicPr>
          <p:cNvPr id="477" name="Google Shape;477;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736281" y="5198341"/>
            <a:ext cx="274320" cy="274320"/>
          </a:xfrm>
          <a:prstGeom prst="rect">
            <a:avLst/>
          </a:prstGeom>
          <a:noFill/>
          <a:ln>
            <a:noFill/>
          </a:ln>
        </p:spPr>
      </p:pic>
      <p:pic>
        <p:nvPicPr>
          <p:cNvPr id="478" name="Google Shape;478;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651952" y="5373616"/>
            <a:ext cx="274320" cy="274320"/>
          </a:xfrm>
          <a:prstGeom prst="rect">
            <a:avLst/>
          </a:prstGeom>
          <a:noFill/>
          <a:ln>
            <a:noFill/>
          </a:ln>
        </p:spPr>
      </p:pic>
      <p:pic>
        <p:nvPicPr>
          <p:cNvPr id="479" name="Google Shape;479;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724410" y="5562664"/>
            <a:ext cx="274320" cy="274320"/>
          </a:xfrm>
          <a:prstGeom prst="rect">
            <a:avLst/>
          </a:prstGeom>
          <a:noFill/>
          <a:ln>
            <a:noFill/>
          </a:ln>
        </p:spPr>
      </p:pic>
      <p:pic>
        <p:nvPicPr>
          <p:cNvPr id="480" name="Google Shape;480;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550875" y="5217886"/>
            <a:ext cx="274320" cy="274320"/>
          </a:xfrm>
          <a:prstGeom prst="rect">
            <a:avLst/>
          </a:prstGeom>
          <a:noFill/>
          <a:ln>
            <a:noFill/>
          </a:ln>
        </p:spPr>
      </p:pic>
      <p:pic>
        <p:nvPicPr>
          <p:cNvPr id="481" name="Google Shape;481;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177792" y="5594636"/>
            <a:ext cx="274320" cy="274320"/>
          </a:xfrm>
          <a:prstGeom prst="rect">
            <a:avLst/>
          </a:prstGeom>
          <a:noFill/>
          <a:ln>
            <a:noFill/>
          </a:ln>
        </p:spPr>
      </p:pic>
      <p:pic>
        <p:nvPicPr>
          <p:cNvPr id="482" name="Google Shape;482;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157774" y="5441903"/>
            <a:ext cx="274320" cy="274320"/>
          </a:xfrm>
          <a:prstGeom prst="rect">
            <a:avLst/>
          </a:prstGeom>
          <a:noFill/>
          <a:ln>
            <a:noFill/>
          </a:ln>
        </p:spPr>
      </p:pic>
      <p:pic>
        <p:nvPicPr>
          <p:cNvPr id="483" name="Google Shape;483;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585833" y="5085137"/>
            <a:ext cx="274320" cy="274320"/>
          </a:xfrm>
          <a:prstGeom prst="rect">
            <a:avLst/>
          </a:prstGeom>
          <a:noFill/>
          <a:ln>
            <a:noFill/>
          </a:ln>
        </p:spPr>
      </p:pic>
      <p:pic>
        <p:nvPicPr>
          <p:cNvPr id="484" name="Google Shape;484;p21"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293850" y="5347907"/>
            <a:ext cx="274320" cy="274320"/>
          </a:xfrm>
          <a:prstGeom prst="rect">
            <a:avLst/>
          </a:prstGeom>
          <a:noFill/>
          <a:ln>
            <a:noFill/>
          </a:ln>
        </p:spPr>
      </p:pic>
      <p:grpSp>
        <p:nvGrpSpPr>
          <p:cNvPr id="485" name="Google Shape;485;p21" descr="Thermometer"/>
          <p:cNvGrpSpPr/>
          <p:nvPr/>
        </p:nvGrpSpPr>
        <p:grpSpPr>
          <a:xfrm>
            <a:off x="8347299" y="235915"/>
            <a:ext cx="593100" cy="1312678"/>
            <a:chOff x="8347299" y="235915"/>
            <a:chExt cx="593100" cy="1312678"/>
          </a:xfrm>
        </p:grpSpPr>
        <p:sp>
          <p:nvSpPr>
            <p:cNvPr id="486" name="Google Shape;486;p21"/>
            <p:cNvSpPr/>
            <p:nvPr/>
          </p:nvSpPr>
          <p:spPr>
            <a:xfrm>
              <a:off x="8347299" y="235915"/>
              <a:ext cx="593100" cy="1312678"/>
            </a:xfrm>
            <a:custGeom>
              <a:avLst/>
              <a:gdLst/>
              <a:ahLst/>
              <a:cxnLst/>
              <a:rect l="l" t="t" r="r" b="b"/>
              <a:pathLst>
                <a:path w="593100" h="1312678" extrusionOk="0">
                  <a:moveTo>
                    <a:pt x="296550" y="1223784"/>
                  </a:moveTo>
                  <a:cubicBezTo>
                    <a:pt x="200248" y="1223784"/>
                    <a:pt x="115798" y="1155631"/>
                    <a:pt x="95056" y="1062292"/>
                  </a:cubicBezTo>
                  <a:cubicBezTo>
                    <a:pt x="72832" y="967471"/>
                    <a:pt x="120242" y="871168"/>
                    <a:pt x="207655" y="829684"/>
                  </a:cubicBezTo>
                  <a:lnTo>
                    <a:pt x="207655" y="177789"/>
                  </a:lnTo>
                  <a:cubicBezTo>
                    <a:pt x="207655" y="128897"/>
                    <a:pt x="247658" y="88895"/>
                    <a:pt x="296550" y="88895"/>
                  </a:cubicBezTo>
                  <a:cubicBezTo>
                    <a:pt x="345442" y="88895"/>
                    <a:pt x="385445" y="128897"/>
                    <a:pt x="385445" y="177789"/>
                  </a:cubicBezTo>
                  <a:lnTo>
                    <a:pt x="385445" y="829684"/>
                  </a:lnTo>
                  <a:cubicBezTo>
                    <a:pt x="472858" y="871168"/>
                    <a:pt x="518787" y="967471"/>
                    <a:pt x="498045" y="1062292"/>
                  </a:cubicBezTo>
                  <a:cubicBezTo>
                    <a:pt x="475821" y="1155631"/>
                    <a:pt x="392853" y="1222302"/>
                    <a:pt x="296550" y="1223784"/>
                  </a:cubicBezTo>
                  <a:lnTo>
                    <a:pt x="296550" y="1223784"/>
                  </a:lnTo>
                  <a:close/>
                  <a:moveTo>
                    <a:pt x="474340" y="779310"/>
                  </a:moveTo>
                  <a:lnTo>
                    <a:pt x="474340" y="177789"/>
                  </a:lnTo>
                  <a:cubicBezTo>
                    <a:pt x="474340" y="80005"/>
                    <a:pt x="394334" y="0"/>
                    <a:pt x="296550" y="0"/>
                  </a:cubicBezTo>
                  <a:cubicBezTo>
                    <a:pt x="198766" y="0"/>
                    <a:pt x="118761" y="78524"/>
                    <a:pt x="118761" y="177789"/>
                  </a:cubicBezTo>
                  <a:lnTo>
                    <a:pt x="118761" y="779310"/>
                  </a:lnTo>
                  <a:cubicBezTo>
                    <a:pt x="16532" y="856352"/>
                    <a:pt x="-24952" y="989694"/>
                    <a:pt x="15050" y="1109702"/>
                  </a:cubicBezTo>
                  <a:cubicBezTo>
                    <a:pt x="55053" y="1231192"/>
                    <a:pt x="169134" y="1312678"/>
                    <a:pt x="296550" y="1312678"/>
                  </a:cubicBezTo>
                  <a:cubicBezTo>
                    <a:pt x="423966" y="1312678"/>
                    <a:pt x="538047" y="1231192"/>
                    <a:pt x="578050" y="1109702"/>
                  </a:cubicBezTo>
                  <a:cubicBezTo>
                    <a:pt x="618053" y="989694"/>
                    <a:pt x="576568" y="856352"/>
                    <a:pt x="474340" y="7793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1"/>
            <p:cNvSpPr/>
            <p:nvPr/>
          </p:nvSpPr>
          <p:spPr>
            <a:xfrm>
              <a:off x="8496181" y="748541"/>
              <a:ext cx="295335" cy="651894"/>
            </a:xfrm>
            <a:custGeom>
              <a:avLst/>
              <a:gdLst/>
              <a:ahLst/>
              <a:cxnLst/>
              <a:rect l="l" t="t" r="r" b="b"/>
              <a:pathLst>
                <a:path w="295335" h="651894" extrusionOk="0">
                  <a:moveTo>
                    <a:pt x="177299" y="358542"/>
                  </a:moveTo>
                  <a:lnTo>
                    <a:pt x="177299" y="0"/>
                  </a:lnTo>
                  <a:lnTo>
                    <a:pt x="118036" y="0"/>
                  </a:lnTo>
                  <a:lnTo>
                    <a:pt x="118036" y="358542"/>
                  </a:lnTo>
                  <a:cubicBezTo>
                    <a:pt x="43957" y="373358"/>
                    <a:pt x="-7898" y="442992"/>
                    <a:pt x="991" y="518552"/>
                  </a:cubicBezTo>
                  <a:cubicBezTo>
                    <a:pt x="8399" y="594113"/>
                    <a:pt x="72107" y="651894"/>
                    <a:pt x="147668" y="651894"/>
                  </a:cubicBezTo>
                  <a:cubicBezTo>
                    <a:pt x="223228" y="651894"/>
                    <a:pt x="286936" y="594113"/>
                    <a:pt x="294344" y="518552"/>
                  </a:cubicBezTo>
                  <a:cubicBezTo>
                    <a:pt x="303233" y="442992"/>
                    <a:pt x="251378" y="373358"/>
                    <a:pt x="177299" y="358542"/>
                  </a:cubicBezTo>
                  <a:close/>
                </a:path>
              </a:pathLst>
            </a:cu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488" name="Google Shape;488;p21"/>
          <p:cNvCxnSpPr/>
          <p:nvPr/>
        </p:nvCxnSpPr>
        <p:spPr>
          <a:xfrm>
            <a:off x="8631975" y="419600"/>
            <a:ext cx="0" cy="649183"/>
          </a:xfrm>
          <a:prstGeom prst="straightConnector1">
            <a:avLst/>
          </a:prstGeom>
          <a:noFill/>
          <a:ln w="60325" cap="flat" cmpd="sng">
            <a:solidFill>
              <a:srgbClr val="C00000"/>
            </a:solidFill>
            <a:prstDash val="solid"/>
            <a:miter lim="800000"/>
            <a:headEnd type="none" w="sm" len="sm"/>
            <a:tailEnd type="none" w="sm" len="sm"/>
          </a:ln>
        </p:spPr>
      </p:cxnSp>
      <p:sp>
        <p:nvSpPr>
          <p:cNvPr id="489" name="Google Shape;489;p21"/>
          <p:cNvSpPr txBox="1"/>
          <p:nvPr/>
        </p:nvSpPr>
        <p:spPr>
          <a:xfrm>
            <a:off x="2033810" y="419600"/>
            <a:ext cx="612396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Climate change is predicted to increase fire: </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Fire risk- how likely is it a fire will start</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Fire severity- how much vegetation burns</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spcBef>
                <a:spcPts val="0"/>
              </a:spcBef>
              <a:spcAft>
                <a:spcPts val="0"/>
              </a:spcAft>
              <a:buClr>
                <a:schemeClr val="dk1"/>
              </a:buClr>
              <a:buSzPts val="2000"/>
              <a:buFont typeface="Arial"/>
              <a:buChar char="•"/>
            </a:pPr>
            <a:r>
              <a:rPr lang="en-US" sz="2000" b="1"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Fire size- </a:t>
            </a: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how large an area burns</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endParaRPr>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endParaRPr>
          </a:p>
        </p:txBody>
      </p:sp>
      <p:sp>
        <p:nvSpPr>
          <p:cNvPr id="490" name="Google Shape;490;p21"/>
          <p:cNvSpPr/>
          <p:nvPr/>
        </p:nvSpPr>
        <p:spPr>
          <a:xfrm>
            <a:off x="6755010" y="3504698"/>
            <a:ext cx="1323988" cy="1451523"/>
          </a:xfrm>
          <a:custGeom>
            <a:avLst/>
            <a:gdLst/>
            <a:ahLst/>
            <a:cxnLst/>
            <a:rect l="l" t="t" r="r" b="b"/>
            <a:pathLst>
              <a:path w="627337" h="918509" extrusionOk="0">
                <a:moveTo>
                  <a:pt x="590117" y="471988"/>
                </a:moveTo>
                <a:cubicBezTo>
                  <a:pt x="608792" y="550087"/>
                  <a:pt x="528996" y="626488"/>
                  <a:pt x="450897" y="594230"/>
                </a:cubicBezTo>
                <a:cubicBezTo>
                  <a:pt x="384683" y="570461"/>
                  <a:pt x="359216" y="494060"/>
                  <a:pt x="405056" y="427846"/>
                </a:cubicBezTo>
                <a:cubicBezTo>
                  <a:pt x="508622" y="290324"/>
                  <a:pt x="432221" y="74703"/>
                  <a:pt x="260743" y="0"/>
                </a:cubicBezTo>
                <a:cubicBezTo>
                  <a:pt x="338842" y="147709"/>
                  <a:pt x="219996" y="281835"/>
                  <a:pt x="150386" y="339560"/>
                </a:cubicBezTo>
                <a:cubicBezTo>
                  <a:pt x="82474" y="395587"/>
                  <a:pt x="36634" y="455010"/>
                  <a:pt x="23051" y="488966"/>
                </a:cubicBezTo>
                <a:cubicBezTo>
                  <a:pt x="-46559" y="657049"/>
                  <a:pt x="57007" y="818340"/>
                  <a:pt x="128315" y="857389"/>
                </a:cubicBezTo>
                <a:cubicBezTo>
                  <a:pt x="96057" y="784384"/>
                  <a:pt x="67194" y="646862"/>
                  <a:pt x="192831" y="516131"/>
                </a:cubicBezTo>
                <a:cubicBezTo>
                  <a:pt x="192831" y="516131"/>
                  <a:pt x="157178" y="655351"/>
                  <a:pt x="235276" y="750428"/>
                </a:cubicBezTo>
                <a:cubicBezTo>
                  <a:pt x="313375" y="847202"/>
                  <a:pt x="313375" y="918510"/>
                  <a:pt x="313375" y="918510"/>
                </a:cubicBezTo>
                <a:cubicBezTo>
                  <a:pt x="435617" y="918510"/>
                  <a:pt x="552765" y="845504"/>
                  <a:pt x="602001" y="724961"/>
                </a:cubicBezTo>
                <a:cubicBezTo>
                  <a:pt x="635957" y="651955"/>
                  <a:pt x="639353" y="538203"/>
                  <a:pt x="590117" y="471988"/>
                </a:cubicBezTo>
              </a:path>
            </a:pathLst>
          </a:custGeom>
          <a:solidFill>
            <a:srgbClr val="C00000"/>
          </a:solidFill>
          <a:ln w="76200" cap="flat" cmpd="sng">
            <a:solidFill>
              <a:srgbClr val="FFC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21"/>
          <p:cNvSpPr txBox="1"/>
          <p:nvPr/>
        </p:nvSpPr>
        <p:spPr>
          <a:xfrm>
            <a:off x="711906" y="2630254"/>
            <a:ext cx="225306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Small Fire</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Burns a small area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21"/>
          <p:cNvSpPr txBox="1"/>
          <p:nvPr/>
        </p:nvSpPr>
        <p:spPr>
          <a:xfrm>
            <a:off x="6017297" y="2046152"/>
            <a:ext cx="225306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Large Fire</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Burns a large area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21"/>
          <p:cNvSpPr/>
          <p:nvPr/>
        </p:nvSpPr>
        <p:spPr>
          <a:xfrm>
            <a:off x="214129" y="4002001"/>
            <a:ext cx="853298" cy="993325"/>
          </a:xfrm>
          <a:custGeom>
            <a:avLst/>
            <a:gdLst/>
            <a:ahLst/>
            <a:cxnLst/>
            <a:rect l="l" t="t" r="r" b="b"/>
            <a:pathLst>
              <a:path w="627337" h="918509" extrusionOk="0">
                <a:moveTo>
                  <a:pt x="590117" y="471988"/>
                </a:moveTo>
                <a:cubicBezTo>
                  <a:pt x="608792" y="550087"/>
                  <a:pt x="528996" y="626488"/>
                  <a:pt x="450897" y="594230"/>
                </a:cubicBezTo>
                <a:cubicBezTo>
                  <a:pt x="384683" y="570461"/>
                  <a:pt x="359216" y="494060"/>
                  <a:pt x="405056" y="427846"/>
                </a:cubicBezTo>
                <a:cubicBezTo>
                  <a:pt x="508622" y="290324"/>
                  <a:pt x="432221" y="74703"/>
                  <a:pt x="260743" y="0"/>
                </a:cubicBezTo>
                <a:cubicBezTo>
                  <a:pt x="338842" y="147709"/>
                  <a:pt x="219996" y="281835"/>
                  <a:pt x="150386" y="339560"/>
                </a:cubicBezTo>
                <a:cubicBezTo>
                  <a:pt x="82474" y="395587"/>
                  <a:pt x="36634" y="455010"/>
                  <a:pt x="23051" y="488966"/>
                </a:cubicBezTo>
                <a:cubicBezTo>
                  <a:pt x="-46559" y="657049"/>
                  <a:pt x="57007" y="818340"/>
                  <a:pt x="128315" y="857389"/>
                </a:cubicBezTo>
                <a:cubicBezTo>
                  <a:pt x="96057" y="784384"/>
                  <a:pt x="67194" y="646862"/>
                  <a:pt x="192831" y="516131"/>
                </a:cubicBezTo>
                <a:cubicBezTo>
                  <a:pt x="192831" y="516131"/>
                  <a:pt x="157178" y="655351"/>
                  <a:pt x="235276" y="750428"/>
                </a:cubicBezTo>
                <a:cubicBezTo>
                  <a:pt x="313375" y="847202"/>
                  <a:pt x="313375" y="918510"/>
                  <a:pt x="313375" y="918510"/>
                </a:cubicBezTo>
                <a:cubicBezTo>
                  <a:pt x="435617" y="918510"/>
                  <a:pt x="552765" y="845504"/>
                  <a:pt x="602001" y="724961"/>
                </a:cubicBezTo>
                <a:cubicBezTo>
                  <a:pt x="635957" y="651955"/>
                  <a:pt x="639353" y="538203"/>
                  <a:pt x="590117" y="471988"/>
                </a:cubicBezTo>
              </a:path>
            </a:pathLst>
          </a:custGeom>
          <a:solidFill>
            <a:srgbClr val="C00000"/>
          </a:solidFill>
          <a:ln w="76200" cap="flat" cmpd="sng">
            <a:solidFill>
              <a:srgbClr val="FFC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21"/>
          <p:cNvSpPr/>
          <p:nvPr/>
        </p:nvSpPr>
        <p:spPr>
          <a:xfrm>
            <a:off x="5632988" y="3478984"/>
            <a:ext cx="1323988" cy="1451523"/>
          </a:xfrm>
          <a:custGeom>
            <a:avLst/>
            <a:gdLst/>
            <a:ahLst/>
            <a:cxnLst/>
            <a:rect l="l" t="t" r="r" b="b"/>
            <a:pathLst>
              <a:path w="627337" h="918509" extrusionOk="0">
                <a:moveTo>
                  <a:pt x="590117" y="471988"/>
                </a:moveTo>
                <a:cubicBezTo>
                  <a:pt x="608792" y="550087"/>
                  <a:pt x="528996" y="626488"/>
                  <a:pt x="450897" y="594230"/>
                </a:cubicBezTo>
                <a:cubicBezTo>
                  <a:pt x="384683" y="570461"/>
                  <a:pt x="359216" y="494060"/>
                  <a:pt x="405056" y="427846"/>
                </a:cubicBezTo>
                <a:cubicBezTo>
                  <a:pt x="508622" y="290324"/>
                  <a:pt x="432221" y="74703"/>
                  <a:pt x="260743" y="0"/>
                </a:cubicBezTo>
                <a:cubicBezTo>
                  <a:pt x="338842" y="147709"/>
                  <a:pt x="219996" y="281835"/>
                  <a:pt x="150386" y="339560"/>
                </a:cubicBezTo>
                <a:cubicBezTo>
                  <a:pt x="82474" y="395587"/>
                  <a:pt x="36634" y="455010"/>
                  <a:pt x="23051" y="488966"/>
                </a:cubicBezTo>
                <a:cubicBezTo>
                  <a:pt x="-46559" y="657049"/>
                  <a:pt x="57007" y="818340"/>
                  <a:pt x="128315" y="857389"/>
                </a:cubicBezTo>
                <a:cubicBezTo>
                  <a:pt x="96057" y="784384"/>
                  <a:pt x="67194" y="646862"/>
                  <a:pt x="192831" y="516131"/>
                </a:cubicBezTo>
                <a:cubicBezTo>
                  <a:pt x="192831" y="516131"/>
                  <a:pt x="157178" y="655351"/>
                  <a:pt x="235276" y="750428"/>
                </a:cubicBezTo>
                <a:cubicBezTo>
                  <a:pt x="313375" y="847202"/>
                  <a:pt x="313375" y="918510"/>
                  <a:pt x="313375" y="918510"/>
                </a:cubicBezTo>
                <a:cubicBezTo>
                  <a:pt x="435617" y="918510"/>
                  <a:pt x="552765" y="845504"/>
                  <a:pt x="602001" y="724961"/>
                </a:cubicBezTo>
                <a:cubicBezTo>
                  <a:pt x="635957" y="651955"/>
                  <a:pt x="639353" y="538203"/>
                  <a:pt x="590117" y="471988"/>
                </a:cubicBezTo>
              </a:path>
            </a:pathLst>
          </a:custGeom>
          <a:solidFill>
            <a:srgbClr val="C00000"/>
          </a:solidFill>
          <a:ln w="76200" cap="flat" cmpd="sng">
            <a:solidFill>
              <a:srgbClr val="FFC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21"/>
          <p:cNvSpPr/>
          <p:nvPr/>
        </p:nvSpPr>
        <p:spPr>
          <a:xfrm>
            <a:off x="4377847" y="3540252"/>
            <a:ext cx="1323988" cy="1451523"/>
          </a:xfrm>
          <a:custGeom>
            <a:avLst/>
            <a:gdLst/>
            <a:ahLst/>
            <a:cxnLst/>
            <a:rect l="l" t="t" r="r" b="b"/>
            <a:pathLst>
              <a:path w="627337" h="918509" extrusionOk="0">
                <a:moveTo>
                  <a:pt x="590117" y="471988"/>
                </a:moveTo>
                <a:cubicBezTo>
                  <a:pt x="608792" y="550087"/>
                  <a:pt x="528996" y="626488"/>
                  <a:pt x="450897" y="594230"/>
                </a:cubicBezTo>
                <a:cubicBezTo>
                  <a:pt x="384683" y="570461"/>
                  <a:pt x="359216" y="494060"/>
                  <a:pt x="405056" y="427846"/>
                </a:cubicBezTo>
                <a:cubicBezTo>
                  <a:pt x="508622" y="290324"/>
                  <a:pt x="432221" y="74703"/>
                  <a:pt x="260743" y="0"/>
                </a:cubicBezTo>
                <a:cubicBezTo>
                  <a:pt x="338842" y="147709"/>
                  <a:pt x="219996" y="281835"/>
                  <a:pt x="150386" y="339560"/>
                </a:cubicBezTo>
                <a:cubicBezTo>
                  <a:pt x="82474" y="395587"/>
                  <a:pt x="36634" y="455010"/>
                  <a:pt x="23051" y="488966"/>
                </a:cubicBezTo>
                <a:cubicBezTo>
                  <a:pt x="-46559" y="657049"/>
                  <a:pt x="57007" y="818340"/>
                  <a:pt x="128315" y="857389"/>
                </a:cubicBezTo>
                <a:cubicBezTo>
                  <a:pt x="96057" y="784384"/>
                  <a:pt x="67194" y="646862"/>
                  <a:pt x="192831" y="516131"/>
                </a:cubicBezTo>
                <a:cubicBezTo>
                  <a:pt x="192831" y="516131"/>
                  <a:pt x="157178" y="655351"/>
                  <a:pt x="235276" y="750428"/>
                </a:cubicBezTo>
                <a:cubicBezTo>
                  <a:pt x="313375" y="847202"/>
                  <a:pt x="313375" y="918510"/>
                  <a:pt x="313375" y="918510"/>
                </a:cubicBezTo>
                <a:cubicBezTo>
                  <a:pt x="435617" y="918510"/>
                  <a:pt x="552765" y="845504"/>
                  <a:pt x="602001" y="724961"/>
                </a:cubicBezTo>
                <a:cubicBezTo>
                  <a:pt x="635957" y="651955"/>
                  <a:pt x="639353" y="538203"/>
                  <a:pt x="590117" y="471988"/>
                </a:cubicBezTo>
              </a:path>
            </a:pathLst>
          </a:custGeom>
          <a:solidFill>
            <a:srgbClr val="C00000"/>
          </a:solidFill>
          <a:ln w="76200" cap="flat" cmpd="sng">
            <a:solidFill>
              <a:srgbClr val="FFC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1"/>
          <p:cNvSpPr/>
          <p:nvPr/>
        </p:nvSpPr>
        <p:spPr>
          <a:xfrm>
            <a:off x="7668232" y="3514750"/>
            <a:ext cx="1323988" cy="1451523"/>
          </a:xfrm>
          <a:custGeom>
            <a:avLst/>
            <a:gdLst/>
            <a:ahLst/>
            <a:cxnLst/>
            <a:rect l="l" t="t" r="r" b="b"/>
            <a:pathLst>
              <a:path w="627337" h="918509" extrusionOk="0">
                <a:moveTo>
                  <a:pt x="590117" y="471988"/>
                </a:moveTo>
                <a:cubicBezTo>
                  <a:pt x="608792" y="550087"/>
                  <a:pt x="528996" y="626488"/>
                  <a:pt x="450897" y="594230"/>
                </a:cubicBezTo>
                <a:cubicBezTo>
                  <a:pt x="384683" y="570461"/>
                  <a:pt x="359216" y="494060"/>
                  <a:pt x="405056" y="427846"/>
                </a:cubicBezTo>
                <a:cubicBezTo>
                  <a:pt x="508622" y="290324"/>
                  <a:pt x="432221" y="74703"/>
                  <a:pt x="260743" y="0"/>
                </a:cubicBezTo>
                <a:cubicBezTo>
                  <a:pt x="338842" y="147709"/>
                  <a:pt x="219996" y="281835"/>
                  <a:pt x="150386" y="339560"/>
                </a:cubicBezTo>
                <a:cubicBezTo>
                  <a:pt x="82474" y="395587"/>
                  <a:pt x="36634" y="455010"/>
                  <a:pt x="23051" y="488966"/>
                </a:cubicBezTo>
                <a:cubicBezTo>
                  <a:pt x="-46559" y="657049"/>
                  <a:pt x="57007" y="818340"/>
                  <a:pt x="128315" y="857389"/>
                </a:cubicBezTo>
                <a:cubicBezTo>
                  <a:pt x="96057" y="784384"/>
                  <a:pt x="67194" y="646862"/>
                  <a:pt x="192831" y="516131"/>
                </a:cubicBezTo>
                <a:cubicBezTo>
                  <a:pt x="192831" y="516131"/>
                  <a:pt x="157178" y="655351"/>
                  <a:pt x="235276" y="750428"/>
                </a:cubicBezTo>
                <a:cubicBezTo>
                  <a:pt x="313375" y="847202"/>
                  <a:pt x="313375" y="918510"/>
                  <a:pt x="313375" y="918510"/>
                </a:cubicBezTo>
                <a:cubicBezTo>
                  <a:pt x="435617" y="918510"/>
                  <a:pt x="552765" y="845504"/>
                  <a:pt x="602001" y="724961"/>
                </a:cubicBezTo>
                <a:cubicBezTo>
                  <a:pt x="635957" y="651955"/>
                  <a:pt x="639353" y="538203"/>
                  <a:pt x="590117" y="471988"/>
                </a:cubicBezTo>
              </a:path>
            </a:pathLst>
          </a:custGeom>
          <a:solidFill>
            <a:srgbClr val="C00000"/>
          </a:solidFill>
          <a:ln w="76200" cap="flat" cmpd="sng">
            <a:solidFill>
              <a:srgbClr val="FFC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500"/>
                                        <p:tgtEl>
                                          <p:spTgt spid="4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5"/>
                                        </p:tgtEl>
                                        <p:attrNameLst>
                                          <p:attrName>style.visibility</p:attrName>
                                        </p:attrNameLst>
                                      </p:cBhvr>
                                      <p:to>
                                        <p:strVal val="visible"/>
                                      </p:to>
                                    </p:set>
                                    <p:animEffect transition="in" filter="fade">
                                      <p:cBhvr>
                                        <p:cTn id="11" dur="500"/>
                                        <p:tgtEl>
                                          <p:spTgt spid="49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94"/>
                                        </p:tgtEl>
                                        <p:attrNameLst>
                                          <p:attrName>style.visibility</p:attrName>
                                        </p:attrNameLst>
                                      </p:cBhvr>
                                      <p:to>
                                        <p:strVal val="visible"/>
                                      </p:to>
                                    </p:set>
                                    <p:animEffect transition="in" filter="fade">
                                      <p:cBhvr>
                                        <p:cTn id="15" dur="500"/>
                                        <p:tgtEl>
                                          <p:spTgt spid="49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90"/>
                                        </p:tgtEl>
                                        <p:attrNameLst>
                                          <p:attrName>style.visibility</p:attrName>
                                        </p:attrNameLst>
                                      </p:cBhvr>
                                      <p:to>
                                        <p:strVal val="visible"/>
                                      </p:to>
                                    </p:set>
                                    <p:animEffect transition="in" filter="fade">
                                      <p:cBhvr>
                                        <p:cTn id="19" dur="500"/>
                                        <p:tgtEl>
                                          <p:spTgt spid="49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96"/>
                                        </p:tgtEl>
                                        <p:attrNameLst>
                                          <p:attrName>style.visibility</p:attrName>
                                        </p:attrNameLst>
                                      </p:cBhvr>
                                      <p:to>
                                        <p:strVal val="visible"/>
                                      </p:to>
                                    </p:set>
                                    <p:animEffect transition="in" filter="fade">
                                      <p:cBhvr>
                                        <p:cTn id="23"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2"/>
          <p:cNvSpPr/>
          <p:nvPr/>
        </p:nvSpPr>
        <p:spPr>
          <a:xfrm>
            <a:off x="-142504" y="4401786"/>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solidFill>
            <a:srgbClr val="82592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2"/>
          <p:cNvSpPr/>
          <p:nvPr/>
        </p:nvSpPr>
        <p:spPr>
          <a:xfrm>
            <a:off x="-142503" y="4963887"/>
            <a:ext cx="9286504" cy="1894114"/>
          </a:xfrm>
          <a:custGeom>
            <a:avLst/>
            <a:gdLst/>
            <a:ahLst/>
            <a:cxnLst/>
            <a:rect l="l" t="t" r="r" b="b"/>
            <a:pathLst>
              <a:path w="7600966" h="1322179" extrusionOk="0">
                <a:moveTo>
                  <a:pt x="582649" y="15894"/>
                </a:moveTo>
                <a:cubicBezTo>
                  <a:pt x="457958" y="45582"/>
                  <a:pt x="79357" y="76135"/>
                  <a:pt x="24509" y="182148"/>
                </a:cubicBezTo>
                <a:cubicBezTo>
                  <a:pt x="-36870" y="300785"/>
                  <a:pt x="36384" y="379991"/>
                  <a:pt x="36384" y="479031"/>
                </a:cubicBezTo>
                <a:cubicBezTo>
                  <a:pt x="36384" y="756150"/>
                  <a:pt x="24509" y="1033185"/>
                  <a:pt x="24509" y="1310304"/>
                </a:cubicBezTo>
                <a:lnTo>
                  <a:pt x="7600966" y="1322179"/>
                </a:lnTo>
                <a:lnTo>
                  <a:pt x="7600966" y="75270"/>
                </a:lnTo>
                <a:lnTo>
                  <a:pt x="7244706" y="39644"/>
                </a:lnTo>
                <a:cubicBezTo>
                  <a:pt x="6602363" y="53609"/>
                  <a:pt x="6652809" y="59273"/>
                  <a:pt x="5926545" y="39644"/>
                </a:cubicBezTo>
                <a:cubicBezTo>
                  <a:pt x="5890713" y="38676"/>
                  <a:pt x="5855433" y="30153"/>
                  <a:pt x="5819667" y="27769"/>
                </a:cubicBezTo>
                <a:cubicBezTo>
                  <a:pt x="5736630" y="22233"/>
                  <a:pt x="5653412" y="19852"/>
                  <a:pt x="5570285" y="15894"/>
                </a:cubicBezTo>
                <a:cubicBezTo>
                  <a:pt x="5443730" y="19224"/>
                  <a:pt x="5220311" y="-523"/>
                  <a:pt x="5059646" y="39644"/>
                </a:cubicBezTo>
                <a:cubicBezTo>
                  <a:pt x="5047502" y="42680"/>
                  <a:pt x="5035895" y="47561"/>
                  <a:pt x="5024020" y="51520"/>
                </a:cubicBezTo>
                <a:cubicBezTo>
                  <a:pt x="4976519" y="67354"/>
                  <a:pt x="4907246" y="122772"/>
                  <a:pt x="4774638" y="134647"/>
                </a:cubicBezTo>
                <a:cubicBezTo>
                  <a:pt x="4642030" y="146522"/>
                  <a:pt x="4410461" y="126730"/>
                  <a:pt x="4228373" y="122772"/>
                </a:cubicBezTo>
                <a:cubicBezTo>
                  <a:pt x="4173306" y="117265"/>
                  <a:pt x="4000033" y="99021"/>
                  <a:pt x="3955241" y="99021"/>
                </a:cubicBezTo>
                <a:cubicBezTo>
                  <a:pt x="3872019" y="99021"/>
                  <a:pt x="3788986" y="106938"/>
                  <a:pt x="3705859" y="110896"/>
                </a:cubicBezTo>
                <a:cubicBezTo>
                  <a:pt x="3648442" y="149175"/>
                  <a:pt x="3664242" y="146522"/>
                  <a:pt x="3563355" y="146522"/>
                </a:cubicBezTo>
                <a:lnTo>
                  <a:pt x="2363947" y="134647"/>
                </a:lnTo>
                <a:lnTo>
                  <a:pt x="1805807" y="122772"/>
                </a:lnTo>
                <a:cubicBezTo>
                  <a:pt x="1747191" y="120850"/>
                  <a:pt x="1602260" y="108961"/>
                  <a:pt x="1532675" y="99021"/>
                </a:cubicBezTo>
                <a:cubicBezTo>
                  <a:pt x="1512694" y="96167"/>
                  <a:pt x="1493406" y="88895"/>
                  <a:pt x="1473298" y="87146"/>
                </a:cubicBezTo>
                <a:cubicBezTo>
                  <a:pt x="1402204" y="80964"/>
                  <a:pt x="1330794" y="79229"/>
                  <a:pt x="1259542" y="75270"/>
                </a:cubicBezTo>
                <a:cubicBezTo>
                  <a:pt x="1225648" y="68491"/>
                  <a:pt x="1186200" y="61581"/>
                  <a:pt x="1152664" y="51520"/>
                </a:cubicBezTo>
                <a:cubicBezTo>
                  <a:pt x="1128684" y="44326"/>
                  <a:pt x="1105163" y="35686"/>
                  <a:pt x="1081412" y="27769"/>
                </a:cubicBezTo>
                <a:cubicBezTo>
                  <a:pt x="1069537" y="23811"/>
                  <a:pt x="1058292" y="16438"/>
                  <a:pt x="1045786" y="15894"/>
                </a:cubicBezTo>
                <a:lnTo>
                  <a:pt x="772654" y="4018"/>
                </a:lnTo>
                <a:cubicBezTo>
                  <a:pt x="709319" y="7977"/>
                  <a:pt x="707340" y="-13794"/>
                  <a:pt x="582649" y="15894"/>
                </a:cubicBezTo>
                <a:close/>
              </a:path>
            </a:pathLst>
          </a:custGeom>
          <a:gradFill>
            <a:gsLst>
              <a:gs pos="0">
                <a:srgbClr val="502900"/>
              </a:gs>
              <a:gs pos="50000">
                <a:srgbClr val="753C00"/>
              </a:gs>
              <a:gs pos="100000">
                <a:srgbClr val="8C4800"/>
              </a:gs>
            </a:gsLst>
            <a:lin ang="162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4" name="Google Shape;504;p22" descr="Pl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6305" y="3777346"/>
            <a:ext cx="1451758" cy="1451758"/>
          </a:xfrm>
          <a:prstGeom prst="rect">
            <a:avLst/>
          </a:prstGeom>
          <a:noFill/>
          <a:ln>
            <a:noFill/>
          </a:ln>
        </p:spPr>
      </p:pic>
      <p:pic>
        <p:nvPicPr>
          <p:cNvPr id="505" name="Google Shape;505;p22" descr="Plan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98095" y="4469206"/>
            <a:ext cx="677141" cy="677141"/>
          </a:xfrm>
          <a:prstGeom prst="rect">
            <a:avLst/>
          </a:prstGeom>
          <a:noFill/>
          <a:ln>
            <a:noFill/>
          </a:ln>
        </p:spPr>
      </p:pic>
      <p:pic>
        <p:nvPicPr>
          <p:cNvPr id="506" name="Google Shape;506;p22"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143498" y="4046025"/>
            <a:ext cx="914400" cy="914400"/>
          </a:xfrm>
          <a:prstGeom prst="rect">
            <a:avLst/>
          </a:prstGeom>
          <a:noFill/>
          <a:ln>
            <a:noFill/>
          </a:ln>
        </p:spPr>
      </p:pic>
      <p:pic>
        <p:nvPicPr>
          <p:cNvPr id="507" name="Google Shape;507;p22" descr="Pla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62549" y="3752635"/>
            <a:ext cx="1349828" cy="1349828"/>
          </a:xfrm>
          <a:prstGeom prst="rect">
            <a:avLst/>
          </a:prstGeom>
          <a:noFill/>
          <a:ln>
            <a:noFill/>
          </a:ln>
        </p:spPr>
      </p:pic>
      <p:pic>
        <p:nvPicPr>
          <p:cNvPr id="508" name="Google Shape;508;p22" descr="Pl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38230" y="4174427"/>
            <a:ext cx="914400" cy="914400"/>
          </a:xfrm>
          <a:prstGeom prst="rect">
            <a:avLst/>
          </a:prstGeom>
          <a:noFill/>
          <a:ln>
            <a:noFill/>
          </a:ln>
        </p:spPr>
      </p:pic>
      <p:pic>
        <p:nvPicPr>
          <p:cNvPr id="509" name="Google Shape;509;p22"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332754" y="4426499"/>
            <a:ext cx="457200" cy="457200"/>
          </a:xfrm>
          <a:prstGeom prst="rect">
            <a:avLst/>
          </a:prstGeom>
          <a:noFill/>
          <a:ln>
            <a:noFill/>
          </a:ln>
        </p:spPr>
      </p:pic>
      <p:pic>
        <p:nvPicPr>
          <p:cNvPr id="510" name="Google Shape;510;p22"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674422" y="3737265"/>
            <a:ext cx="914400" cy="914400"/>
          </a:xfrm>
          <a:prstGeom prst="rect">
            <a:avLst/>
          </a:prstGeom>
          <a:noFill/>
          <a:ln>
            <a:noFill/>
          </a:ln>
        </p:spPr>
      </p:pic>
      <p:pic>
        <p:nvPicPr>
          <p:cNvPr id="511" name="Google Shape;511;p22"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6413978" y="4158865"/>
            <a:ext cx="729852" cy="729852"/>
          </a:xfrm>
          <a:prstGeom prst="rect">
            <a:avLst/>
          </a:prstGeom>
          <a:noFill/>
          <a:ln>
            <a:noFill/>
          </a:ln>
        </p:spPr>
      </p:pic>
      <p:pic>
        <p:nvPicPr>
          <p:cNvPr id="512" name="Google Shape;512;p22" descr="Plant"/>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flipH="1">
            <a:off x="2852574" y="4046025"/>
            <a:ext cx="1105626" cy="1105626"/>
          </a:xfrm>
          <a:prstGeom prst="rect">
            <a:avLst/>
          </a:prstGeom>
          <a:noFill/>
          <a:ln>
            <a:noFill/>
          </a:ln>
        </p:spPr>
      </p:pic>
      <p:pic>
        <p:nvPicPr>
          <p:cNvPr id="513" name="Google Shape;513;p22" descr="Plant"/>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flipH="1">
            <a:off x="480659" y="4077924"/>
            <a:ext cx="729852" cy="729852"/>
          </a:xfrm>
          <a:prstGeom prst="rect">
            <a:avLst/>
          </a:prstGeom>
          <a:noFill/>
          <a:ln>
            <a:noFill/>
          </a:ln>
        </p:spPr>
      </p:pic>
      <p:pic>
        <p:nvPicPr>
          <p:cNvPr id="514" name="Google Shape;514;p22" descr="Plant"/>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flipH="1">
            <a:off x="7438858" y="3504698"/>
            <a:ext cx="1227155" cy="1227155"/>
          </a:xfrm>
          <a:prstGeom prst="rect">
            <a:avLst/>
          </a:prstGeom>
          <a:noFill/>
          <a:ln>
            <a:noFill/>
          </a:ln>
        </p:spPr>
      </p:pic>
      <p:pic>
        <p:nvPicPr>
          <p:cNvPr id="515" name="Google Shape;515;p22" descr="Pla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8357236" y="4002001"/>
            <a:ext cx="729852" cy="729852"/>
          </a:xfrm>
          <a:prstGeom prst="rect">
            <a:avLst/>
          </a:prstGeom>
          <a:noFill/>
          <a:ln>
            <a:noFill/>
          </a:ln>
        </p:spPr>
      </p:pic>
      <p:pic>
        <p:nvPicPr>
          <p:cNvPr id="516" name="Google Shape;516;p22" descr="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930068" y="4168984"/>
            <a:ext cx="914400" cy="914400"/>
          </a:xfrm>
          <a:prstGeom prst="rect">
            <a:avLst/>
          </a:prstGeom>
          <a:noFill/>
          <a:ln>
            <a:noFill/>
          </a:ln>
        </p:spPr>
      </p:pic>
      <p:pic>
        <p:nvPicPr>
          <p:cNvPr id="517" name="Google Shape;517;p22" descr="Plant"/>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95786" y="4651665"/>
            <a:ext cx="457200" cy="457200"/>
          </a:xfrm>
          <a:prstGeom prst="rect">
            <a:avLst/>
          </a:prstGeom>
          <a:noFill/>
          <a:ln>
            <a:noFill/>
          </a:ln>
        </p:spPr>
      </p:pic>
      <p:pic>
        <p:nvPicPr>
          <p:cNvPr id="518" name="Google Shape;518;p22" descr="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186650" y="4517574"/>
            <a:ext cx="457200" cy="457200"/>
          </a:xfrm>
          <a:prstGeom prst="rect">
            <a:avLst/>
          </a:prstGeom>
          <a:noFill/>
          <a:ln>
            <a:noFill/>
          </a:ln>
        </p:spPr>
      </p:pic>
      <p:pic>
        <p:nvPicPr>
          <p:cNvPr id="519" name="Google Shape;519;p22" descr="Sun"/>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649865">
            <a:off x="296110" y="181096"/>
            <a:ext cx="1603941" cy="1603941"/>
          </a:xfrm>
          <a:prstGeom prst="rect">
            <a:avLst/>
          </a:prstGeom>
          <a:noFill/>
          <a:ln>
            <a:noFill/>
          </a:ln>
        </p:spPr>
      </p:pic>
      <p:pic>
        <p:nvPicPr>
          <p:cNvPr id="520" name="Google Shape;520;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2742666" y="5360210"/>
            <a:ext cx="274320" cy="274320"/>
          </a:xfrm>
          <a:prstGeom prst="rect">
            <a:avLst/>
          </a:prstGeom>
          <a:noFill/>
          <a:ln>
            <a:noFill/>
          </a:ln>
        </p:spPr>
      </p:pic>
      <p:pic>
        <p:nvPicPr>
          <p:cNvPr id="521" name="Google Shape;521;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355057" y="5198866"/>
            <a:ext cx="274320" cy="274320"/>
          </a:xfrm>
          <a:prstGeom prst="rect">
            <a:avLst/>
          </a:prstGeom>
          <a:noFill/>
          <a:ln>
            <a:noFill/>
          </a:ln>
        </p:spPr>
      </p:pic>
      <p:pic>
        <p:nvPicPr>
          <p:cNvPr id="522" name="Google Shape;522;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2033811" y="5463495"/>
            <a:ext cx="274320" cy="274320"/>
          </a:xfrm>
          <a:prstGeom prst="rect">
            <a:avLst/>
          </a:prstGeom>
          <a:noFill/>
          <a:ln>
            <a:noFill/>
          </a:ln>
        </p:spPr>
      </p:pic>
      <p:pic>
        <p:nvPicPr>
          <p:cNvPr id="523" name="Google Shape;523;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1469950" y="5130579"/>
            <a:ext cx="274320" cy="274320"/>
          </a:xfrm>
          <a:prstGeom prst="rect">
            <a:avLst/>
          </a:prstGeom>
          <a:noFill/>
          <a:ln>
            <a:noFill/>
          </a:ln>
        </p:spPr>
      </p:pic>
      <p:pic>
        <p:nvPicPr>
          <p:cNvPr id="524" name="Google Shape;524;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92362" y="5412687"/>
            <a:ext cx="274320" cy="274320"/>
          </a:xfrm>
          <a:prstGeom prst="rect">
            <a:avLst/>
          </a:prstGeom>
          <a:noFill/>
          <a:ln>
            <a:noFill/>
          </a:ln>
        </p:spPr>
      </p:pic>
      <p:pic>
        <p:nvPicPr>
          <p:cNvPr id="525" name="Google Shape;525;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89889" y="5088825"/>
            <a:ext cx="274320" cy="274320"/>
          </a:xfrm>
          <a:prstGeom prst="rect">
            <a:avLst/>
          </a:prstGeom>
          <a:noFill/>
          <a:ln>
            <a:noFill/>
          </a:ln>
        </p:spPr>
      </p:pic>
      <p:pic>
        <p:nvPicPr>
          <p:cNvPr id="526" name="Google Shape;526;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843242" y="5099912"/>
            <a:ext cx="274320" cy="274320"/>
          </a:xfrm>
          <a:prstGeom prst="rect">
            <a:avLst/>
          </a:prstGeom>
          <a:noFill/>
          <a:ln>
            <a:noFill/>
          </a:ln>
        </p:spPr>
      </p:pic>
      <p:pic>
        <p:nvPicPr>
          <p:cNvPr id="527" name="Google Shape;527;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293464" y="5214261"/>
            <a:ext cx="274320" cy="274320"/>
          </a:xfrm>
          <a:prstGeom prst="rect">
            <a:avLst/>
          </a:prstGeom>
          <a:noFill/>
          <a:ln>
            <a:noFill/>
          </a:ln>
        </p:spPr>
      </p:pic>
      <p:pic>
        <p:nvPicPr>
          <p:cNvPr id="528" name="Google Shape;528;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041610" y="5045464"/>
            <a:ext cx="274320" cy="274320"/>
          </a:xfrm>
          <a:prstGeom prst="rect">
            <a:avLst/>
          </a:prstGeom>
          <a:noFill/>
          <a:ln>
            <a:noFill/>
          </a:ln>
        </p:spPr>
      </p:pic>
      <p:pic>
        <p:nvPicPr>
          <p:cNvPr id="529" name="Google Shape;529;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736281" y="5198341"/>
            <a:ext cx="274320" cy="274320"/>
          </a:xfrm>
          <a:prstGeom prst="rect">
            <a:avLst/>
          </a:prstGeom>
          <a:noFill/>
          <a:ln>
            <a:noFill/>
          </a:ln>
        </p:spPr>
      </p:pic>
      <p:pic>
        <p:nvPicPr>
          <p:cNvPr id="530" name="Google Shape;530;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651952" y="5373616"/>
            <a:ext cx="274320" cy="274320"/>
          </a:xfrm>
          <a:prstGeom prst="rect">
            <a:avLst/>
          </a:prstGeom>
          <a:noFill/>
          <a:ln>
            <a:noFill/>
          </a:ln>
        </p:spPr>
      </p:pic>
      <p:pic>
        <p:nvPicPr>
          <p:cNvPr id="531" name="Google Shape;531;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724410" y="5562664"/>
            <a:ext cx="274320" cy="274320"/>
          </a:xfrm>
          <a:prstGeom prst="rect">
            <a:avLst/>
          </a:prstGeom>
          <a:noFill/>
          <a:ln>
            <a:noFill/>
          </a:ln>
        </p:spPr>
      </p:pic>
      <p:pic>
        <p:nvPicPr>
          <p:cNvPr id="532" name="Google Shape;532;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550875" y="5217886"/>
            <a:ext cx="274320" cy="274320"/>
          </a:xfrm>
          <a:prstGeom prst="rect">
            <a:avLst/>
          </a:prstGeom>
          <a:noFill/>
          <a:ln>
            <a:noFill/>
          </a:ln>
        </p:spPr>
      </p:pic>
      <p:pic>
        <p:nvPicPr>
          <p:cNvPr id="533" name="Google Shape;533;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177792" y="5594636"/>
            <a:ext cx="274320" cy="274320"/>
          </a:xfrm>
          <a:prstGeom prst="rect">
            <a:avLst/>
          </a:prstGeom>
          <a:noFill/>
          <a:ln>
            <a:noFill/>
          </a:ln>
        </p:spPr>
      </p:pic>
      <p:pic>
        <p:nvPicPr>
          <p:cNvPr id="534" name="Google Shape;534;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157774" y="5441903"/>
            <a:ext cx="274320" cy="274320"/>
          </a:xfrm>
          <a:prstGeom prst="rect">
            <a:avLst/>
          </a:prstGeom>
          <a:noFill/>
          <a:ln>
            <a:noFill/>
          </a:ln>
        </p:spPr>
      </p:pic>
      <p:pic>
        <p:nvPicPr>
          <p:cNvPr id="535" name="Google Shape;535;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585833" y="5085137"/>
            <a:ext cx="274320" cy="274320"/>
          </a:xfrm>
          <a:prstGeom prst="rect">
            <a:avLst/>
          </a:prstGeom>
          <a:noFill/>
          <a:ln>
            <a:noFill/>
          </a:ln>
        </p:spPr>
      </p:pic>
      <p:pic>
        <p:nvPicPr>
          <p:cNvPr id="536" name="Google Shape;536;p22" descr="Wate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293850" y="5347907"/>
            <a:ext cx="274320" cy="274320"/>
          </a:xfrm>
          <a:prstGeom prst="rect">
            <a:avLst/>
          </a:prstGeom>
          <a:noFill/>
          <a:ln>
            <a:noFill/>
          </a:ln>
        </p:spPr>
      </p:pic>
      <p:grpSp>
        <p:nvGrpSpPr>
          <p:cNvPr id="537" name="Google Shape;537;p22" descr="Thermometer"/>
          <p:cNvGrpSpPr/>
          <p:nvPr/>
        </p:nvGrpSpPr>
        <p:grpSpPr>
          <a:xfrm>
            <a:off x="8347299" y="235915"/>
            <a:ext cx="593100" cy="1312678"/>
            <a:chOff x="8347299" y="235915"/>
            <a:chExt cx="593100" cy="1312678"/>
          </a:xfrm>
        </p:grpSpPr>
        <p:sp>
          <p:nvSpPr>
            <p:cNvPr id="538" name="Google Shape;538;p22"/>
            <p:cNvSpPr/>
            <p:nvPr/>
          </p:nvSpPr>
          <p:spPr>
            <a:xfrm>
              <a:off x="8347299" y="235915"/>
              <a:ext cx="593100" cy="1312678"/>
            </a:xfrm>
            <a:custGeom>
              <a:avLst/>
              <a:gdLst/>
              <a:ahLst/>
              <a:cxnLst/>
              <a:rect l="l" t="t" r="r" b="b"/>
              <a:pathLst>
                <a:path w="593100" h="1312678" extrusionOk="0">
                  <a:moveTo>
                    <a:pt x="296550" y="1223784"/>
                  </a:moveTo>
                  <a:cubicBezTo>
                    <a:pt x="200248" y="1223784"/>
                    <a:pt x="115798" y="1155631"/>
                    <a:pt x="95056" y="1062292"/>
                  </a:cubicBezTo>
                  <a:cubicBezTo>
                    <a:pt x="72832" y="967471"/>
                    <a:pt x="120242" y="871168"/>
                    <a:pt x="207655" y="829684"/>
                  </a:cubicBezTo>
                  <a:lnTo>
                    <a:pt x="207655" y="177789"/>
                  </a:lnTo>
                  <a:cubicBezTo>
                    <a:pt x="207655" y="128897"/>
                    <a:pt x="247658" y="88895"/>
                    <a:pt x="296550" y="88895"/>
                  </a:cubicBezTo>
                  <a:cubicBezTo>
                    <a:pt x="345442" y="88895"/>
                    <a:pt x="385445" y="128897"/>
                    <a:pt x="385445" y="177789"/>
                  </a:cubicBezTo>
                  <a:lnTo>
                    <a:pt x="385445" y="829684"/>
                  </a:lnTo>
                  <a:cubicBezTo>
                    <a:pt x="472858" y="871168"/>
                    <a:pt x="518787" y="967471"/>
                    <a:pt x="498045" y="1062292"/>
                  </a:cubicBezTo>
                  <a:cubicBezTo>
                    <a:pt x="475821" y="1155631"/>
                    <a:pt x="392853" y="1222302"/>
                    <a:pt x="296550" y="1223784"/>
                  </a:cubicBezTo>
                  <a:lnTo>
                    <a:pt x="296550" y="1223784"/>
                  </a:lnTo>
                  <a:close/>
                  <a:moveTo>
                    <a:pt x="474340" y="779310"/>
                  </a:moveTo>
                  <a:lnTo>
                    <a:pt x="474340" y="177789"/>
                  </a:lnTo>
                  <a:cubicBezTo>
                    <a:pt x="474340" y="80005"/>
                    <a:pt x="394334" y="0"/>
                    <a:pt x="296550" y="0"/>
                  </a:cubicBezTo>
                  <a:cubicBezTo>
                    <a:pt x="198766" y="0"/>
                    <a:pt x="118761" y="78524"/>
                    <a:pt x="118761" y="177789"/>
                  </a:cubicBezTo>
                  <a:lnTo>
                    <a:pt x="118761" y="779310"/>
                  </a:lnTo>
                  <a:cubicBezTo>
                    <a:pt x="16532" y="856352"/>
                    <a:pt x="-24952" y="989694"/>
                    <a:pt x="15050" y="1109702"/>
                  </a:cubicBezTo>
                  <a:cubicBezTo>
                    <a:pt x="55053" y="1231192"/>
                    <a:pt x="169134" y="1312678"/>
                    <a:pt x="296550" y="1312678"/>
                  </a:cubicBezTo>
                  <a:cubicBezTo>
                    <a:pt x="423966" y="1312678"/>
                    <a:pt x="538047" y="1231192"/>
                    <a:pt x="578050" y="1109702"/>
                  </a:cubicBezTo>
                  <a:cubicBezTo>
                    <a:pt x="618053" y="989694"/>
                    <a:pt x="576568" y="856352"/>
                    <a:pt x="474340" y="7793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22"/>
            <p:cNvSpPr/>
            <p:nvPr/>
          </p:nvSpPr>
          <p:spPr>
            <a:xfrm>
              <a:off x="8496181" y="748541"/>
              <a:ext cx="295335" cy="651894"/>
            </a:xfrm>
            <a:custGeom>
              <a:avLst/>
              <a:gdLst/>
              <a:ahLst/>
              <a:cxnLst/>
              <a:rect l="l" t="t" r="r" b="b"/>
              <a:pathLst>
                <a:path w="295335" h="651894" extrusionOk="0">
                  <a:moveTo>
                    <a:pt x="177299" y="358542"/>
                  </a:moveTo>
                  <a:lnTo>
                    <a:pt x="177299" y="0"/>
                  </a:lnTo>
                  <a:lnTo>
                    <a:pt x="118036" y="0"/>
                  </a:lnTo>
                  <a:lnTo>
                    <a:pt x="118036" y="358542"/>
                  </a:lnTo>
                  <a:cubicBezTo>
                    <a:pt x="43957" y="373358"/>
                    <a:pt x="-7898" y="442992"/>
                    <a:pt x="991" y="518552"/>
                  </a:cubicBezTo>
                  <a:cubicBezTo>
                    <a:pt x="8399" y="594113"/>
                    <a:pt x="72107" y="651894"/>
                    <a:pt x="147668" y="651894"/>
                  </a:cubicBezTo>
                  <a:cubicBezTo>
                    <a:pt x="223228" y="651894"/>
                    <a:pt x="286936" y="594113"/>
                    <a:pt x="294344" y="518552"/>
                  </a:cubicBezTo>
                  <a:cubicBezTo>
                    <a:pt x="303233" y="442992"/>
                    <a:pt x="251378" y="373358"/>
                    <a:pt x="177299" y="358542"/>
                  </a:cubicBezTo>
                  <a:close/>
                </a:path>
              </a:pathLst>
            </a:cu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540" name="Google Shape;540;p22"/>
          <p:cNvCxnSpPr/>
          <p:nvPr/>
        </p:nvCxnSpPr>
        <p:spPr>
          <a:xfrm>
            <a:off x="8631975" y="419600"/>
            <a:ext cx="0" cy="649183"/>
          </a:xfrm>
          <a:prstGeom prst="straightConnector1">
            <a:avLst/>
          </a:prstGeom>
          <a:noFill/>
          <a:ln w="60325" cap="flat" cmpd="sng">
            <a:solidFill>
              <a:srgbClr val="C00000"/>
            </a:solidFill>
            <a:prstDash val="solid"/>
            <a:miter lim="800000"/>
            <a:headEnd type="none" w="sm" len="sm"/>
            <a:tailEnd type="none" w="sm" len="sm"/>
          </a:ln>
        </p:spPr>
      </p:cxnSp>
      <p:sp>
        <p:nvSpPr>
          <p:cNvPr id="541" name="Google Shape;541;p22"/>
          <p:cNvSpPr txBox="1"/>
          <p:nvPr/>
        </p:nvSpPr>
        <p:spPr>
          <a:xfrm>
            <a:off x="2033810" y="419600"/>
            <a:ext cx="600506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7F7F7F"/>
                </a:solidFill>
                <a:latin typeface="Verdana" panose="020B0604030504040204" pitchFamily="34" charset="0"/>
                <a:ea typeface="Verdana" panose="020B0604030504040204" pitchFamily="34" charset="0"/>
                <a:cs typeface="Verdana" panose="020B0604030504040204" pitchFamily="34" charset="0"/>
                <a:sym typeface="Helvetica Neue"/>
              </a:rPr>
              <a:t>Climate change is predicted to increase fire: </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spcBef>
                <a:spcPts val="0"/>
              </a:spcBef>
              <a:spcAft>
                <a:spcPts val="0"/>
              </a:spcAft>
              <a:buClr>
                <a:srgbClr val="7F7F7F"/>
              </a:buClr>
              <a:buSzPts val="2000"/>
              <a:buFont typeface="Arial"/>
              <a:buChar char="•"/>
            </a:pPr>
            <a:r>
              <a:rPr lang="en-US" sz="2000" dirty="0">
                <a:solidFill>
                  <a:srgbClr val="7F7F7F"/>
                </a:solidFill>
                <a:latin typeface="Verdana" panose="020B0604030504040204" pitchFamily="34" charset="0"/>
                <a:ea typeface="Verdana" panose="020B0604030504040204" pitchFamily="34" charset="0"/>
                <a:cs typeface="Verdana" panose="020B0604030504040204" pitchFamily="34" charset="0"/>
                <a:sym typeface="Helvetica Neue"/>
              </a:rPr>
              <a:t>Fire risk- how likely is it a fire will start</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spcBef>
                <a:spcPts val="0"/>
              </a:spcBef>
              <a:spcAft>
                <a:spcPts val="0"/>
              </a:spcAft>
              <a:buClr>
                <a:srgbClr val="7F7F7F"/>
              </a:buClr>
              <a:buSzPts val="2000"/>
              <a:buFont typeface="Arial"/>
              <a:buChar char="•"/>
            </a:pPr>
            <a:r>
              <a:rPr lang="en-US" sz="2000" dirty="0">
                <a:solidFill>
                  <a:srgbClr val="7F7F7F"/>
                </a:solidFill>
                <a:latin typeface="Verdana" panose="020B0604030504040204" pitchFamily="34" charset="0"/>
                <a:ea typeface="Verdana" panose="020B0604030504040204" pitchFamily="34" charset="0"/>
                <a:cs typeface="Verdana" panose="020B0604030504040204" pitchFamily="34" charset="0"/>
                <a:sym typeface="Helvetica Neue"/>
              </a:rPr>
              <a:t>Fire severity- how much vegetation burns</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spcBef>
                <a:spcPts val="0"/>
              </a:spcBef>
              <a:spcAft>
                <a:spcPts val="0"/>
              </a:spcAft>
              <a:buClr>
                <a:srgbClr val="7F7F7F"/>
              </a:buClr>
              <a:buSzPts val="2000"/>
              <a:buFont typeface="Arial"/>
              <a:buChar char="•"/>
            </a:pPr>
            <a:r>
              <a:rPr lang="en-US" sz="2000" dirty="0">
                <a:solidFill>
                  <a:srgbClr val="7F7F7F"/>
                </a:solidFill>
                <a:latin typeface="Verdana" panose="020B0604030504040204" pitchFamily="34" charset="0"/>
                <a:ea typeface="Verdana" panose="020B0604030504040204" pitchFamily="34" charset="0"/>
                <a:cs typeface="Verdana" panose="020B0604030504040204" pitchFamily="34" charset="0"/>
                <a:sym typeface="Helvetica Neue"/>
              </a:rPr>
              <a:t>Fire size- how large an area burns</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542" name="Google Shape;542;p22"/>
          <p:cNvSpPr txBox="1"/>
          <p:nvPr/>
        </p:nvSpPr>
        <p:spPr>
          <a:xfrm>
            <a:off x="399190" y="1983461"/>
            <a:ext cx="843022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Add to your answers to questions 4-6 using the words </a:t>
            </a:r>
            <a:r>
              <a:rPr lang="en-US" sz="2000" i="1"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risk, severity, </a:t>
            </a: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and </a:t>
            </a:r>
            <a:r>
              <a:rPr lang="en-US" sz="2000" i="1"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size.</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spcBef>
                <a:spcPts val="0"/>
              </a:spcBef>
              <a:spcAft>
                <a:spcPts val="0"/>
              </a:spcAft>
              <a:buNone/>
            </a:pPr>
            <a:endParaRPr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dirty="0"/>
              <a:t>Climate Change</a:t>
            </a:r>
            <a:endParaRPr dirty="0"/>
          </a:p>
        </p:txBody>
      </p:sp>
      <p:sp>
        <p:nvSpPr>
          <p:cNvPr id="96" name="Google Shape;96;p3"/>
          <p:cNvSpPr txBox="1"/>
          <p:nvPr/>
        </p:nvSpPr>
        <p:spPr>
          <a:xfrm>
            <a:off x="261462" y="6354374"/>
            <a:ext cx="514820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000000"/>
                </a:solidFill>
                <a:latin typeface="Calibri" panose="020F0502020204030204" pitchFamily="34" charset="0"/>
                <a:ea typeface="Helvetica Neue"/>
                <a:cs typeface="Calibri" panose="020F0502020204030204" pitchFamily="34" charset="0"/>
                <a:sym typeface="Helvetica Neue"/>
              </a:rPr>
              <a:t>Source: earthobservatory.nasa.gov/Features/GlobalWarming/page2.phpv</a:t>
            </a:r>
            <a:endParaRPr dirty="0">
              <a:latin typeface="Calibri" panose="020F0502020204030204" pitchFamily="34" charset="0"/>
              <a:cs typeface="Calibri" panose="020F0502020204030204" pitchFamily="34" charset="0"/>
            </a:endParaRPr>
          </a:p>
        </p:txBody>
      </p:sp>
      <p:pic>
        <p:nvPicPr>
          <p:cNvPr id="97" name="Google Shape;97;p3" descr="giss_temperature.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857" y="1758929"/>
            <a:ext cx="9040989" cy="43416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a:t>Wildfire and Climate</a:t>
            </a:r>
            <a:endParaRPr/>
          </a:p>
        </p:txBody>
      </p:sp>
      <p:pic>
        <p:nvPicPr>
          <p:cNvPr id="104" name="Google Shape;104;p4"/>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628650" y="2119688"/>
            <a:ext cx="7886700" cy="2618624"/>
          </a:xfrm>
          <a:prstGeom prst="rect">
            <a:avLst/>
          </a:prstGeom>
          <a:noFill/>
          <a:ln>
            <a:noFill/>
          </a:ln>
        </p:spPr>
      </p:pic>
      <p:sp>
        <p:nvSpPr>
          <p:cNvPr id="105" name="Google Shape;105;p4"/>
          <p:cNvSpPr txBox="1"/>
          <p:nvPr/>
        </p:nvSpPr>
        <p:spPr>
          <a:xfrm>
            <a:off x="296512" y="4975761"/>
            <a:ext cx="3681722"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What is the relationship between temperature and wildfire?</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6" name="Google Shape;106;p4"/>
          <p:cNvSpPr txBox="1"/>
          <p:nvPr/>
        </p:nvSpPr>
        <p:spPr>
          <a:xfrm>
            <a:off x="2173181" y="6575999"/>
            <a:ext cx="6896222"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dirty="0">
                <a:solidFill>
                  <a:schemeClr val="dk1"/>
                </a:solidFill>
                <a:latin typeface="Calibri"/>
                <a:ea typeface="Calibri"/>
                <a:cs typeface="Calibri"/>
                <a:sym typeface="Calibri"/>
              </a:rPr>
              <a:t>Westerling et al. 2006, Warming and Earlier Spring Increase Western U.S. Forest Wildfire Activity. </a:t>
            </a:r>
            <a:r>
              <a:rPr lang="en-US" sz="1200" i="1" dirty="0">
                <a:solidFill>
                  <a:schemeClr val="dk1"/>
                </a:solidFill>
                <a:latin typeface="Calibri"/>
                <a:ea typeface="Calibri"/>
                <a:cs typeface="Calibri"/>
                <a:sym typeface="Calibri"/>
              </a:rPr>
              <a:t>Science</a:t>
            </a:r>
            <a:endParaRPr dirty="0"/>
          </a:p>
        </p:txBody>
      </p:sp>
      <p:sp>
        <p:nvSpPr>
          <p:cNvPr id="107" name="Google Shape;107;p4"/>
          <p:cNvSpPr txBox="1"/>
          <p:nvPr/>
        </p:nvSpPr>
        <p:spPr>
          <a:xfrm>
            <a:off x="5165768" y="5345092"/>
            <a:ext cx="200996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Why?</a:t>
            </a:r>
            <a:endParaRP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dirty="0"/>
              <a:t>Climate Change and Wildfire</a:t>
            </a:r>
            <a:endParaRPr dirty="0"/>
          </a:p>
        </p:txBody>
      </p:sp>
      <p:sp>
        <p:nvSpPr>
          <p:cNvPr id="114" name="Google Shape;114;p5"/>
          <p:cNvSpPr txBox="1">
            <a:spLocks noGrp="1"/>
          </p:cNvSpPr>
          <p:nvPr>
            <p:ph type="body" idx="1"/>
          </p:nvPr>
        </p:nvSpPr>
        <p:spPr>
          <a:xfrm>
            <a:off x="628650" y="1825625"/>
            <a:ext cx="7886700" cy="66387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dirty="0"/>
              <a:t>What does a fire need?</a:t>
            </a:r>
            <a:endParaRPr dirty="0"/>
          </a:p>
        </p:txBody>
      </p:sp>
      <p:grpSp>
        <p:nvGrpSpPr>
          <p:cNvPr id="4" name="Group 3">
            <a:extLst>
              <a:ext uri="{FF2B5EF4-FFF2-40B4-BE49-F238E27FC236}">
                <a16:creationId xmlns:a16="http://schemas.microsoft.com/office/drawing/2014/main" id="{BB5817EC-7D12-9E49-A155-E467F8314544}"/>
              </a:ext>
            </a:extLst>
          </p:cNvPr>
          <p:cNvGrpSpPr/>
          <p:nvPr/>
        </p:nvGrpSpPr>
        <p:grpSpPr>
          <a:xfrm>
            <a:off x="2648464" y="2395725"/>
            <a:ext cx="3847071" cy="3355244"/>
            <a:chOff x="889686" y="2644346"/>
            <a:chExt cx="4205418" cy="3822397"/>
          </a:xfrm>
        </p:grpSpPr>
        <p:sp>
          <p:nvSpPr>
            <p:cNvPr id="2" name="Parallelogram 1">
              <a:extLst>
                <a:ext uri="{FF2B5EF4-FFF2-40B4-BE49-F238E27FC236}">
                  <a16:creationId xmlns:a16="http://schemas.microsoft.com/office/drawing/2014/main" id="{8D837515-6665-4C4A-8403-1D9129828896}"/>
                </a:ext>
              </a:extLst>
            </p:cNvPr>
            <p:cNvSpPr/>
            <p:nvPr/>
          </p:nvSpPr>
          <p:spPr>
            <a:xfrm>
              <a:off x="889686" y="2644346"/>
              <a:ext cx="2496066" cy="2940908"/>
            </a:xfrm>
            <a:prstGeom prst="parallelogram">
              <a:avLst>
                <a:gd name="adj" fmla="val 68384"/>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t="100000" r="100000"/>
              </a:path>
              <a:tileRect l="-100000" b="-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5">
              <a:extLst>
                <a:ext uri="{FF2B5EF4-FFF2-40B4-BE49-F238E27FC236}">
                  <a16:creationId xmlns:a16="http://schemas.microsoft.com/office/drawing/2014/main" id="{A419F34C-0039-F640-B9E4-553EC849AE04}"/>
                </a:ext>
              </a:extLst>
            </p:cNvPr>
            <p:cNvSpPr/>
            <p:nvPr/>
          </p:nvSpPr>
          <p:spPr>
            <a:xfrm flipH="1">
              <a:off x="2599038" y="2644346"/>
              <a:ext cx="2496066" cy="2940908"/>
            </a:xfrm>
            <a:prstGeom prst="parallelogram">
              <a:avLst>
                <a:gd name="adj" fmla="val 68384"/>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b="100000"/>
              </a:path>
              <a:tileRect t="-100000" r="-10000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E0765050-C0B8-F540-AD52-166F883A9E91}"/>
                </a:ext>
              </a:extLst>
            </p:cNvPr>
            <p:cNvSpPr/>
            <p:nvPr/>
          </p:nvSpPr>
          <p:spPr>
            <a:xfrm rot="3651101">
              <a:off x="2230988" y="3935645"/>
              <a:ext cx="2121288" cy="2940908"/>
            </a:xfrm>
            <a:custGeom>
              <a:avLst/>
              <a:gdLst>
                <a:gd name="connsiteX0" fmla="*/ 0 w 2496066"/>
                <a:gd name="connsiteY0" fmla="*/ 2940908 h 2940908"/>
                <a:gd name="connsiteX1" fmla="*/ 1706910 w 2496066"/>
                <a:gd name="connsiteY1" fmla="*/ 0 h 2940908"/>
                <a:gd name="connsiteX2" fmla="*/ 2496066 w 2496066"/>
                <a:gd name="connsiteY2" fmla="*/ 0 h 2940908"/>
                <a:gd name="connsiteX3" fmla="*/ 789156 w 2496066"/>
                <a:gd name="connsiteY3" fmla="*/ 2940908 h 2940908"/>
                <a:gd name="connsiteX4" fmla="*/ 0 w 2496066"/>
                <a:gd name="connsiteY4" fmla="*/ 2940908 h 2940908"/>
                <a:gd name="connsiteX0" fmla="*/ 0 w 2121287"/>
                <a:gd name="connsiteY0" fmla="*/ 2286922 h 2940908"/>
                <a:gd name="connsiteX1" fmla="*/ 1332131 w 2121287"/>
                <a:gd name="connsiteY1" fmla="*/ 0 h 2940908"/>
                <a:gd name="connsiteX2" fmla="*/ 2121287 w 2121287"/>
                <a:gd name="connsiteY2" fmla="*/ 0 h 2940908"/>
                <a:gd name="connsiteX3" fmla="*/ 414377 w 2121287"/>
                <a:gd name="connsiteY3" fmla="*/ 2940908 h 2940908"/>
                <a:gd name="connsiteX4" fmla="*/ 0 w 2121287"/>
                <a:gd name="connsiteY4" fmla="*/ 2286922 h 2940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287" h="2940908">
                  <a:moveTo>
                    <a:pt x="0" y="2286922"/>
                  </a:moveTo>
                  <a:lnTo>
                    <a:pt x="1332131" y="0"/>
                  </a:lnTo>
                  <a:lnTo>
                    <a:pt x="2121287" y="0"/>
                  </a:lnTo>
                  <a:lnTo>
                    <a:pt x="414377" y="2940908"/>
                  </a:lnTo>
                  <a:lnTo>
                    <a:pt x="0" y="2286922"/>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E55C6F-8433-794B-A069-A73D4714E8D3}"/>
                </a:ext>
              </a:extLst>
            </p:cNvPr>
            <p:cNvSpPr txBox="1"/>
            <p:nvPr/>
          </p:nvSpPr>
          <p:spPr>
            <a:xfrm rot="17874245">
              <a:off x="1414372" y="3801238"/>
              <a:ext cx="1507524" cy="400110"/>
            </a:xfrm>
            <a:prstGeom prst="rect">
              <a:avLst/>
            </a:prstGeom>
            <a:noFill/>
          </p:spPr>
          <p:txBody>
            <a:bodyPr wrap="square" rtlCol="0">
              <a:spAutoFit/>
            </a:bodyPr>
            <a:lstStyle/>
            <a:p>
              <a:pPr algn="ct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Oxygen</a:t>
              </a:r>
            </a:p>
          </p:txBody>
        </p:sp>
        <p:sp>
          <p:nvSpPr>
            <p:cNvPr id="9" name="TextBox 8">
              <a:extLst>
                <a:ext uri="{FF2B5EF4-FFF2-40B4-BE49-F238E27FC236}">
                  <a16:creationId xmlns:a16="http://schemas.microsoft.com/office/drawing/2014/main" id="{A4AFD8B3-CC58-F24E-B136-A96B8BBEF6EC}"/>
                </a:ext>
              </a:extLst>
            </p:cNvPr>
            <p:cNvSpPr txBox="1"/>
            <p:nvPr/>
          </p:nvSpPr>
          <p:spPr>
            <a:xfrm rot="3492898">
              <a:off x="2896276" y="3764488"/>
              <a:ext cx="1745950" cy="437379"/>
            </a:xfrm>
            <a:prstGeom prst="rect">
              <a:avLst/>
            </a:prstGeom>
            <a:noFill/>
          </p:spPr>
          <p:txBody>
            <a:bodyPr wrap="square" rtlCol="0">
              <a:spAutoFit/>
            </a:bodyPr>
            <a:lstStyle/>
            <a:p>
              <a:pPr algn="ct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Ignition</a:t>
              </a:r>
            </a:p>
          </p:txBody>
        </p:sp>
        <p:sp>
          <p:nvSpPr>
            <p:cNvPr id="10" name="TextBox 9">
              <a:extLst>
                <a:ext uri="{FF2B5EF4-FFF2-40B4-BE49-F238E27FC236}">
                  <a16:creationId xmlns:a16="http://schemas.microsoft.com/office/drawing/2014/main" id="{E446A093-22CD-F54F-B33C-A2FDBC17C010}"/>
                </a:ext>
              </a:extLst>
            </p:cNvPr>
            <p:cNvSpPr txBox="1"/>
            <p:nvPr/>
          </p:nvSpPr>
          <p:spPr>
            <a:xfrm>
              <a:off x="2129481" y="5001241"/>
              <a:ext cx="1507524" cy="400110"/>
            </a:xfrm>
            <a:prstGeom prst="rect">
              <a:avLst/>
            </a:prstGeom>
            <a:noFill/>
          </p:spPr>
          <p:txBody>
            <a:bodyPr wrap="square" rtlCol="0">
              <a:spAutoFit/>
            </a:bodyPr>
            <a:lstStyle/>
            <a:p>
              <a:pPr algn="ct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Fuel</a:t>
              </a:r>
            </a:p>
          </p:txBody>
        </p:sp>
      </p:grpSp>
      <p:sp>
        <p:nvSpPr>
          <p:cNvPr id="12" name="Google Shape;114;p5">
            <a:extLst>
              <a:ext uri="{FF2B5EF4-FFF2-40B4-BE49-F238E27FC236}">
                <a16:creationId xmlns:a16="http://schemas.microsoft.com/office/drawing/2014/main" id="{6165E9F6-8C6E-444D-A2B4-ABEE6C9E6FBC}"/>
              </a:ext>
            </a:extLst>
          </p:cNvPr>
          <p:cNvSpPr txBox="1">
            <a:spLocks/>
          </p:cNvSpPr>
          <p:nvPr/>
        </p:nvSpPr>
        <p:spPr>
          <a:xfrm>
            <a:off x="1403069" y="5184591"/>
            <a:ext cx="6337861" cy="10728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Verdana"/>
                <a:ea typeface="Verdana"/>
                <a:cs typeface="Verdana"/>
                <a:sym typeface="Verdana"/>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Verdana"/>
                <a:ea typeface="Verdana"/>
                <a:cs typeface="Verdana"/>
                <a:sym typeface="Verdana"/>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2800"/>
              <a:buFont typeface="Arial"/>
              <a:buNone/>
            </a:pPr>
            <a:r>
              <a:rPr lang="en-US" b="1" dirty="0"/>
              <a:t>Which of these will be affected by climate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6"/>
          <p:cNvPicPr preferRelativeResize="0"/>
          <p:nvPr/>
        </p:nvPicPr>
        <p:blipFill rotWithShape="1">
          <a:blip r:embed="rId3">
            <a:alphaModFix/>
          </a:blip>
          <a:srcRect/>
          <a:stretch/>
        </p:blipFill>
        <p:spPr>
          <a:xfrm>
            <a:off x="4572000" y="2368239"/>
            <a:ext cx="4344224" cy="3264575"/>
          </a:xfrm>
          <a:prstGeom prst="rect">
            <a:avLst/>
          </a:prstGeom>
          <a:noFill/>
          <a:ln w="9525" cap="flat" cmpd="sng">
            <a:solidFill>
              <a:schemeClr val="accent2"/>
            </a:solidFill>
            <a:prstDash val="solid"/>
            <a:round/>
            <a:headEnd type="none" w="sm" len="sm"/>
            <a:tailEnd type="none" w="sm" len="sm"/>
          </a:ln>
        </p:spPr>
      </p:pic>
      <p:pic>
        <p:nvPicPr>
          <p:cNvPr id="121" name="Google Shape;121;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8943" y="1855003"/>
            <a:ext cx="3054672" cy="4070350"/>
          </a:xfrm>
          <a:prstGeom prst="rect">
            <a:avLst/>
          </a:prstGeom>
          <a:noFill/>
          <a:ln w="9525" cap="flat" cmpd="sng">
            <a:solidFill>
              <a:schemeClr val="accent2"/>
            </a:solidFill>
            <a:prstDash val="solid"/>
            <a:round/>
            <a:headEnd type="none" w="sm" len="sm"/>
            <a:tailEnd type="none" w="sm" len="sm"/>
          </a:ln>
        </p:spPr>
      </p:pic>
      <p:grpSp>
        <p:nvGrpSpPr>
          <p:cNvPr id="122" name="Google Shape;122;p6"/>
          <p:cNvGrpSpPr/>
          <p:nvPr/>
        </p:nvGrpSpPr>
        <p:grpSpPr>
          <a:xfrm>
            <a:off x="99257" y="1429093"/>
            <a:ext cx="1194816" cy="1325563"/>
            <a:chOff x="99257" y="1429093"/>
            <a:chExt cx="1194816" cy="1325563"/>
          </a:xfrm>
        </p:grpSpPr>
        <p:sp>
          <p:nvSpPr>
            <p:cNvPr id="123" name="Google Shape;123;p6"/>
            <p:cNvSpPr/>
            <p:nvPr/>
          </p:nvSpPr>
          <p:spPr>
            <a:xfrm>
              <a:off x="99257" y="1524273"/>
              <a:ext cx="1194816" cy="1135205"/>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6"/>
            <p:cNvSpPr txBox="1"/>
            <p:nvPr/>
          </p:nvSpPr>
          <p:spPr>
            <a:xfrm>
              <a:off x="277274" y="1429093"/>
              <a:ext cx="91732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6600"/>
                <a:buFont typeface="Belleza"/>
                <a:buNone/>
              </a:pPr>
              <a:r>
                <a:rPr lang="en-US" sz="6600" b="1" i="0">
                  <a:solidFill>
                    <a:schemeClr val="dk1"/>
                  </a:solidFill>
                  <a:latin typeface="Belleza"/>
                  <a:ea typeface="Belleza"/>
                  <a:cs typeface="Belleza"/>
                  <a:sym typeface="Belleza"/>
                </a:rPr>
                <a:t>1.</a:t>
              </a:r>
              <a:endParaRPr/>
            </a:p>
          </p:txBody>
        </p:sp>
      </p:grpSp>
      <p:grpSp>
        <p:nvGrpSpPr>
          <p:cNvPr id="125" name="Google Shape;125;p6"/>
          <p:cNvGrpSpPr/>
          <p:nvPr/>
        </p:nvGrpSpPr>
        <p:grpSpPr>
          <a:xfrm>
            <a:off x="4268226" y="1728566"/>
            <a:ext cx="1194816" cy="1325563"/>
            <a:chOff x="4268226" y="1728566"/>
            <a:chExt cx="1194816" cy="1325563"/>
          </a:xfrm>
        </p:grpSpPr>
        <p:sp>
          <p:nvSpPr>
            <p:cNvPr id="126" name="Google Shape;126;p6"/>
            <p:cNvSpPr/>
            <p:nvPr/>
          </p:nvSpPr>
          <p:spPr>
            <a:xfrm>
              <a:off x="4268226" y="1823746"/>
              <a:ext cx="1194816" cy="1135205"/>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6"/>
            <p:cNvSpPr txBox="1"/>
            <p:nvPr/>
          </p:nvSpPr>
          <p:spPr>
            <a:xfrm>
              <a:off x="4446243" y="1728566"/>
              <a:ext cx="91732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6600"/>
                <a:buFont typeface="Belleza"/>
                <a:buNone/>
              </a:pPr>
              <a:r>
                <a:rPr lang="en-US" sz="6600" b="1" i="0">
                  <a:solidFill>
                    <a:schemeClr val="dk1"/>
                  </a:solidFill>
                  <a:latin typeface="Belleza"/>
                  <a:ea typeface="Belleza"/>
                  <a:cs typeface="Belleza"/>
                  <a:sym typeface="Belleza"/>
                </a:rPr>
                <a:t>2.</a:t>
              </a:r>
              <a:endParaRPr/>
            </a:p>
          </p:txBody>
        </p:sp>
      </p:grpSp>
      <p:sp>
        <p:nvSpPr>
          <p:cNvPr id="128" name="Google Shape;128;p6"/>
          <p:cNvSpPr txBox="1"/>
          <p:nvPr/>
        </p:nvSpPr>
        <p:spPr>
          <a:xfrm>
            <a:off x="4453838" y="5657671"/>
            <a:ext cx="434422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Source: NPS </a:t>
            </a:r>
            <a:endParaRPr dirty="0"/>
          </a:p>
          <a:p>
            <a:pPr marL="0" marR="0" lvl="0" indent="0" algn="l" rtl="0">
              <a:spcBef>
                <a:spcPts val="0"/>
              </a:spcBef>
              <a:spcAft>
                <a:spcPts val="0"/>
              </a:spcAft>
              <a:buNone/>
            </a:pP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https://www.nps.gov/media/photo/gallery-item.htm?pg=5422915&amp;id=507757e1-923d-4ccb-ae15-330a8f57b477&amp;gid=FF2A7DE0-8FE2-4695-B77E-EA4CEB4FA76C</a:t>
            </a:r>
            <a:endParaRPr sz="1200" dirty="0">
              <a:solidFill>
                <a:schemeClr val="dk1"/>
              </a:solidFill>
              <a:latin typeface="Calibri"/>
              <a:ea typeface="Calibri"/>
              <a:cs typeface="Calibri"/>
              <a:sym typeface="Calibri"/>
            </a:endParaRPr>
          </a:p>
        </p:txBody>
      </p:sp>
      <p:sp>
        <p:nvSpPr>
          <p:cNvPr id="129" name="Google Shape;129;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a:t>Which is more likely to burn?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a:t>Which is more likely to burn?</a:t>
            </a:r>
            <a:endParaRPr/>
          </a:p>
        </p:txBody>
      </p:sp>
      <p:sp>
        <p:nvSpPr>
          <p:cNvPr id="136" name="Google Shape;136;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37" name="Google Shape;137;p7"/>
          <p:cNvPicPr preferRelativeResize="0"/>
          <p:nvPr/>
        </p:nvPicPr>
        <p:blipFill rotWithShape="1">
          <a:blip r:embed="rId3">
            <a:alphaModFix/>
          </a:blip>
          <a:srcRect/>
          <a:stretch/>
        </p:blipFill>
        <p:spPr>
          <a:xfrm>
            <a:off x="4691922" y="2407940"/>
            <a:ext cx="4257595" cy="3198607"/>
          </a:xfrm>
          <a:prstGeom prst="rect">
            <a:avLst/>
          </a:prstGeom>
          <a:noFill/>
          <a:ln w="9525" cap="flat" cmpd="sng">
            <a:solidFill>
              <a:schemeClr val="accent2"/>
            </a:solidFill>
            <a:prstDash val="solid"/>
            <a:round/>
            <a:headEnd type="none" w="sm" len="sm"/>
            <a:tailEnd type="none" w="sm" len="sm"/>
          </a:ln>
        </p:spPr>
      </p:pic>
      <p:pic>
        <p:nvPicPr>
          <p:cNvPr id="138" name="Google Shape;138;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8943" y="1855003"/>
            <a:ext cx="3054672" cy="4070350"/>
          </a:xfrm>
          <a:prstGeom prst="rect">
            <a:avLst/>
          </a:prstGeom>
          <a:noFill/>
          <a:ln w="9525" cap="flat" cmpd="sng">
            <a:solidFill>
              <a:schemeClr val="accent2"/>
            </a:solidFill>
            <a:prstDash val="solid"/>
            <a:round/>
            <a:headEnd type="none" w="sm" len="sm"/>
            <a:tailEnd type="none" w="sm" len="sm"/>
          </a:ln>
        </p:spPr>
      </p:pic>
      <p:grpSp>
        <p:nvGrpSpPr>
          <p:cNvPr id="139" name="Google Shape;139;p7"/>
          <p:cNvGrpSpPr/>
          <p:nvPr/>
        </p:nvGrpSpPr>
        <p:grpSpPr>
          <a:xfrm>
            <a:off x="99257" y="1429093"/>
            <a:ext cx="1194816" cy="1325563"/>
            <a:chOff x="99257" y="1429093"/>
            <a:chExt cx="1194816" cy="1325563"/>
          </a:xfrm>
        </p:grpSpPr>
        <p:sp>
          <p:nvSpPr>
            <p:cNvPr id="140" name="Google Shape;140;p7"/>
            <p:cNvSpPr/>
            <p:nvPr/>
          </p:nvSpPr>
          <p:spPr>
            <a:xfrm>
              <a:off x="99257" y="1524273"/>
              <a:ext cx="1194816" cy="1135205"/>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7"/>
            <p:cNvSpPr txBox="1"/>
            <p:nvPr/>
          </p:nvSpPr>
          <p:spPr>
            <a:xfrm>
              <a:off x="277274" y="1429093"/>
              <a:ext cx="91732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6600"/>
                <a:buFont typeface="Belleza"/>
                <a:buNone/>
              </a:pPr>
              <a:r>
                <a:rPr lang="en-US" sz="6600" b="1" i="0">
                  <a:solidFill>
                    <a:schemeClr val="dk1"/>
                  </a:solidFill>
                  <a:latin typeface="Belleza"/>
                  <a:ea typeface="Belleza"/>
                  <a:cs typeface="Belleza"/>
                  <a:sym typeface="Belleza"/>
                </a:rPr>
                <a:t>1.</a:t>
              </a:r>
              <a:endParaRPr/>
            </a:p>
          </p:txBody>
        </p:sp>
      </p:grpSp>
      <p:grpSp>
        <p:nvGrpSpPr>
          <p:cNvPr id="142" name="Google Shape;142;p7"/>
          <p:cNvGrpSpPr/>
          <p:nvPr/>
        </p:nvGrpSpPr>
        <p:grpSpPr>
          <a:xfrm>
            <a:off x="4268226" y="1728566"/>
            <a:ext cx="1194816" cy="1325563"/>
            <a:chOff x="4268226" y="1728566"/>
            <a:chExt cx="1194816" cy="1325563"/>
          </a:xfrm>
        </p:grpSpPr>
        <p:sp>
          <p:nvSpPr>
            <p:cNvPr id="143" name="Google Shape;143;p7"/>
            <p:cNvSpPr/>
            <p:nvPr/>
          </p:nvSpPr>
          <p:spPr>
            <a:xfrm>
              <a:off x="4268226" y="1823746"/>
              <a:ext cx="1194816" cy="1135205"/>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p:cNvSpPr txBox="1"/>
            <p:nvPr/>
          </p:nvSpPr>
          <p:spPr>
            <a:xfrm>
              <a:off x="4446243" y="1728566"/>
              <a:ext cx="91732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6600"/>
                <a:buFont typeface="Belleza"/>
                <a:buNone/>
              </a:pPr>
              <a:r>
                <a:rPr lang="en-US" sz="6600" b="1" i="0">
                  <a:solidFill>
                    <a:schemeClr val="dk1"/>
                  </a:solidFill>
                  <a:latin typeface="Belleza"/>
                  <a:ea typeface="Belleza"/>
                  <a:cs typeface="Belleza"/>
                  <a:sym typeface="Belleza"/>
                </a:rPr>
                <a:t>2.</a:t>
              </a:r>
              <a:endParaRPr/>
            </a:p>
          </p:txBody>
        </p:sp>
      </p:grpSp>
      <p:sp>
        <p:nvSpPr>
          <p:cNvPr id="145" name="Google Shape;145;p7"/>
          <p:cNvSpPr txBox="1"/>
          <p:nvPr/>
        </p:nvSpPr>
        <p:spPr>
          <a:xfrm>
            <a:off x="4673869" y="5620829"/>
            <a:ext cx="42243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Source: NPS</a:t>
            </a:r>
            <a:endParaRPr/>
          </a:p>
          <a:p>
            <a:pPr marL="0" marR="0" lvl="0" indent="0" algn="l" rtl="0">
              <a:spcBef>
                <a:spcPts val="0"/>
              </a:spcBef>
              <a:spcAft>
                <a:spcPts val="0"/>
              </a:spcAft>
              <a:buNone/>
            </a:pP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https://www.nps.gov/olym/planyourvisit/visiting-the-hoh.htm</a:t>
            </a:r>
            <a:endParaRPr sz="1200" b="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a:t>Experiment set up</a:t>
            </a:r>
            <a:endParaRPr/>
          </a:p>
        </p:txBody>
      </p:sp>
      <p:sp>
        <p:nvSpPr>
          <p:cNvPr id="152" name="Google Shape;152;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Question: How will climate change and future changes in moisture and fuel levels impact wildfire?</a:t>
            </a:r>
            <a:endParaRPr dirty="0"/>
          </a:p>
          <a:p>
            <a:pPr marL="685800" lvl="1" indent="-228600" algn="l" rtl="0">
              <a:lnSpc>
                <a:spcPct val="90000"/>
              </a:lnSpc>
              <a:spcBef>
                <a:spcPts val="500"/>
              </a:spcBef>
              <a:spcAft>
                <a:spcPts val="0"/>
              </a:spcAft>
              <a:buClr>
                <a:schemeClr val="dk1"/>
              </a:buClr>
              <a:buSzPts val="2400"/>
              <a:buChar char="•"/>
            </a:pPr>
            <a:r>
              <a:rPr lang="en-US" dirty="0"/>
              <a:t>Variables: soil moisture and fuel load</a:t>
            </a:r>
            <a:endParaRPr dirty="0"/>
          </a:p>
          <a:p>
            <a:pPr marL="228600" lvl="0" indent="-228600" algn="l" rtl="0">
              <a:lnSpc>
                <a:spcPct val="90000"/>
              </a:lnSpc>
              <a:spcBef>
                <a:spcPts val="1000"/>
              </a:spcBef>
              <a:spcAft>
                <a:spcPts val="0"/>
              </a:spcAft>
              <a:buClr>
                <a:schemeClr val="dk1"/>
              </a:buClr>
              <a:buSzPts val="2800"/>
              <a:buChar char="•"/>
            </a:pPr>
            <a:r>
              <a:rPr lang="en-US" dirty="0"/>
              <a:t>Build an ecosystem model: </a:t>
            </a:r>
            <a:endParaRPr dirty="0"/>
          </a:p>
          <a:p>
            <a:pPr marL="685800" lvl="1" indent="-228600" algn="l" rtl="0">
              <a:lnSpc>
                <a:spcPct val="90000"/>
              </a:lnSpc>
              <a:spcBef>
                <a:spcPts val="500"/>
              </a:spcBef>
              <a:spcAft>
                <a:spcPts val="0"/>
              </a:spcAft>
              <a:buClr>
                <a:schemeClr val="dk1"/>
              </a:buClr>
              <a:buSzPts val="2400"/>
              <a:buChar char="•"/>
            </a:pPr>
            <a:r>
              <a:rPr lang="en-US" dirty="0"/>
              <a:t>Sand</a:t>
            </a:r>
            <a:endParaRPr dirty="0"/>
          </a:p>
          <a:p>
            <a:pPr marL="685800" lvl="1" indent="-228600" algn="l" rtl="0">
              <a:lnSpc>
                <a:spcPct val="90000"/>
              </a:lnSpc>
              <a:spcBef>
                <a:spcPts val="500"/>
              </a:spcBef>
              <a:spcAft>
                <a:spcPts val="0"/>
              </a:spcAft>
              <a:buClr>
                <a:schemeClr val="dk1"/>
              </a:buClr>
              <a:buSzPts val="2400"/>
              <a:buChar char="•"/>
            </a:pPr>
            <a:r>
              <a:rPr lang="en-US" dirty="0"/>
              <a:t>Water</a:t>
            </a:r>
            <a:endParaRPr dirty="0"/>
          </a:p>
          <a:p>
            <a:pPr marL="685800" lvl="1" indent="-228600" algn="l" rtl="0">
              <a:lnSpc>
                <a:spcPct val="90000"/>
              </a:lnSpc>
              <a:spcBef>
                <a:spcPts val="500"/>
              </a:spcBef>
              <a:spcAft>
                <a:spcPts val="0"/>
              </a:spcAft>
              <a:buClr>
                <a:schemeClr val="dk1"/>
              </a:buClr>
              <a:buSzPts val="2400"/>
              <a:buChar char="•"/>
            </a:pPr>
            <a:r>
              <a:rPr lang="en-US" dirty="0"/>
              <a:t>Toothpicks (trees)</a:t>
            </a:r>
            <a:endParaRPr dirty="0"/>
          </a:p>
          <a:p>
            <a:pPr marL="685800" lvl="1" indent="-228600" algn="l" rtl="0">
              <a:lnSpc>
                <a:spcPct val="90000"/>
              </a:lnSpc>
              <a:spcBef>
                <a:spcPts val="500"/>
              </a:spcBef>
              <a:spcAft>
                <a:spcPts val="0"/>
              </a:spcAft>
              <a:buClr>
                <a:schemeClr val="dk1"/>
              </a:buClr>
              <a:buSzPts val="2400"/>
              <a:buChar char="•"/>
            </a:pPr>
            <a:r>
              <a:rPr lang="en-US" dirty="0"/>
              <a:t>Cotton balls (shrubs)</a:t>
            </a:r>
            <a:endParaRPr dirty="0"/>
          </a:p>
          <a:p>
            <a:pPr marL="685800" lvl="1" indent="-228600" algn="l" rtl="0">
              <a:lnSpc>
                <a:spcPct val="90000"/>
              </a:lnSpc>
              <a:spcBef>
                <a:spcPts val="500"/>
              </a:spcBef>
              <a:spcAft>
                <a:spcPts val="0"/>
              </a:spcAft>
              <a:buClr>
                <a:schemeClr val="dk1"/>
              </a:buClr>
              <a:buSzPts val="2400"/>
              <a:buChar char="•"/>
            </a:pPr>
            <a:r>
              <a:rPr lang="en-US" dirty="0"/>
              <a:t>Paper shreds (grass)</a:t>
            </a:r>
            <a:endParaRPr dirty="0"/>
          </a:p>
          <a:p>
            <a:pPr marL="457200" lvl="1" indent="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153" name="Google Shape;153;p8"/>
          <p:cNvPicPr preferRelativeResize="0"/>
          <p:nvPr/>
        </p:nvPicPr>
        <p:blipFill rotWithShape="1">
          <a:blip r:embed="rId3" cstate="screen">
            <a:alphaModFix/>
            <a:extLst>
              <a:ext uri="{28A0092B-C50C-407E-A947-70E740481C1C}">
                <a14:useLocalDpi xmlns:a14="http://schemas.microsoft.com/office/drawing/2010/main"/>
              </a:ext>
            </a:extLst>
          </a:blip>
          <a:srcRect b="-3006"/>
          <a:stretch/>
        </p:blipFill>
        <p:spPr>
          <a:xfrm rot="5400000">
            <a:off x="6025050" y="3614487"/>
            <a:ext cx="2920621" cy="28361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a:t>Experiment set up</a:t>
            </a:r>
            <a:endParaRPr/>
          </a:p>
        </p:txBody>
      </p:sp>
      <p:sp>
        <p:nvSpPr>
          <p:cNvPr id="160" name="Google Shape;160;p9"/>
          <p:cNvSpPr txBox="1">
            <a:spLocks noGrp="1"/>
          </p:cNvSpPr>
          <p:nvPr>
            <p:ph type="body" idx="1"/>
          </p:nvPr>
        </p:nvSpPr>
        <p:spPr>
          <a:xfrm>
            <a:off x="628650" y="1825625"/>
            <a:ext cx="443762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The control model has already been made.</a:t>
            </a:r>
          </a:p>
          <a:p>
            <a:pPr marL="0" lvl="0" indent="0" algn="l" rtl="0">
              <a:lnSpc>
                <a:spcPct val="90000"/>
              </a:lnSpc>
              <a:spcBef>
                <a:spcPts val="0"/>
              </a:spcBef>
              <a:spcAft>
                <a:spcPts val="0"/>
              </a:spcAft>
              <a:buClr>
                <a:schemeClr val="dk1"/>
              </a:buClr>
              <a:buSzPts val="2800"/>
              <a:buNone/>
            </a:pPr>
            <a:endParaRPr lang="en-US" dirty="0"/>
          </a:p>
        </p:txBody>
      </p:sp>
      <p:pic>
        <p:nvPicPr>
          <p:cNvPr id="161" name="Google Shape;161;p9"/>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494271" y="4303119"/>
            <a:ext cx="6313982" cy="2266353"/>
          </a:xfrm>
          <a:prstGeom prst="rect">
            <a:avLst/>
          </a:prstGeom>
          <a:noFill/>
          <a:ln>
            <a:noFill/>
          </a:ln>
        </p:spPr>
      </p:pic>
      <p:sp>
        <p:nvSpPr>
          <p:cNvPr id="5" name="Google Shape;160;p9">
            <a:extLst>
              <a:ext uri="{FF2B5EF4-FFF2-40B4-BE49-F238E27FC236}">
                <a16:creationId xmlns:a16="http://schemas.microsoft.com/office/drawing/2014/main" id="{7F0CDC3E-752E-CB4C-9511-53EED413BE81}"/>
              </a:ext>
            </a:extLst>
          </p:cNvPr>
          <p:cNvSpPr txBox="1">
            <a:spLocks/>
          </p:cNvSpPr>
          <p:nvPr/>
        </p:nvSpPr>
        <p:spPr>
          <a:xfrm>
            <a:off x="3387776" y="3015378"/>
            <a:ext cx="526195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Verdana"/>
                <a:ea typeface="Verdana"/>
                <a:cs typeface="Verdana"/>
                <a:sym typeface="Verdana"/>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Verdana"/>
                <a:ea typeface="Verdana"/>
                <a:cs typeface="Verdana"/>
                <a:sym typeface="Verdana"/>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gn="ctr">
              <a:spcBef>
                <a:spcPts val="0"/>
              </a:spcBef>
              <a:buSzPts val="2800"/>
              <a:buNone/>
            </a:pPr>
            <a:r>
              <a:rPr lang="en-US" dirty="0"/>
              <a:t>Record the beginning mass of both control models on your data table. </a:t>
            </a:r>
          </a:p>
          <a:p>
            <a:pPr marL="0" indent="0" algn="ctr">
              <a:spcBef>
                <a:spcPts val="0"/>
              </a:spcBef>
              <a:buSzPts val="2800"/>
              <a:buFont typeface="Arial"/>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2099</Words>
  <Application>Microsoft Macintosh PowerPoint</Application>
  <PresentationFormat>On-screen Show (4:3)</PresentationFormat>
  <Paragraphs>153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Belleza</vt:lpstr>
      <vt:lpstr>Calibri</vt:lpstr>
      <vt:lpstr>Arial</vt:lpstr>
      <vt:lpstr>Verdana</vt:lpstr>
      <vt:lpstr>Office Theme</vt:lpstr>
      <vt:lpstr>Wildfire and Climate Change</vt:lpstr>
      <vt:lpstr>Wildfire</vt:lpstr>
      <vt:lpstr>Climate Change</vt:lpstr>
      <vt:lpstr>Wildfire and Climate</vt:lpstr>
      <vt:lpstr>Climate Change and Wildfire</vt:lpstr>
      <vt:lpstr>Which is more likely to burn?</vt:lpstr>
      <vt:lpstr>Which is more likely to burn?</vt:lpstr>
      <vt:lpstr>Experiment set up</vt:lpstr>
      <vt:lpstr>Experiment set up</vt:lpstr>
      <vt:lpstr>Experiment set up</vt:lpstr>
      <vt:lpstr>Make a prediction</vt:lpstr>
      <vt:lpstr>PowerPoint Presentation</vt:lpstr>
      <vt:lpstr>PowerPoint Presentation</vt:lpstr>
      <vt:lpstr>PowerPoint Presentation</vt:lpstr>
      <vt:lpstr>Fire Regime</vt:lpstr>
      <vt:lpstr>Experiment results </vt:lpstr>
      <vt:lpstr>Conclusions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Wildfire and Climate Change</dc:title>
  <dc:creator>Abi Miller</dc:creator>
  <cp:lastModifiedBy>Abi Miller</cp:lastModifiedBy>
  <cp:revision>43</cp:revision>
  <dcterms:created xsi:type="dcterms:W3CDTF">2020-05-29T01:26:29Z</dcterms:created>
  <dcterms:modified xsi:type="dcterms:W3CDTF">2022-03-29T18:55:44Z</dcterms:modified>
</cp:coreProperties>
</file>