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4"/>
  </p:notesMasterIdLst>
  <p:sldIdLst>
    <p:sldId id="256" r:id="rId2"/>
    <p:sldId id="274" r:id="rId3"/>
    <p:sldId id="277" r:id="rId4"/>
    <p:sldId id="275" r:id="rId5"/>
    <p:sldId id="282" r:id="rId6"/>
    <p:sldId id="315" r:id="rId7"/>
    <p:sldId id="271" r:id="rId8"/>
    <p:sldId id="294" r:id="rId9"/>
    <p:sldId id="316" r:id="rId10"/>
    <p:sldId id="268" r:id="rId11"/>
    <p:sldId id="304" r:id="rId12"/>
    <p:sldId id="278" r:id="rId13"/>
    <p:sldId id="306" r:id="rId14"/>
    <p:sldId id="317" r:id="rId15"/>
    <p:sldId id="260" r:id="rId16"/>
    <p:sldId id="318" r:id="rId17"/>
    <p:sldId id="279" r:id="rId18"/>
    <p:sldId id="292" r:id="rId19"/>
    <p:sldId id="319" r:id="rId20"/>
    <p:sldId id="257" r:id="rId21"/>
    <p:sldId id="293" r:id="rId22"/>
    <p:sldId id="322" r:id="rId23"/>
    <p:sldId id="295" r:id="rId24"/>
    <p:sldId id="307" r:id="rId25"/>
    <p:sldId id="289" r:id="rId26"/>
    <p:sldId id="297" r:id="rId27"/>
    <p:sldId id="323" r:id="rId28"/>
    <p:sldId id="296" r:id="rId29"/>
    <p:sldId id="276" r:id="rId30"/>
    <p:sldId id="311" r:id="rId31"/>
    <p:sldId id="283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0D1"/>
    <a:srgbClr val="89549B"/>
    <a:srgbClr val="E18CB0"/>
    <a:srgbClr val="ECEFD5"/>
    <a:srgbClr val="32405D"/>
    <a:srgbClr val="AD3A23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/>
    <p:restoredTop sz="87119"/>
  </p:normalViewPr>
  <p:slideViewPr>
    <p:cSldViewPr snapToGrid="0" snapToObjects="1">
      <p:cViewPr varScale="1">
        <p:scale>
          <a:sx n="98" d="100"/>
          <a:sy n="98" d="100"/>
        </p:scale>
        <p:origin x="1952" y="184"/>
      </p:cViewPr>
      <p:guideLst/>
    </p:cSldViewPr>
  </p:slideViewPr>
  <p:notesTextViewPr>
    <p:cViewPr>
      <p:scale>
        <a:sx n="45" d="100"/>
        <a:sy n="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2E98-039E-AC44-B1F1-9E4FDB7BE0F9}" type="datetimeFigureOut">
              <a:rPr lang="en-US" smtClean="0"/>
              <a:t>6/29/22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AB56-02C5-6E44-AB36-F8D06FFC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3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4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Long Valley and Fort Valley Experimental Forest, AZ</a:t>
            </a:r>
          </a:p>
          <a:p>
            <a:r>
              <a:rPr lang="en-US" dirty="0"/>
              <a:t>2. Monument Canyon Research Natural Area, Santa Fe National Forest, NM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9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1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9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AB56-02C5-6E44-AB36-F8D06FFCE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3CE594-0A66-2D4F-B6CD-430652FFE44E}"/>
              </a:ext>
            </a:extLst>
          </p:cNvPr>
          <p:cNvSpPr/>
          <p:nvPr userDrawn="1"/>
        </p:nvSpPr>
        <p:spPr>
          <a:xfrm>
            <a:off x="0" y="2427770"/>
            <a:ext cx="6472238" cy="69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D1EE12-C880-784E-8A36-C8F8B3121687}"/>
              </a:ext>
            </a:extLst>
          </p:cNvPr>
          <p:cNvSpPr/>
          <p:nvPr userDrawn="1"/>
        </p:nvSpPr>
        <p:spPr>
          <a:xfrm>
            <a:off x="0" y="1128711"/>
            <a:ext cx="9144000" cy="10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996932"/>
            <a:ext cx="9144000" cy="1098516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Wildfire and Climate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545125"/>
            <a:ext cx="6858000" cy="6934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 1: Insert Title of Lesson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F245D-C298-A748-A662-D787855AA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277" y="2891873"/>
            <a:ext cx="6764112" cy="39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4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5CEC0-6242-E44A-8396-B9B3BBEB4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627702-50C5-2E4B-B8A3-249F46586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76D159-68AD-DE48-9D11-E2F1F102A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2891C-425F-3142-AC3A-4D4F1B5D34A3}"/>
              </a:ext>
            </a:extLst>
          </p:cNvPr>
          <p:cNvSpPr/>
          <p:nvPr userDrawn="1"/>
        </p:nvSpPr>
        <p:spPr>
          <a:xfrm>
            <a:off x="0" y="478648"/>
            <a:ext cx="9144000" cy="10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CEBB20-FCE4-F546-BD95-99E08DAEB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CA298D-E34A-9440-B567-12305BB93A0F}"/>
              </a:ext>
            </a:extLst>
          </p:cNvPr>
          <p:cNvSpPr/>
          <p:nvPr userDrawn="1"/>
        </p:nvSpPr>
        <p:spPr>
          <a:xfrm>
            <a:off x="0" y="478648"/>
            <a:ext cx="9144000" cy="10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3C3D75-54E0-C74A-81EB-1721243BC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61546B-0C1D-2F4C-951A-7C9C200512EF}"/>
              </a:ext>
            </a:extLst>
          </p:cNvPr>
          <p:cNvSpPr/>
          <p:nvPr userDrawn="1"/>
        </p:nvSpPr>
        <p:spPr>
          <a:xfrm>
            <a:off x="0" y="478648"/>
            <a:ext cx="9144000" cy="10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182F0-3BAF-4148-A038-129976C18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8DC890-0B16-314C-9D07-BAF5F2A4B6DB}"/>
              </a:ext>
            </a:extLst>
          </p:cNvPr>
          <p:cNvSpPr/>
          <p:nvPr userDrawn="1"/>
        </p:nvSpPr>
        <p:spPr>
          <a:xfrm>
            <a:off x="0" y="478648"/>
            <a:ext cx="9144000" cy="10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0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63112-0D79-7D45-AD00-51C989D34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2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0A067-EC68-3048-A485-0DB039B94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5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81A0C-7A1B-3444-BEEB-28B18F8BA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77" y="4248378"/>
            <a:ext cx="1974723" cy="26234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1F8FE1-FB57-7D4C-BF0D-64C8D391DC48}"/>
              </a:ext>
            </a:extLst>
          </p:cNvPr>
          <p:cNvSpPr/>
          <p:nvPr userDrawn="1"/>
        </p:nvSpPr>
        <p:spPr>
          <a:xfrm>
            <a:off x="0" y="478648"/>
            <a:ext cx="9144000" cy="10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C827B7-D83B-FB4B-84A2-80C528AB1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8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nam.nmsu.edu/faciliti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ature.com/articles/ncomms8537/figures/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observatory.nasa.gov/images/83624/climate-changes-in-the-united-stat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ps.gov/olym/planyourvisit/visiting-the-hoh.htm" TargetMode="External"/><Relationship Id="rId4" Type="http://schemas.openxmlformats.org/officeDocument/2006/relationships/image" Target="../media/image38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ime.com/5359635/mendocino-complex-fire-what-to-know/" TargetMode="External"/><Relationship Id="rId4" Type="http://schemas.openxmlformats.org/officeDocument/2006/relationships/hyperlink" Target="https://www.usfa.fema.gov/operations/infograms/022819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s.fed.us/rm/pubs/rmrs_gtr149.pdf" TargetMode="External"/><Relationship Id="rId5" Type="http://schemas.openxmlformats.org/officeDocument/2006/relationships/hyperlink" Target="https://www.fs.usda.gov/rmrs/science-spotlights/remnant-old-growth-ponderosa-pine-forests-provide-insights-spatial-patterns" TargetMode="External"/><Relationship Id="rId4" Type="http://schemas.openxmlformats.org/officeDocument/2006/relationships/image" Target="../media/image38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efanieposavec.com/airtransformed" TargetMode="External"/><Relationship Id="rId5" Type="http://schemas.openxmlformats.org/officeDocument/2006/relationships/hyperlink" Target="http://www.stefanieposavec.com/" TargetMode="Externa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bc.com/news/world-us-canada-4510252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cientificamerican.com/article/space-station-crew-photographs-raging-california-wildfires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s.usda.gov/bdnf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iff"/><Relationship Id="rId11" Type="http://schemas.openxmlformats.org/officeDocument/2006/relationships/hyperlink" Target="https://www.fs.usda.gov/rmrs/science-spotlights/climate-change-impacts-future-carbon-stores-and-management-warm-deserts-united-0" TargetMode="External"/><Relationship Id="rId5" Type="http://schemas.openxmlformats.org/officeDocument/2006/relationships/image" Target="../media/image14.tiff"/><Relationship Id="rId10" Type="http://schemas.openxmlformats.org/officeDocument/2006/relationships/hyperlink" Target="https://www.fs.usda.gov/rmrs/upwardly-mobile-western-us-desert-blackbrush-shrublands-respond-changing-climate" TargetMode="External"/><Relationship Id="rId4" Type="http://schemas.openxmlformats.org/officeDocument/2006/relationships/image" Target="../media/image13.tiff"/><Relationship Id="rId9" Type="http://schemas.openxmlformats.org/officeDocument/2006/relationships/hyperlink" Target="https://www.usgs.gov/news/future-temperature-and-soil-moisture-may-alter-location-agricultural-region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E3BF-9C9B-E34B-B0FC-83A1D9826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Wildfire and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86CFD-7FC8-EA46-AC63-DA1778F4B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7321" y="2568274"/>
            <a:ext cx="6858000" cy="693496"/>
          </a:xfrm>
        </p:spPr>
        <p:txBody>
          <a:bodyPr>
            <a:normAutofit/>
          </a:bodyPr>
          <a:lstStyle/>
          <a:p>
            <a:r>
              <a:rPr lang="en-US" sz="2000" dirty="0"/>
              <a:t>Wildfire Data Jam Day 1</a:t>
            </a:r>
          </a:p>
        </p:txBody>
      </p:sp>
      <p:pic>
        <p:nvPicPr>
          <p:cNvPr id="4" name="Picture 3" descr="southwest-climate-hub-color.jpeg">
            <a:extLst>
              <a:ext uri="{FF2B5EF4-FFF2-40B4-BE49-F238E27FC236}">
                <a16:creationId xmlns:a16="http://schemas.microsoft.com/office/drawing/2014/main" id="{02F05AF3-BC78-7343-AD68-D2378F37FD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613" y="113665"/>
            <a:ext cx="3442089" cy="557291"/>
          </a:xfrm>
          <a:prstGeom prst="rect">
            <a:avLst/>
          </a:prstGeom>
        </p:spPr>
      </p:pic>
      <p:pic>
        <p:nvPicPr>
          <p:cNvPr id="5" name="Picture 4" descr="AI logo.jpg">
            <a:extLst>
              <a:ext uri="{FF2B5EF4-FFF2-40B4-BE49-F238E27FC236}">
                <a16:creationId xmlns:a16="http://schemas.microsoft.com/office/drawing/2014/main" id="{DB6D1773-5E2F-4849-9188-F28E25A26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839" y="113665"/>
            <a:ext cx="3153161" cy="5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92A4D-9DA0-AF47-B937-EC9324E3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377826"/>
            <a:ext cx="9099550" cy="1325563"/>
          </a:xfrm>
        </p:spPr>
        <p:txBody>
          <a:bodyPr/>
          <a:lstStyle/>
          <a:p>
            <a:r>
              <a:rPr lang="en-US" dirty="0"/>
              <a:t>Very Large Fires (VLFs)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839C4FE-C7D7-0D4E-B6FD-1D1C0290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1755132"/>
            <a:ext cx="3414265" cy="4505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Wildfires burning over 5,000 hectares (12,355 acres).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Account for only top 5 – 10% of large wildfires, but make up majority of burned area.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C81303-6912-1D44-BAD7-06031A1645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915" y="2490789"/>
            <a:ext cx="5075685" cy="254775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81E6DA88-46EC-A340-BB96-5B1DEBB23EE0}"/>
              </a:ext>
            </a:extLst>
          </p:cNvPr>
          <p:cNvSpPr txBox="1">
            <a:spLocks/>
          </p:cNvSpPr>
          <p:nvPr/>
        </p:nvSpPr>
        <p:spPr>
          <a:xfrm>
            <a:off x="4276469" y="4853635"/>
            <a:ext cx="4715131" cy="69303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Larger than  9,000 football fields!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E7506-6608-BC4C-9960-5EBEB8437DBB}"/>
              </a:ext>
            </a:extLst>
          </p:cNvPr>
          <p:cNvSpPr txBox="1"/>
          <p:nvPr/>
        </p:nvSpPr>
        <p:spPr>
          <a:xfrm>
            <a:off x="6145495" y="5546665"/>
            <a:ext cx="30747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4"/>
              </a:rPr>
              <a:t>https://panam.nmsu.edu/facilities/</a:t>
            </a:r>
            <a:endParaRPr lang="en-US" sz="1200" dirty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9266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FFB29-E039-6748-8EBB-155541ABD0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9075"/>
            <a:ext cx="9144000" cy="41598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FA6914-E8AD-794A-BBC4-E2BB7B52F098}"/>
              </a:ext>
            </a:extLst>
          </p:cNvPr>
          <p:cNvSpPr txBox="1">
            <a:spLocks/>
          </p:cNvSpPr>
          <p:nvPr/>
        </p:nvSpPr>
        <p:spPr>
          <a:xfrm>
            <a:off x="97536" y="352934"/>
            <a:ext cx="9253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Wildfires are changing globally…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EA0F4-6EB9-154E-BEB4-B4FFED966016}"/>
              </a:ext>
            </a:extLst>
          </p:cNvPr>
          <p:cNvSpPr txBox="1"/>
          <p:nvPr/>
        </p:nvSpPr>
        <p:spPr>
          <a:xfrm>
            <a:off x="0" y="6505065"/>
            <a:ext cx="543028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4"/>
              </a:rPr>
              <a:t>https://www.nature.com/articles/ncomms8537/figures/3</a:t>
            </a:r>
            <a:r>
              <a:rPr lang="en-US" sz="1200" dirty="0"/>
              <a:t> </a:t>
            </a:r>
            <a:endParaRPr lang="en-US" sz="1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99B165-2AC2-0647-B520-F6C32C55C661}"/>
              </a:ext>
            </a:extLst>
          </p:cNvPr>
          <p:cNvSpPr txBox="1">
            <a:spLocks/>
          </p:cNvSpPr>
          <p:nvPr/>
        </p:nvSpPr>
        <p:spPr>
          <a:xfrm>
            <a:off x="0" y="5541698"/>
            <a:ext cx="8877300" cy="963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Percent change in frequency of long fire weather seasons from 1979 to 2013. </a:t>
            </a:r>
          </a:p>
          <a:p>
            <a:pPr marL="0" indent="0">
              <a:buNone/>
            </a:pPr>
            <a:r>
              <a:rPr lang="en-US" dirty="0"/>
              <a:t>Red indicates longer fire seasons or more frequent long fire seasons.</a:t>
            </a:r>
          </a:p>
          <a:p>
            <a:pPr marL="0" indent="0">
              <a:buNone/>
            </a:pPr>
            <a:r>
              <a:rPr lang="en-US" dirty="0"/>
              <a:t>Blue indicates shorter fire seasons, or less frequent long fire seasons. </a:t>
            </a:r>
          </a:p>
        </p:txBody>
      </p:sp>
    </p:spTree>
    <p:extLst>
      <p:ext uri="{BB962C8B-B14F-4D97-AF65-F5344CB8AC3E}">
        <p14:creationId xmlns:p14="http://schemas.microsoft.com/office/powerpoint/2010/main" val="122601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006FE7-042C-4345-8AF9-DEA5EF093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5964"/>
            <a:ext cx="6601829" cy="57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A50E3-C91D-C541-AB8F-6597A0637796}"/>
              </a:ext>
            </a:extLst>
          </p:cNvPr>
          <p:cNvSpPr txBox="1"/>
          <p:nvPr/>
        </p:nvSpPr>
        <p:spPr>
          <a:xfrm>
            <a:off x="6650362" y="6530347"/>
            <a:ext cx="23666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Data Source: </a:t>
            </a:r>
            <a:r>
              <a:rPr lang="en-US" sz="1200" b="1" dirty="0" err="1"/>
              <a:t>Barbero</a:t>
            </a:r>
            <a:r>
              <a:rPr lang="en-US" sz="1200" b="1" dirty="0"/>
              <a:t> et. al (2015)</a:t>
            </a:r>
          </a:p>
        </p:txBody>
      </p:sp>
      <p:pic>
        <p:nvPicPr>
          <p:cNvPr id="4" name="Graphic 3" descr="Fire">
            <a:extLst>
              <a:ext uri="{FF2B5EF4-FFF2-40B4-BE49-F238E27FC236}">
                <a16:creationId xmlns:a16="http://schemas.microsoft.com/office/drawing/2014/main" id="{86BEB55E-F165-644C-A2CA-23304B7D58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999" y="913612"/>
            <a:ext cx="731520" cy="731520"/>
          </a:xfrm>
          <a:prstGeom prst="rect">
            <a:avLst/>
          </a:prstGeom>
        </p:spPr>
      </p:pic>
      <p:pic>
        <p:nvPicPr>
          <p:cNvPr id="10" name="Graphic 9" descr="Fire">
            <a:extLst>
              <a:ext uri="{FF2B5EF4-FFF2-40B4-BE49-F238E27FC236}">
                <a16:creationId xmlns:a16="http://schemas.microsoft.com/office/drawing/2014/main" id="{4938C43C-430D-0048-92C2-0FE193C1C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6319" y="2679261"/>
            <a:ext cx="914400" cy="914400"/>
          </a:xfrm>
          <a:prstGeom prst="rect">
            <a:avLst/>
          </a:prstGeom>
        </p:spPr>
      </p:pic>
      <p:pic>
        <p:nvPicPr>
          <p:cNvPr id="11" name="Graphic 10" descr="Fire">
            <a:extLst>
              <a:ext uri="{FF2B5EF4-FFF2-40B4-BE49-F238E27FC236}">
                <a16:creationId xmlns:a16="http://schemas.microsoft.com/office/drawing/2014/main" id="{99C3D7F8-EBA1-C845-88F2-5690A12AAC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8039" y="1238263"/>
            <a:ext cx="182880" cy="182880"/>
          </a:xfrm>
          <a:prstGeom prst="rect">
            <a:avLst/>
          </a:prstGeom>
        </p:spPr>
      </p:pic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C64FB9BD-2CB4-174C-A72F-0A95B444603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2116" y="4950895"/>
            <a:ext cx="365760" cy="365760"/>
          </a:xfrm>
          <a:prstGeom prst="rect">
            <a:avLst/>
          </a:prstGeom>
        </p:spPr>
      </p:pic>
      <p:pic>
        <p:nvPicPr>
          <p:cNvPr id="14" name="Graphic 13" descr="Fire">
            <a:extLst>
              <a:ext uri="{FF2B5EF4-FFF2-40B4-BE49-F238E27FC236}">
                <a16:creationId xmlns:a16="http://schemas.microsoft.com/office/drawing/2014/main" id="{002ABB14-8DC0-D246-B17E-8F413342195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63428" y="3965147"/>
            <a:ext cx="274320" cy="2743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538DFB8-CE7C-8448-9751-A45224384651}"/>
              </a:ext>
            </a:extLst>
          </p:cNvPr>
          <p:cNvSpPr txBox="1">
            <a:spLocks/>
          </p:cNvSpPr>
          <p:nvPr/>
        </p:nvSpPr>
        <p:spPr>
          <a:xfrm>
            <a:off x="6650362" y="82424"/>
            <a:ext cx="2663270" cy="4110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… and in the Western US…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A8F27-8582-BE4C-8248-E9AC4E782E99}"/>
              </a:ext>
            </a:extLst>
          </p:cNvPr>
          <p:cNvSpPr txBox="1">
            <a:spLocks/>
          </p:cNvSpPr>
          <p:nvPr/>
        </p:nvSpPr>
        <p:spPr>
          <a:xfrm>
            <a:off x="891360" y="87548"/>
            <a:ext cx="5596238" cy="5981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Historic VLF Potential (1971 – 2000)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0455C4A-C21A-6544-A646-AFE3E9DDB664}"/>
              </a:ext>
            </a:extLst>
          </p:cNvPr>
          <p:cNvSpPr txBox="1">
            <a:spLocks/>
          </p:cNvSpPr>
          <p:nvPr/>
        </p:nvSpPr>
        <p:spPr>
          <a:xfrm>
            <a:off x="61512" y="4651923"/>
            <a:ext cx="2804312" cy="112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Larger flame = higher VLF Potential</a:t>
            </a:r>
            <a:endParaRPr lang="en-US" sz="2000" b="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D76C07E-5B04-F546-97D5-78076010501E}"/>
              </a:ext>
            </a:extLst>
          </p:cNvPr>
          <p:cNvSpPr txBox="1">
            <a:spLocks/>
          </p:cNvSpPr>
          <p:nvPr/>
        </p:nvSpPr>
        <p:spPr>
          <a:xfrm>
            <a:off x="6881573" y="3325038"/>
            <a:ext cx="2116075" cy="294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VLF Potential: mean annual VLFs per 10,000 km</a:t>
            </a:r>
            <a:r>
              <a:rPr lang="en-US" sz="2000" b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area.</a:t>
            </a:r>
            <a:endParaRPr lang="en-US" sz="2000" b="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BF3B8F-A9D3-2B46-8820-2E3FCAC8E4E2}"/>
              </a:ext>
            </a:extLst>
          </p:cNvPr>
          <p:cNvSpPr txBox="1">
            <a:spLocks/>
          </p:cNvSpPr>
          <p:nvPr/>
        </p:nvSpPr>
        <p:spPr>
          <a:xfrm>
            <a:off x="473627" y="5428369"/>
            <a:ext cx="2116076" cy="696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200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Key: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CB8580C-81C7-DF40-AD02-10D5E19EB37B}"/>
              </a:ext>
            </a:extLst>
          </p:cNvPr>
          <p:cNvSpPr txBox="1">
            <a:spLocks/>
          </p:cNvSpPr>
          <p:nvPr/>
        </p:nvSpPr>
        <p:spPr>
          <a:xfrm>
            <a:off x="-454552" y="5919670"/>
            <a:ext cx="51264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VLF per 10,000 km</a:t>
            </a:r>
            <a:r>
              <a:rPr lang="en-US" sz="1200" b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year</a:t>
            </a:r>
          </a:p>
          <a:p>
            <a:pPr algn="ctr">
              <a:lnSpc>
                <a:spcPct val="200000"/>
              </a:lnSpc>
            </a:pP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0.5 VLF per 10,000 km</a:t>
            </a:r>
            <a:r>
              <a:rPr lang="en-US" sz="1200" b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year</a:t>
            </a:r>
          </a:p>
          <a:p>
            <a:pPr algn="ctr">
              <a:lnSpc>
                <a:spcPct val="200000"/>
              </a:lnSpc>
            </a:pPr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Graphic 24" descr="Fire">
            <a:extLst>
              <a:ext uri="{FF2B5EF4-FFF2-40B4-BE49-F238E27FC236}">
                <a16:creationId xmlns:a16="http://schemas.microsoft.com/office/drawing/2014/main" id="{3A552C22-8922-F34B-A6C7-AD2F68E9E8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2327" y="5692011"/>
            <a:ext cx="914400" cy="914400"/>
          </a:xfrm>
          <a:prstGeom prst="rect">
            <a:avLst/>
          </a:prstGeom>
        </p:spPr>
      </p:pic>
      <p:pic>
        <p:nvPicPr>
          <p:cNvPr id="27" name="Graphic 26" descr="Fire">
            <a:extLst>
              <a:ext uri="{FF2B5EF4-FFF2-40B4-BE49-F238E27FC236}">
                <a16:creationId xmlns:a16="http://schemas.microsoft.com/office/drawing/2014/main" id="{869743F2-E597-B94F-A542-3CFE3B13A09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1360" y="6271278"/>
            <a:ext cx="552533" cy="55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478676-014C-4DBA-F73B-69B5A5151350}"/>
              </a:ext>
            </a:extLst>
          </p:cNvPr>
          <p:cNvSpPr txBox="1"/>
          <p:nvPr/>
        </p:nvSpPr>
        <p:spPr>
          <a:xfrm>
            <a:off x="1386920" y="1898300"/>
            <a:ext cx="200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Western cordillera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4DD61B-C80A-DC8A-7CBF-0B56715D4999}"/>
              </a:ext>
            </a:extLst>
          </p:cNvPr>
          <p:cNvSpPr txBox="1"/>
          <p:nvPr/>
        </p:nvSpPr>
        <p:spPr>
          <a:xfrm>
            <a:off x="1292005" y="2421578"/>
            <a:ext cx="200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Cold desert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14283F-FFAE-70B8-6D5F-B75873A99840}"/>
              </a:ext>
            </a:extLst>
          </p:cNvPr>
          <p:cNvSpPr txBox="1"/>
          <p:nvPr/>
        </p:nvSpPr>
        <p:spPr>
          <a:xfrm>
            <a:off x="2408967" y="732308"/>
            <a:ext cx="20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Northwestern great plains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729758-BEB7-A155-AB70-E93CB29F18C5}"/>
              </a:ext>
            </a:extLst>
          </p:cNvPr>
          <p:cNvSpPr txBox="1"/>
          <p:nvPr/>
        </p:nvSpPr>
        <p:spPr>
          <a:xfrm>
            <a:off x="4500588" y="3337506"/>
            <a:ext cx="20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South-central</a:t>
            </a:r>
          </a:p>
          <a:p>
            <a:pPr algn="ctr"/>
            <a:r>
              <a:rPr lang="en-US" sz="1400" b="1" dirty="0"/>
              <a:t>semi-arid prairie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208385-FB01-DF01-91F2-90684C221FC4}"/>
              </a:ext>
            </a:extLst>
          </p:cNvPr>
          <p:cNvSpPr txBox="1"/>
          <p:nvPr/>
        </p:nvSpPr>
        <p:spPr>
          <a:xfrm>
            <a:off x="3223036" y="4922662"/>
            <a:ext cx="85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Warm </a:t>
            </a:r>
          </a:p>
          <a:p>
            <a:pPr algn="ctr"/>
            <a:r>
              <a:rPr lang="en-US" sz="1400" b="1" dirty="0"/>
              <a:t>desert</a:t>
            </a:r>
          </a:p>
        </p:txBody>
      </p:sp>
    </p:spTree>
    <p:extLst>
      <p:ext uri="{BB962C8B-B14F-4D97-AF65-F5344CB8AC3E}">
        <p14:creationId xmlns:p14="http://schemas.microsoft.com/office/powerpoint/2010/main" val="308533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006FE7-042C-4345-8AF9-DEA5EF093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5964"/>
            <a:ext cx="6601829" cy="57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A50E3-C91D-C541-AB8F-6597A0637796}"/>
              </a:ext>
            </a:extLst>
          </p:cNvPr>
          <p:cNvSpPr txBox="1"/>
          <p:nvPr/>
        </p:nvSpPr>
        <p:spPr>
          <a:xfrm>
            <a:off x="6650362" y="6530347"/>
            <a:ext cx="23666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Data Source: </a:t>
            </a:r>
            <a:r>
              <a:rPr lang="en-US" sz="1200" b="1" dirty="0" err="1"/>
              <a:t>Barbero</a:t>
            </a:r>
            <a:r>
              <a:rPr lang="en-US" sz="1200" b="1" dirty="0"/>
              <a:t> et. al (2015)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10CD5-9C74-00BF-B1B4-4615AD6ACC0A}"/>
              </a:ext>
            </a:extLst>
          </p:cNvPr>
          <p:cNvSpPr txBox="1"/>
          <p:nvPr/>
        </p:nvSpPr>
        <p:spPr>
          <a:xfrm>
            <a:off x="1386920" y="1898300"/>
            <a:ext cx="200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Western cordillera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B8C15C-B657-A922-1230-A7E14E93447D}"/>
              </a:ext>
            </a:extLst>
          </p:cNvPr>
          <p:cNvSpPr txBox="1"/>
          <p:nvPr/>
        </p:nvSpPr>
        <p:spPr>
          <a:xfrm>
            <a:off x="1292005" y="2421578"/>
            <a:ext cx="200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Cold desert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7340F8-FD0E-8841-C267-5B6A95AA25A3}"/>
              </a:ext>
            </a:extLst>
          </p:cNvPr>
          <p:cNvSpPr txBox="1"/>
          <p:nvPr/>
        </p:nvSpPr>
        <p:spPr>
          <a:xfrm>
            <a:off x="2408967" y="732308"/>
            <a:ext cx="20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Northwestern great plains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32D5AB-D8DD-0BAC-B81E-9575A39DDF45}"/>
              </a:ext>
            </a:extLst>
          </p:cNvPr>
          <p:cNvSpPr txBox="1"/>
          <p:nvPr/>
        </p:nvSpPr>
        <p:spPr>
          <a:xfrm>
            <a:off x="4500588" y="3337506"/>
            <a:ext cx="20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South-central</a:t>
            </a:r>
          </a:p>
          <a:p>
            <a:pPr algn="ctr"/>
            <a:r>
              <a:rPr lang="en-US" sz="1400" b="1" dirty="0"/>
              <a:t>semi-arid prairie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CAA6C2-6367-61D4-8541-611F5752A8E0}"/>
              </a:ext>
            </a:extLst>
          </p:cNvPr>
          <p:cNvSpPr txBox="1"/>
          <p:nvPr/>
        </p:nvSpPr>
        <p:spPr>
          <a:xfrm>
            <a:off x="3223036" y="4922662"/>
            <a:ext cx="85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Warm </a:t>
            </a:r>
          </a:p>
          <a:p>
            <a:pPr algn="ctr"/>
            <a:r>
              <a:rPr lang="en-US" sz="1400" b="1" dirty="0"/>
              <a:t>desert</a:t>
            </a:r>
          </a:p>
        </p:txBody>
      </p:sp>
      <p:pic>
        <p:nvPicPr>
          <p:cNvPr id="4" name="Graphic 3" descr="Fire">
            <a:extLst>
              <a:ext uri="{FF2B5EF4-FFF2-40B4-BE49-F238E27FC236}">
                <a16:creationId xmlns:a16="http://schemas.microsoft.com/office/drawing/2014/main" id="{86BEB55E-F165-644C-A2CA-23304B7D5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41" y="-172731"/>
            <a:ext cx="3017520" cy="3017520"/>
          </a:xfrm>
          <a:prstGeom prst="rect">
            <a:avLst/>
          </a:prstGeom>
        </p:spPr>
      </p:pic>
      <p:pic>
        <p:nvPicPr>
          <p:cNvPr id="10" name="Graphic 9" descr="Fire">
            <a:extLst>
              <a:ext uri="{FF2B5EF4-FFF2-40B4-BE49-F238E27FC236}">
                <a16:creationId xmlns:a16="http://schemas.microsoft.com/office/drawing/2014/main" id="{4938C43C-430D-0048-92C2-0FE193C1C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066" y="1336029"/>
            <a:ext cx="3291840" cy="3291840"/>
          </a:xfrm>
          <a:prstGeom prst="rect">
            <a:avLst/>
          </a:prstGeom>
        </p:spPr>
      </p:pic>
      <p:pic>
        <p:nvPicPr>
          <p:cNvPr id="11" name="Graphic 10" descr="Fire">
            <a:extLst>
              <a:ext uri="{FF2B5EF4-FFF2-40B4-BE49-F238E27FC236}">
                <a16:creationId xmlns:a16="http://schemas.microsoft.com/office/drawing/2014/main" id="{99C3D7F8-EBA1-C845-88F2-5690A12AAC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6559" y="776452"/>
            <a:ext cx="1188720" cy="1188720"/>
          </a:xfrm>
          <a:prstGeom prst="rect">
            <a:avLst/>
          </a:prstGeom>
        </p:spPr>
      </p:pic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C64FB9BD-2CB4-174C-A72F-0A95B4446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6910" y="4498372"/>
            <a:ext cx="1097280" cy="1097280"/>
          </a:xfrm>
          <a:prstGeom prst="rect">
            <a:avLst/>
          </a:prstGeom>
        </p:spPr>
      </p:pic>
      <p:pic>
        <p:nvPicPr>
          <p:cNvPr id="14" name="Graphic 13" descr="Fire">
            <a:extLst>
              <a:ext uri="{FF2B5EF4-FFF2-40B4-BE49-F238E27FC236}">
                <a16:creationId xmlns:a16="http://schemas.microsoft.com/office/drawing/2014/main" id="{002ABB14-8DC0-D246-B17E-8F413342195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06172" y="3988141"/>
            <a:ext cx="365760" cy="3657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538DFB8-CE7C-8448-9751-A45224384651}"/>
              </a:ext>
            </a:extLst>
          </p:cNvPr>
          <p:cNvSpPr txBox="1">
            <a:spLocks/>
          </p:cNvSpPr>
          <p:nvPr/>
        </p:nvSpPr>
        <p:spPr>
          <a:xfrm>
            <a:off x="6824409" y="590172"/>
            <a:ext cx="2230402" cy="2624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VLFs</a:t>
            </a:r>
          </a:p>
          <a:p>
            <a:r>
              <a:rPr lang="en-US" sz="3200" dirty="0"/>
              <a:t>are becoming more common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7256723-33AB-374A-9C89-238E9FA9C182}"/>
              </a:ext>
            </a:extLst>
          </p:cNvPr>
          <p:cNvSpPr txBox="1">
            <a:spLocks/>
          </p:cNvSpPr>
          <p:nvPr/>
        </p:nvSpPr>
        <p:spPr>
          <a:xfrm>
            <a:off x="1117639" y="70632"/>
            <a:ext cx="5326560" cy="5981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Future VLF Potential (2041 – 2070)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2A47D57-869A-3E4E-BB19-0571602D985F}"/>
              </a:ext>
            </a:extLst>
          </p:cNvPr>
          <p:cNvSpPr txBox="1">
            <a:spLocks/>
          </p:cNvSpPr>
          <p:nvPr/>
        </p:nvSpPr>
        <p:spPr>
          <a:xfrm>
            <a:off x="6881573" y="3325038"/>
            <a:ext cx="2116075" cy="294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VLF Potential: mean annual VLFs per 10,000 km</a:t>
            </a:r>
            <a:r>
              <a:rPr lang="en-US" sz="2000" b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area.</a:t>
            </a:r>
            <a:endParaRPr lang="en-US" sz="2000" b="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0BCAD2A-3034-7745-B4FF-C699AB6810F0}"/>
              </a:ext>
            </a:extLst>
          </p:cNvPr>
          <p:cNvSpPr txBox="1">
            <a:spLocks/>
          </p:cNvSpPr>
          <p:nvPr/>
        </p:nvSpPr>
        <p:spPr>
          <a:xfrm>
            <a:off x="473627" y="5428369"/>
            <a:ext cx="2116076" cy="696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200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08D7BD9-F840-9B4D-BB81-545FF185FB9F}"/>
              </a:ext>
            </a:extLst>
          </p:cNvPr>
          <p:cNvSpPr txBox="1">
            <a:spLocks/>
          </p:cNvSpPr>
          <p:nvPr/>
        </p:nvSpPr>
        <p:spPr>
          <a:xfrm>
            <a:off x="61512" y="4651923"/>
            <a:ext cx="2804312" cy="112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Larger flame = higher VLF Potential</a:t>
            </a:r>
            <a:endParaRPr lang="en-US" sz="2000" b="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54A9A01-37A7-3E48-9494-88401CE3556B}"/>
              </a:ext>
            </a:extLst>
          </p:cNvPr>
          <p:cNvSpPr txBox="1">
            <a:spLocks/>
          </p:cNvSpPr>
          <p:nvPr/>
        </p:nvSpPr>
        <p:spPr>
          <a:xfrm>
            <a:off x="-454552" y="5919670"/>
            <a:ext cx="51264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VLF per 10,000 km</a:t>
            </a:r>
            <a:r>
              <a:rPr lang="en-US" sz="1200" b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year</a:t>
            </a:r>
          </a:p>
          <a:p>
            <a:pPr algn="ctr">
              <a:lnSpc>
                <a:spcPct val="200000"/>
              </a:lnSpc>
            </a:pP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0.5 VLF per 10,000 km</a:t>
            </a:r>
            <a:r>
              <a:rPr lang="en-US" sz="1200" b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year</a:t>
            </a:r>
          </a:p>
          <a:p>
            <a:pPr algn="ctr">
              <a:lnSpc>
                <a:spcPct val="200000"/>
              </a:lnSpc>
            </a:pPr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c 22" descr="Fire">
            <a:extLst>
              <a:ext uri="{FF2B5EF4-FFF2-40B4-BE49-F238E27FC236}">
                <a16:creationId xmlns:a16="http://schemas.microsoft.com/office/drawing/2014/main" id="{C3E56AAD-2B2C-0A40-8C5C-6D6B553092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2327" y="5692011"/>
            <a:ext cx="914400" cy="914400"/>
          </a:xfrm>
          <a:prstGeom prst="rect">
            <a:avLst/>
          </a:prstGeom>
        </p:spPr>
      </p:pic>
      <p:pic>
        <p:nvPicPr>
          <p:cNvPr id="26" name="Graphic 25" descr="Fire">
            <a:extLst>
              <a:ext uri="{FF2B5EF4-FFF2-40B4-BE49-F238E27FC236}">
                <a16:creationId xmlns:a16="http://schemas.microsoft.com/office/drawing/2014/main" id="{0558ED39-73C4-BE47-BF65-8A341CAB994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1360" y="6271278"/>
            <a:ext cx="552533" cy="5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4D86-37E2-8C46-9D0A-2874211C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Average Maximum Temperature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26436-76C7-9093-87B3-99108DEA07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456" y="2122610"/>
            <a:ext cx="4331087" cy="4499519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0E57595-0A86-5046-AC29-2DED763F81E9}"/>
              </a:ext>
            </a:extLst>
          </p:cNvPr>
          <p:cNvSpPr/>
          <p:nvPr/>
        </p:nvSpPr>
        <p:spPr>
          <a:xfrm>
            <a:off x="3879950" y="2000286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1F20D7C-0D7F-A246-B5B0-D910A1F0BFA8}"/>
              </a:ext>
            </a:extLst>
          </p:cNvPr>
          <p:cNvSpPr/>
          <p:nvPr/>
        </p:nvSpPr>
        <p:spPr>
          <a:xfrm>
            <a:off x="4904576" y="2000286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9849688-1AAD-5945-81F0-D8271C90739C}"/>
              </a:ext>
            </a:extLst>
          </p:cNvPr>
          <p:cNvSpPr/>
          <p:nvPr/>
        </p:nvSpPr>
        <p:spPr>
          <a:xfrm>
            <a:off x="5955328" y="2000285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5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AB0903-6003-2143-ABA3-13294016F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3" y="1973225"/>
            <a:ext cx="6214822" cy="342993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2C5177-E0D0-BA41-9DF3-07AFB44C8E0B}"/>
              </a:ext>
            </a:extLst>
          </p:cNvPr>
          <p:cNvSpPr txBox="1">
            <a:spLocks/>
          </p:cNvSpPr>
          <p:nvPr/>
        </p:nvSpPr>
        <p:spPr>
          <a:xfrm>
            <a:off x="134743" y="4988229"/>
            <a:ext cx="2320877" cy="414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1991 - 2012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FAFA3-843E-0B4D-80C3-F8E5DA8A9E4B}"/>
              </a:ext>
            </a:extLst>
          </p:cNvPr>
          <p:cNvSpPr txBox="1"/>
          <p:nvPr/>
        </p:nvSpPr>
        <p:spPr>
          <a:xfrm>
            <a:off x="134743" y="5380722"/>
            <a:ext cx="66150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NASA</a:t>
            </a:r>
          </a:p>
          <a:p>
            <a:r>
              <a:rPr lang="en-US" sz="1200" dirty="0">
                <a:hlinkClick r:id="rId4"/>
              </a:rPr>
              <a:t>https://earthobservatory.nasa.gov/images/83624/climate-changes-in-the-united-states</a:t>
            </a:r>
            <a:r>
              <a:rPr lang="en-US" sz="1200" b="1" dirty="0"/>
              <a:t> </a:t>
            </a:r>
            <a:endParaRPr lang="en-US" sz="1200" dirty="0"/>
          </a:p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58BBE3-D503-154A-AB41-39FD72EAE84F}"/>
              </a:ext>
            </a:extLst>
          </p:cNvPr>
          <p:cNvSpPr txBox="1">
            <a:spLocks/>
          </p:cNvSpPr>
          <p:nvPr/>
        </p:nvSpPr>
        <p:spPr>
          <a:xfrm>
            <a:off x="6933927" y="3051766"/>
            <a:ext cx="2116075" cy="1272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2800" b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Drought kills plants, which become fuel for fire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2D497C8-38D2-BA48-9802-045EC9423E2D}"/>
              </a:ext>
            </a:extLst>
          </p:cNvPr>
          <p:cNvSpPr/>
          <p:nvPr/>
        </p:nvSpPr>
        <p:spPr>
          <a:xfrm rot="10800000">
            <a:off x="1295181" y="6027053"/>
            <a:ext cx="619932" cy="66266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133665-3DFA-4442-B787-B736949C24D8}"/>
              </a:ext>
            </a:extLst>
          </p:cNvPr>
          <p:cNvSpPr txBox="1">
            <a:spLocks/>
          </p:cNvSpPr>
          <p:nvPr/>
        </p:nvSpPr>
        <p:spPr>
          <a:xfrm>
            <a:off x="1915114" y="5803375"/>
            <a:ext cx="3227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Temperatures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E0A4ECE-87CD-0B4E-9009-8EBAE6EF12BA}"/>
              </a:ext>
            </a:extLst>
          </p:cNvPr>
          <p:cNvSpPr/>
          <p:nvPr/>
        </p:nvSpPr>
        <p:spPr>
          <a:xfrm rot="10800000">
            <a:off x="6565644" y="2079361"/>
            <a:ext cx="368283" cy="393666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614C7EB-73BA-184A-9CB5-A9B9B0045AEB}"/>
              </a:ext>
            </a:extLst>
          </p:cNvPr>
          <p:cNvSpPr/>
          <p:nvPr/>
        </p:nvSpPr>
        <p:spPr>
          <a:xfrm rot="10800000">
            <a:off x="6537589" y="3230454"/>
            <a:ext cx="368283" cy="393666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90D25D-AF43-CF46-BB72-F0C374B88AB5}"/>
              </a:ext>
            </a:extLst>
          </p:cNvPr>
          <p:cNvSpPr txBox="1">
            <a:spLocks/>
          </p:cNvSpPr>
          <p:nvPr/>
        </p:nvSpPr>
        <p:spPr>
          <a:xfrm>
            <a:off x="6933927" y="2066056"/>
            <a:ext cx="2116075" cy="7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2800" b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Dry and flammable fuel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FA4F551-6205-A044-8A52-26CB76CE89E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Average Maximum Temperature</a:t>
            </a:r>
          </a:p>
        </p:txBody>
      </p:sp>
    </p:spTree>
    <p:extLst>
      <p:ext uri="{BB962C8B-B14F-4D97-AF65-F5344CB8AC3E}">
        <p14:creationId xmlns:p14="http://schemas.microsoft.com/office/powerpoint/2010/main" val="40215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0" grpId="0"/>
      <p:bldP spid="11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4D86-37E2-8C46-9D0A-2874211C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3" y="365126"/>
            <a:ext cx="882920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Average Potential Evapotranspiration (ET)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4C006-4E48-D5EA-A6B6-08BEEE1DD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4434" y="2122610"/>
            <a:ext cx="3231037" cy="4499519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0E57595-0A86-5046-AC29-2DED763F81E9}"/>
              </a:ext>
            </a:extLst>
          </p:cNvPr>
          <p:cNvSpPr/>
          <p:nvPr/>
        </p:nvSpPr>
        <p:spPr>
          <a:xfrm>
            <a:off x="2695156" y="2022019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1F20D7C-0D7F-A246-B5B0-D910A1F0BFA8}"/>
              </a:ext>
            </a:extLst>
          </p:cNvPr>
          <p:cNvSpPr/>
          <p:nvPr/>
        </p:nvSpPr>
        <p:spPr>
          <a:xfrm>
            <a:off x="3827300" y="2022019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9849688-1AAD-5945-81F0-D8271C90739C}"/>
              </a:ext>
            </a:extLst>
          </p:cNvPr>
          <p:cNvSpPr/>
          <p:nvPr/>
        </p:nvSpPr>
        <p:spPr>
          <a:xfrm>
            <a:off x="4898825" y="2022019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1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01FE868-7203-1E44-9E18-DE6C55736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922" y="2407940"/>
            <a:ext cx="4257595" cy="31986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AE893E3-9712-FB48-A7DD-F3002616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4" y="416544"/>
            <a:ext cx="9654603" cy="1325563"/>
          </a:xfrm>
        </p:spPr>
        <p:txBody>
          <a:bodyPr>
            <a:normAutofit/>
          </a:bodyPr>
          <a:lstStyle/>
          <a:p>
            <a:r>
              <a:rPr lang="en-US" sz="2800" dirty="0"/>
              <a:t>Which location would have a more severe wildfire?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86C870-0C9E-A745-A2A1-272A88749A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43" y="1855003"/>
            <a:ext cx="3054672" cy="40703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E531B4-8CCC-A946-A108-980037A7F592}"/>
              </a:ext>
            </a:extLst>
          </p:cNvPr>
          <p:cNvGrpSpPr/>
          <p:nvPr/>
        </p:nvGrpSpPr>
        <p:grpSpPr>
          <a:xfrm>
            <a:off x="99257" y="1429093"/>
            <a:ext cx="1194816" cy="1325563"/>
            <a:chOff x="99257" y="1429093"/>
            <a:chExt cx="1194816" cy="13255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FE5009-4313-D54D-A268-0EE697E8E296}"/>
                </a:ext>
              </a:extLst>
            </p:cNvPr>
            <p:cNvSpPr/>
            <p:nvPr/>
          </p:nvSpPr>
          <p:spPr>
            <a:xfrm>
              <a:off x="99257" y="1524273"/>
              <a:ext cx="1194816" cy="113520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C13A84D2-3D7F-1A43-99B2-68439BA5D994}"/>
                </a:ext>
              </a:extLst>
            </p:cNvPr>
            <p:cNvSpPr txBox="1">
              <a:spLocks/>
            </p:cNvSpPr>
            <p:nvPr/>
          </p:nvSpPr>
          <p:spPr>
            <a:xfrm>
              <a:off x="277274" y="1429093"/>
              <a:ext cx="91732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Optima" panose="02000503060000020004" pitchFamily="2" charset="0"/>
                  <a:ea typeface="+mj-ea"/>
                  <a:cs typeface="+mj-cs"/>
                </a:defRPr>
              </a:lvl1pPr>
            </a:lstStyle>
            <a:p>
              <a:r>
                <a:rPr lang="en-US" sz="6600" dirty="0"/>
                <a:t>1.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1ABBC6-4CCB-B246-87E9-5C2A4D3192CF}"/>
              </a:ext>
            </a:extLst>
          </p:cNvPr>
          <p:cNvGrpSpPr/>
          <p:nvPr/>
        </p:nvGrpSpPr>
        <p:grpSpPr>
          <a:xfrm>
            <a:off x="4268226" y="1728566"/>
            <a:ext cx="1194816" cy="1325563"/>
            <a:chOff x="4268226" y="1728566"/>
            <a:chExt cx="1194816" cy="132556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F3ABF37-2BFE-7F4C-BD21-A7B655CA9650}"/>
                </a:ext>
              </a:extLst>
            </p:cNvPr>
            <p:cNvSpPr/>
            <p:nvPr/>
          </p:nvSpPr>
          <p:spPr>
            <a:xfrm>
              <a:off x="4268226" y="1823746"/>
              <a:ext cx="1194816" cy="113520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933A11AE-47A6-6646-B56B-9AD3FCBEF3BD}"/>
                </a:ext>
              </a:extLst>
            </p:cNvPr>
            <p:cNvSpPr txBox="1">
              <a:spLocks/>
            </p:cNvSpPr>
            <p:nvPr/>
          </p:nvSpPr>
          <p:spPr>
            <a:xfrm>
              <a:off x="4446243" y="1728566"/>
              <a:ext cx="91732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Optima" panose="02000503060000020004" pitchFamily="2" charset="0"/>
                  <a:ea typeface="+mj-ea"/>
                  <a:cs typeface="+mj-cs"/>
                </a:defRPr>
              </a:lvl1pPr>
            </a:lstStyle>
            <a:p>
              <a:r>
                <a:rPr lang="en-US" sz="6600" dirty="0"/>
                <a:t>2.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99C5F79-BF59-0F40-9768-2CC7DA82B810}"/>
              </a:ext>
            </a:extLst>
          </p:cNvPr>
          <p:cNvSpPr txBox="1"/>
          <p:nvPr/>
        </p:nvSpPr>
        <p:spPr>
          <a:xfrm>
            <a:off x="4673869" y="5620829"/>
            <a:ext cx="4224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Hoh Rainforest, Olympic National Park</a:t>
            </a:r>
          </a:p>
          <a:p>
            <a:r>
              <a:rPr lang="en-US" sz="1200" b="1" dirty="0"/>
              <a:t>Source: NPS</a:t>
            </a:r>
          </a:p>
          <a:p>
            <a:r>
              <a:rPr lang="en-US" sz="1200" dirty="0">
                <a:hlinkClick r:id="rId5"/>
              </a:rPr>
              <a:t>https://www.nps.gov/olym/planyourvisit/visiting-the-hoh.htm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6581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8E36-DB94-D045-BF3C-B33026D7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90" y="419895"/>
            <a:ext cx="8515350" cy="1325563"/>
          </a:xfrm>
        </p:spPr>
        <p:txBody>
          <a:bodyPr/>
          <a:lstStyle/>
          <a:p>
            <a:r>
              <a:rPr lang="en-US" dirty="0"/>
              <a:t>Potential Evapotranspiration (ET)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4A375-83D4-9E45-9EE5-FA1650CA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60" y="1679578"/>
            <a:ext cx="89802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Evapotranspiration - all the water entering the atmosphere from evaporation and transpiration (plant leaves)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Temperature</a:t>
            </a:r>
          </a:p>
          <a:p>
            <a:pPr marL="0" indent="0">
              <a:buNone/>
            </a:pPr>
            <a:r>
              <a:rPr lang="en-US" dirty="0"/>
              <a:t>Wind speed</a:t>
            </a:r>
          </a:p>
          <a:p>
            <a:pPr marL="0" indent="0">
              <a:buNone/>
            </a:pPr>
            <a:r>
              <a:rPr lang="en-US" dirty="0"/>
              <a:t>Solar radiation</a:t>
            </a:r>
          </a:p>
          <a:p>
            <a:pPr marL="0" indent="0">
              <a:buNone/>
            </a:pPr>
            <a:r>
              <a:rPr lang="en-US" dirty="0"/>
              <a:t>Relative humidity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BF5EA-E764-4142-B05D-C9EC943510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710" y="3136900"/>
            <a:ext cx="4935290" cy="37211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1FCE32-4739-D14B-8D4C-DDE5C92F97AB}"/>
              </a:ext>
            </a:extLst>
          </p:cNvPr>
          <p:cNvSpPr/>
          <p:nvPr/>
        </p:nvSpPr>
        <p:spPr>
          <a:xfrm>
            <a:off x="1154243" y="5630518"/>
            <a:ext cx="3466722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Hotter temperatures</a:t>
            </a:r>
          </a:p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evapotranspiration</a:t>
            </a:r>
          </a:p>
        </p:txBody>
      </p:sp>
    </p:spTree>
    <p:extLst>
      <p:ext uri="{BB962C8B-B14F-4D97-AF65-F5344CB8AC3E}">
        <p14:creationId xmlns:p14="http://schemas.microsoft.com/office/powerpoint/2010/main" val="119713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4D86-37E2-8C46-9D0A-2874211C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Above Ground Dead Biomass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832583-6AA1-9D1D-F32A-B6AD30710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" r="101"/>
          <a:stretch/>
        </p:blipFill>
        <p:spPr>
          <a:xfrm>
            <a:off x="3007980" y="2231609"/>
            <a:ext cx="3461657" cy="4499519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0E57595-0A86-5046-AC29-2DED763F81E9}"/>
              </a:ext>
            </a:extLst>
          </p:cNvPr>
          <p:cNvSpPr/>
          <p:nvPr/>
        </p:nvSpPr>
        <p:spPr>
          <a:xfrm>
            <a:off x="3385321" y="2045302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1F20D7C-0D7F-A246-B5B0-D910A1F0BFA8}"/>
              </a:ext>
            </a:extLst>
          </p:cNvPr>
          <p:cNvSpPr/>
          <p:nvPr/>
        </p:nvSpPr>
        <p:spPr>
          <a:xfrm>
            <a:off x="4519749" y="2045302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9849688-1AAD-5945-81F0-D8271C90739C}"/>
              </a:ext>
            </a:extLst>
          </p:cNvPr>
          <p:cNvSpPr/>
          <p:nvPr/>
        </p:nvSpPr>
        <p:spPr>
          <a:xfrm>
            <a:off x="5624160" y="2045302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EB9B83-446A-F84B-AA12-1FE3EC7619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874C26-5414-8D4E-9B70-F0307A34E03A}"/>
              </a:ext>
            </a:extLst>
          </p:cNvPr>
          <p:cNvSpPr txBox="1">
            <a:spLocks/>
          </p:cNvSpPr>
          <p:nvPr/>
        </p:nvSpPr>
        <p:spPr>
          <a:xfrm>
            <a:off x="249659" y="723224"/>
            <a:ext cx="67214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Optima" panose="02000503060000020004" pitchFamily="2" charset="0"/>
              </a:rPr>
              <a:t>August 7</a:t>
            </a:r>
            <a:r>
              <a:rPr lang="en-US" sz="4400" b="1" baseline="30000" dirty="0">
                <a:latin typeface="Optima" panose="02000503060000020004" pitchFamily="2" charset="0"/>
              </a:rPr>
              <a:t>th</a:t>
            </a:r>
            <a:r>
              <a:rPr lang="en-US" sz="4400" b="1" dirty="0">
                <a:latin typeface="Optima" panose="02000503060000020004" pitchFamily="2" charset="0"/>
              </a:rPr>
              <a:t> 2018</a:t>
            </a:r>
          </a:p>
          <a:p>
            <a:pPr marL="0" indent="0">
              <a:buNone/>
            </a:pPr>
            <a:r>
              <a:rPr lang="en-US" sz="4400" b="1" dirty="0">
                <a:latin typeface="Optima" panose="02000503060000020004" pitchFamily="2" charset="0"/>
              </a:rPr>
              <a:t>443 square miles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90AA5-58DA-8348-B776-99ADAE6D08D0}"/>
              </a:ext>
            </a:extLst>
          </p:cNvPr>
          <p:cNvSpPr txBox="1"/>
          <p:nvPr/>
        </p:nvSpPr>
        <p:spPr>
          <a:xfrm>
            <a:off x="4572000" y="6477000"/>
            <a:ext cx="4724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https://www.usfa.fema.gov/operations/infograms/022819.html</a:t>
            </a:r>
            <a:endParaRPr lang="en-US" sz="1200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8145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FCA2D10-FD1F-0946-8794-6959C385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31894"/>
            <a:ext cx="4224304" cy="317641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A68078-A5C6-F644-AFE2-B1FBDC56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6544"/>
            <a:ext cx="10044347" cy="1325563"/>
          </a:xfrm>
        </p:spPr>
        <p:txBody>
          <a:bodyPr>
            <a:normAutofit/>
          </a:bodyPr>
          <a:lstStyle/>
          <a:p>
            <a:r>
              <a:rPr lang="en-US" sz="2800" dirty="0"/>
              <a:t>Which location would have a more severe wildfire?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934DB-B27B-FC4E-8523-A8516F2891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43" y="1855003"/>
            <a:ext cx="3054672" cy="40703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46055-7745-D24D-9AE6-4EF5E82923ED}"/>
              </a:ext>
            </a:extLst>
          </p:cNvPr>
          <p:cNvSpPr txBox="1"/>
          <p:nvPr/>
        </p:nvSpPr>
        <p:spPr>
          <a:xfrm>
            <a:off x="0" y="6170381"/>
            <a:ext cx="42243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USFS</a:t>
            </a:r>
          </a:p>
          <a:p>
            <a:r>
              <a:rPr lang="en-US" sz="1200" dirty="0">
                <a:hlinkClick r:id="rId5"/>
              </a:rPr>
              <a:t>https://www.fs.usda.gov/rmrs/science-spotlights/remnant-old-growth-ponderosa-pine-forests-provide-insights-spatial-patterns</a:t>
            </a:r>
            <a:r>
              <a:rPr lang="en-US" sz="1200" b="1" dirty="0"/>
              <a:t> </a:t>
            </a:r>
            <a:endParaRPr lang="en-US" sz="1200" dirty="0"/>
          </a:p>
          <a:p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CE0E-5492-0844-8ABB-6F2F47446881}"/>
              </a:ext>
            </a:extLst>
          </p:cNvPr>
          <p:cNvSpPr txBox="1"/>
          <p:nvPr/>
        </p:nvSpPr>
        <p:spPr>
          <a:xfrm>
            <a:off x="4572000" y="5610459"/>
            <a:ext cx="4224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USFS</a:t>
            </a:r>
          </a:p>
          <a:p>
            <a:r>
              <a:rPr lang="en-US" sz="1200" dirty="0">
                <a:hlinkClick r:id="rId6"/>
              </a:rPr>
              <a:t>https://www.fs.fed.us/rm/pubs/rmrs_gtr149.pdf</a:t>
            </a:r>
            <a:endParaRPr lang="en-US" sz="1200" dirty="0"/>
          </a:p>
          <a:p>
            <a:endParaRPr lang="en-US" sz="1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BE77B1-5FBA-9E40-9808-442D4CECEC8E}"/>
              </a:ext>
            </a:extLst>
          </p:cNvPr>
          <p:cNvGrpSpPr/>
          <p:nvPr/>
        </p:nvGrpSpPr>
        <p:grpSpPr>
          <a:xfrm>
            <a:off x="99257" y="1429093"/>
            <a:ext cx="1194816" cy="1325563"/>
            <a:chOff x="99257" y="1429093"/>
            <a:chExt cx="1194816" cy="13255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F8CD4C-AD5F-794B-9844-23B53646733F}"/>
                </a:ext>
              </a:extLst>
            </p:cNvPr>
            <p:cNvSpPr/>
            <p:nvPr/>
          </p:nvSpPr>
          <p:spPr>
            <a:xfrm>
              <a:off x="99257" y="1524273"/>
              <a:ext cx="1194816" cy="113520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0FA6880C-FEBC-F744-BC3D-1463F849C251}"/>
                </a:ext>
              </a:extLst>
            </p:cNvPr>
            <p:cNvSpPr txBox="1">
              <a:spLocks/>
            </p:cNvSpPr>
            <p:nvPr/>
          </p:nvSpPr>
          <p:spPr>
            <a:xfrm>
              <a:off x="277274" y="1429093"/>
              <a:ext cx="91732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Optima" panose="02000503060000020004" pitchFamily="2" charset="0"/>
                  <a:ea typeface="+mj-ea"/>
                  <a:cs typeface="+mj-cs"/>
                </a:defRPr>
              </a:lvl1pPr>
            </a:lstStyle>
            <a:p>
              <a:r>
                <a:rPr lang="en-US" sz="6600" dirty="0"/>
                <a:t>1.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2E8EDF-7BC4-724C-BD9D-D6CCF260E450}"/>
              </a:ext>
            </a:extLst>
          </p:cNvPr>
          <p:cNvGrpSpPr/>
          <p:nvPr/>
        </p:nvGrpSpPr>
        <p:grpSpPr>
          <a:xfrm>
            <a:off x="4268226" y="1728566"/>
            <a:ext cx="1194816" cy="1325563"/>
            <a:chOff x="4268226" y="1728566"/>
            <a:chExt cx="1194816" cy="13255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5FB2ADA-E96F-9745-9671-64D67988F25E}"/>
                </a:ext>
              </a:extLst>
            </p:cNvPr>
            <p:cNvSpPr/>
            <p:nvPr/>
          </p:nvSpPr>
          <p:spPr>
            <a:xfrm>
              <a:off x="4268226" y="1823746"/>
              <a:ext cx="1194816" cy="113520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D7407088-B12F-834B-A6BE-4EDB84456B49}"/>
                </a:ext>
              </a:extLst>
            </p:cNvPr>
            <p:cNvSpPr txBox="1">
              <a:spLocks/>
            </p:cNvSpPr>
            <p:nvPr/>
          </p:nvSpPr>
          <p:spPr>
            <a:xfrm>
              <a:off x="4446243" y="1728566"/>
              <a:ext cx="91732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Optima" panose="02000503060000020004" pitchFamily="2" charset="0"/>
                  <a:ea typeface="+mj-ea"/>
                  <a:cs typeface="+mj-cs"/>
                </a:defRPr>
              </a:lvl1pPr>
            </a:lstStyle>
            <a:p>
              <a:r>
                <a:rPr lang="en-US" sz="6600" dirty="0"/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34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3817-8180-5043-AA32-45CAF447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Above Ground Dead Biomass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DE1D-7DF0-ED42-BF80-C0646C8A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841329"/>
            <a:ext cx="42100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Biomass – </a:t>
            </a:r>
          </a:p>
          <a:p>
            <a:pPr marL="0" indent="0">
              <a:buNone/>
            </a:pPr>
            <a:r>
              <a:rPr lang="en-US" dirty="0"/>
              <a:t>Organic matter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Dead leaves</a:t>
            </a:r>
          </a:p>
          <a:p>
            <a:pPr marL="0" indent="0">
              <a:buNone/>
            </a:pPr>
            <a:r>
              <a:rPr lang="en-US" dirty="0"/>
              <a:t>Stems</a:t>
            </a:r>
          </a:p>
          <a:p>
            <a:pPr marL="0" indent="0">
              <a:buNone/>
            </a:pPr>
            <a:r>
              <a:rPr lang="en-US" dirty="0"/>
              <a:t>Bark</a:t>
            </a:r>
          </a:p>
          <a:p>
            <a:pPr marL="0" indent="0">
              <a:buNone/>
            </a:pPr>
            <a:r>
              <a:rPr lang="en-US" dirty="0"/>
              <a:t>Branches</a:t>
            </a:r>
          </a:p>
          <a:p>
            <a:pPr marL="0" indent="0">
              <a:buNone/>
            </a:pPr>
            <a:r>
              <a:rPr lang="en-US" dirty="0"/>
              <a:t>Tree trunks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Grams of Carbon / m</a:t>
            </a:r>
            <a:r>
              <a:rPr lang="en-US" baseline="30000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D8DE6-6301-E048-9F47-0BC24AF8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46" y="1690689"/>
            <a:ext cx="4224304" cy="317641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D2F455-DAEC-5449-864B-23187A8B8C20}"/>
              </a:ext>
            </a:extLst>
          </p:cNvPr>
          <p:cNvSpPr txBox="1">
            <a:spLocks/>
          </p:cNvSpPr>
          <p:nvPr/>
        </p:nvSpPr>
        <p:spPr>
          <a:xfrm>
            <a:off x="3665504" y="5979027"/>
            <a:ext cx="3539399" cy="728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Dead Biomass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59A0CAC-5332-5A49-B927-7815B3413443}"/>
              </a:ext>
            </a:extLst>
          </p:cNvPr>
          <p:cNvSpPr/>
          <p:nvPr/>
        </p:nvSpPr>
        <p:spPr>
          <a:xfrm rot="13271346">
            <a:off x="6400296" y="4319244"/>
            <a:ext cx="358132" cy="1939066"/>
          </a:xfrm>
          <a:prstGeom prst="downArrow">
            <a:avLst>
              <a:gd name="adj1" fmla="val 38653"/>
              <a:gd name="adj2" fmla="val 118080"/>
            </a:avLst>
          </a:prstGeom>
          <a:solidFill>
            <a:srgbClr val="89549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3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77F4-1D99-E648-BB5C-EDAE171F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2843A1-498D-1A4A-91E9-6EE09C7B857B}"/>
              </a:ext>
            </a:extLst>
          </p:cNvPr>
          <p:cNvSpPr txBox="1">
            <a:spLocks/>
          </p:cNvSpPr>
          <p:nvPr/>
        </p:nvSpPr>
        <p:spPr>
          <a:xfrm>
            <a:off x="361950" y="1841329"/>
            <a:ext cx="421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variables we have in our dataset?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30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Variables are something we have information about.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Look for variables in the column titles of your data tables.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88F15-0697-0A4A-8CDC-02AB5E53CB8C}"/>
              </a:ext>
            </a:extLst>
          </p:cNvPr>
          <p:cNvSpPr txBox="1">
            <a:spLocks/>
          </p:cNvSpPr>
          <p:nvPr/>
        </p:nvSpPr>
        <p:spPr>
          <a:xfrm>
            <a:off x="7451615" y="5900535"/>
            <a:ext cx="1586368" cy="95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Answer questions 1 and 2</a:t>
            </a:r>
            <a:endParaRPr lang="en-US" sz="20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3E328-9D90-5B00-ED8F-87D13B2BFE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599" y="1176653"/>
            <a:ext cx="3909777" cy="302956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8683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ABF1EA8-7948-608B-A1AB-5BF2BAE34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97785" y="2095690"/>
            <a:ext cx="8446414" cy="3170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6B64F-17A3-E64A-B82C-6777FB0C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365126"/>
            <a:ext cx="8718550" cy="1325563"/>
          </a:xfrm>
        </p:spPr>
        <p:txBody>
          <a:bodyPr/>
          <a:lstStyle/>
          <a:p>
            <a:r>
              <a:rPr lang="en-US" dirty="0"/>
              <a:t>Data Trend – A Pattern in the Data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CD9ACF-AA3E-D246-92F4-DF5DFC10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14" y="5388745"/>
            <a:ext cx="6244811" cy="16168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All ecoregions are expected to increase in VLF potential…</a:t>
            </a:r>
          </a:p>
          <a:p>
            <a:pPr marL="0" indent="0">
              <a:buNone/>
            </a:pPr>
            <a:endParaRPr lang="en-US" dirty="0"/>
          </a:p>
          <a:p>
            <a:endParaRPr lang="en-US" u="sng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B0F517-C072-8940-AFF9-8F524CBBDDE3}"/>
              </a:ext>
            </a:extLst>
          </p:cNvPr>
          <p:cNvSpPr/>
          <p:nvPr/>
        </p:nvSpPr>
        <p:spPr>
          <a:xfrm>
            <a:off x="6959917" y="3017000"/>
            <a:ext cx="1410236" cy="151524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9C5D2D2-6196-E143-9C0F-CB06E9EE71D3}"/>
              </a:ext>
            </a:extLst>
          </p:cNvPr>
          <p:cNvSpPr txBox="1">
            <a:spLocks/>
          </p:cNvSpPr>
          <p:nvPr/>
        </p:nvSpPr>
        <p:spPr>
          <a:xfrm>
            <a:off x="527050" y="1584947"/>
            <a:ext cx="2960070" cy="52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Table 1</a:t>
            </a:r>
            <a:endParaRPr lang="en-US" u="sng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6C9301-1A4E-0E4E-92EC-3CCF6172B853}"/>
              </a:ext>
            </a:extLst>
          </p:cNvPr>
          <p:cNvSpPr txBox="1">
            <a:spLocks/>
          </p:cNvSpPr>
          <p:nvPr/>
        </p:nvSpPr>
        <p:spPr>
          <a:xfrm>
            <a:off x="7451615" y="5900535"/>
            <a:ext cx="1586368" cy="95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Answer question 3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7641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C6E31E-8506-8FA1-C928-0C6BAADA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605" y="2066394"/>
            <a:ext cx="4435721" cy="460433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86B2EC-BA37-D944-BAAC-4D2666D7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161" y="1690689"/>
            <a:ext cx="3726373" cy="36498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ecoregions are expected to increase in VLF potential</a:t>
            </a:r>
          </a:p>
          <a:p>
            <a:pPr marL="0" indent="0">
              <a:buNone/>
            </a:pPr>
            <a:r>
              <a:rPr lang="en-US" u="sng" dirty="0"/>
              <a:t>AND average maximum temperature.</a:t>
            </a:r>
          </a:p>
          <a:p>
            <a:pPr marL="0" indent="0">
              <a:buNone/>
            </a:pPr>
            <a:endParaRPr lang="en-US" dirty="0"/>
          </a:p>
          <a:p>
            <a:endParaRPr lang="en-US" u="sng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C75474-F19B-8F43-9472-F0CAD1D1DF5E}"/>
              </a:ext>
            </a:extLst>
          </p:cNvPr>
          <p:cNvSpPr/>
          <p:nvPr/>
        </p:nvSpPr>
        <p:spPr>
          <a:xfrm>
            <a:off x="3817711" y="4107303"/>
            <a:ext cx="1333612" cy="246647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4B940F-BF7B-7644-A1B2-5538C8A5E5C7}"/>
              </a:ext>
            </a:extLst>
          </p:cNvPr>
          <p:cNvSpPr txBox="1">
            <a:spLocks/>
          </p:cNvSpPr>
          <p:nvPr/>
        </p:nvSpPr>
        <p:spPr>
          <a:xfrm>
            <a:off x="527050" y="1584947"/>
            <a:ext cx="2960070" cy="52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Table 2</a:t>
            </a:r>
            <a:endParaRPr lang="en-US" u="sng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0920DB-AAF4-E249-92E7-B922A26ABB2B}"/>
              </a:ext>
            </a:extLst>
          </p:cNvPr>
          <p:cNvSpPr txBox="1">
            <a:spLocks/>
          </p:cNvSpPr>
          <p:nvPr/>
        </p:nvSpPr>
        <p:spPr>
          <a:xfrm>
            <a:off x="212725" y="365126"/>
            <a:ext cx="8718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Data Trend – A Pattern in the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F7EBA2-8098-8A40-A1B7-08B3E3ADBE8C}"/>
              </a:ext>
            </a:extLst>
          </p:cNvPr>
          <p:cNvSpPr txBox="1">
            <a:spLocks/>
          </p:cNvSpPr>
          <p:nvPr/>
        </p:nvSpPr>
        <p:spPr>
          <a:xfrm>
            <a:off x="7451615" y="5900535"/>
            <a:ext cx="1586368" cy="95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Answer question 4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0366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FB5F-7D5A-D146-B0AE-9907A7D1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 Data Trend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57A89-25DE-184F-A4CE-728B9FCCB3D7}"/>
              </a:ext>
            </a:extLst>
          </p:cNvPr>
          <p:cNvSpPr txBox="1">
            <a:spLocks/>
          </p:cNvSpPr>
          <p:nvPr/>
        </p:nvSpPr>
        <p:spPr>
          <a:xfrm>
            <a:off x="953328" y="3202030"/>
            <a:ext cx="3486150" cy="155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Includes variables from Table 1 </a:t>
            </a:r>
            <a:r>
              <a:rPr lang="en-US" u="sng" dirty="0"/>
              <a:t>and</a:t>
            </a:r>
            <a:r>
              <a:rPr lang="en-US" dirty="0"/>
              <a:t> Table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69CF82-B9C8-FD4A-B333-57BEFECD6F1C}"/>
              </a:ext>
            </a:extLst>
          </p:cNvPr>
          <p:cNvSpPr txBox="1">
            <a:spLocks/>
          </p:cNvSpPr>
          <p:nvPr/>
        </p:nvSpPr>
        <p:spPr>
          <a:xfrm>
            <a:off x="953328" y="1949923"/>
            <a:ext cx="3287368" cy="115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Does not include </a:t>
            </a:r>
            <a:r>
              <a:rPr lang="en-US" u="sng" dirty="0"/>
              <a:t>all</a:t>
            </a:r>
            <a:r>
              <a:rPr lang="en-US" dirty="0"/>
              <a:t> data</a:t>
            </a:r>
            <a:endParaRPr lang="en-US" u="sng" dirty="0"/>
          </a:p>
        </p:txBody>
      </p:sp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138FE538-1A2F-624E-BA4E-8DB6BBD3A8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296" y="1935665"/>
            <a:ext cx="457200" cy="45720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1F377198-3885-3D42-B815-1D52D0D205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28" y="3388063"/>
            <a:ext cx="457200" cy="457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DD161B-9031-3B4D-93D6-D1C68DA10BC7}"/>
              </a:ext>
            </a:extLst>
          </p:cNvPr>
          <p:cNvSpPr txBox="1">
            <a:spLocks/>
          </p:cNvSpPr>
          <p:nvPr/>
        </p:nvSpPr>
        <p:spPr>
          <a:xfrm>
            <a:off x="966580" y="4865176"/>
            <a:ext cx="2452481" cy="92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Specific</a:t>
            </a:r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AA960658-0C35-BD41-99F7-BBB6FD3F52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380" y="4872306"/>
            <a:ext cx="457200" cy="457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CC82FC-F599-FE48-AF54-364C45E776A3}"/>
              </a:ext>
            </a:extLst>
          </p:cNvPr>
          <p:cNvSpPr txBox="1">
            <a:spLocks/>
          </p:cNvSpPr>
          <p:nvPr/>
        </p:nvSpPr>
        <p:spPr>
          <a:xfrm>
            <a:off x="5015948" y="1727759"/>
            <a:ext cx="4128052" cy="137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Example: All ecoregions are expected to increase in VLF potential and average maximum temperature.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67F051-87B7-1E48-AB07-65A099085F58}"/>
              </a:ext>
            </a:extLst>
          </p:cNvPr>
          <p:cNvSpPr txBox="1">
            <a:spLocks/>
          </p:cNvSpPr>
          <p:nvPr/>
        </p:nvSpPr>
        <p:spPr>
          <a:xfrm>
            <a:off x="5015948" y="3139707"/>
            <a:ext cx="3618672" cy="1725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Example: Ecoregions with a high percent change in maximum temperature, also have a high change in VLF Potential.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A04FA6-6EB9-7B4A-89F2-0CDAE3DB7F71}"/>
              </a:ext>
            </a:extLst>
          </p:cNvPr>
          <p:cNvSpPr txBox="1">
            <a:spLocks/>
          </p:cNvSpPr>
          <p:nvPr/>
        </p:nvSpPr>
        <p:spPr>
          <a:xfrm>
            <a:off x="1006337" y="5991610"/>
            <a:ext cx="2452481" cy="92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Concise</a:t>
            </a: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C2E59D9A-28E7-9E4C-8EFE-DD6966FCD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137" y="5998740"/>
            <a:ext cx="457200" cy="4572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30F6BE-51C1-1741-B9E1-7CD15E0AFD26}"/>
              </a:ext>
            </a:extLst>
          </p:cNvPr>
          <p:cNvSpPr txBox="1">
            <a:spLocks/>
          </p:cNvSpPr>
          <p:nvPr/>
        </p:nvSpPr>
        <p:spPr>
          <a:xfrm>
            <a:off x="7451615" y="5900535"/>
            <a:ext cx="1586368" cy="95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Answer question 5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675115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E3BF-9C9B-E34B-B0FC-83A1D9826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Wildfire and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86CFD-7FC8-EA46-AC63-DA1778F4B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7321" y="2568274"/>
            <a:ext cx="6858000" cy="693496"/>
          </a:xfrm>
        </p:spPr>
        <p:txBody>
          <a:bodyPr>
            <a:normAutofit/>
          </a:bodyPr>
          <a:lstStyle/>
          <a:p>
            <a:r>
              <a:rPr lang="en-US" sz="2000" dirty="0"/>
              <a:t>Wildfire Data Jam Day 2</a:t>
            </a:r>
          </a:p>
        </p:txBody>
      </p:sp>
    </p:spTree>
    <p:extLst>
      <p:ext uri="{BB962C8B-B14F-4D97-AF65-F5344CB8AC3E}">
        <p14:creationId xmlns:p14="http://schemas.microsoft.com/office/powerpoint/2010/main" val="2367815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8FAE-D2FE-7D4C-A0BD-0A76C91A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Jam!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2D2D-CAB5-8A41-9059-4E63EC80B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3659353"/>
            <a:ext cx="6000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The Steps:</a:t>
            </a:r>
          </a:p>
          <a:p>
            <a:pPr lvl="1"/>
            <a:r>
              <a:rPr lang="en-US" dirty="0"/>
              <a:t>Identify a data trend (pattern) from data about wildfires and climate change.</a:t>
            </a:r>
          </a:p>
          <a:p>
            <a:pPr lvl="1"/>
            <a:r>
              <a:rPr lang="en-US" dirty="0"/>
              <a:t>Make a creative project to represent your data trend.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0E1D9-CDB3-ED48-9690-EBF84931E29A}"/>
              </a:ext>
            </a:extLst>
          </p:cNvPr>
          <p:cNvSpPr/>
          <p:nvPr/>
        </p:nvSpPr>
        <p:spPr>
          <a:xfrm>
            <a:off x="455612" y="1705831"/>
            <a:ext cx="8232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Goal: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Communicate data about large wildfires in a unique way through a creative project and presentation.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F6323-12BC-F34B-990F-EF25DF8A3D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798" y="3782940"/>
            <a:ext cx="2625590" cy="26988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7116C64-BCA8-1545-83C9-02896667F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5" y="3883426"/>
            <a:ext cx="575160" cy="5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4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9AE8-BB5C-7B46-B18C-F7ED4BD2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0C16A-9C45-F546-9F24-EA25228A45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760" y="1358287"/>
            <a:ext cx="6043912" cy="4273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BBCFB-2D7D-224F-A0EA-C6C0EE6C69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28" y="4542071"/>
            <a:ext cx="4634703" cy="2178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02DEE-B2DC-B141-AAD4-64459F0784FA}"/>
              </a:ext>
            </a:extLst>
          </p:cNvPr>
          <p:cNvSpPr txBox="1"/>
          <p:nvPr/>
        </p:nvSpPr>
        <p:spPr>
          <a:xfrm>
            <a:off x="4806031" y="5669560"/>
            <a:ext cx="376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Stefanie Posavec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http://www.stefanieposavec.com/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688D-8B63-8242-8679-497F9C37F0EE}"/>
              </a:ext>
            </a:extLst>
          </p:cNvPr>
          <p:cNvSpPr txBox="1"/>
          <p:nvPr/>
        </p:nvSpPr>
        <p:spPr>
          <a:xfrm>
            <a:off x="4806031" y="6624494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6"/>
              </a:rPr>
              <a:t>http://www.stefanieposavec.com/airtransformed</a:t>
            </a:r>
            <a:r>
              <a:rPr lang="en-US" sz="1200" b="1" dirty="0"/>
              <a:t>  </a:t>
            </a:r>
            <a:endParaRPr lang="en-US" sz="1200" dirty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2123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5839-9651-574B-BA22-03E6AC8A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Journalist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96D7-E62E-C44E-BC1E-2004D9CA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77" y="1778051"/>
            <a:ext cx="2767794" cy="4351338"/>
          </a:xfrm>
        </p:spPr>
        <p:txBody>
          <a:bodyPr/>
          <a:lstStyle/>
          <a:p>
            <a:r>
              <a:rPr lang="en-US" dirty="0"/>
              <a:t>Infographic</a:t>
            </a:r>
          </a:p>
          <a:p>
            <a:r>
              <a:rPr lang="en-US" dirty="0"/>
              <a:t>Should include a scale and key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2F95F-A2E1-E24F-B458-8DDC09D7F9E0}"/>
              </a:ext>
            </a:extLst>
          </p:cNvPr>
          <p:cNvSpPr/>
          <p:nvPr/>
        </p:nvSpPr>
        <p:spPr>
          <a:xfrm>
            <a:off x="308071" y="4500795"/>
            <a:ext cx="23622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Trend: All ecoregions are expected to increase in VLF potential.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F1296A-546D-1147-80DE-5D22784A31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413" y="2314903"/>
            <a:ext cx="2855176" cy="29421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2D1190-2831-7048-A1E1-CDAA003349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871" y="2309285"/>
            <a:ext cx="2844258" cy="29533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47A1664-A7F1-364C-A7FB-788858DE1211}"/>
              </a:ext>
            </a:extLst>
          </p:cNvPr>
          <p:cNvSpPr/>
          <p:nvPr/>
        </p:nvSpPr>
        <p:spPr>
          <a:xfrm>
            <a:off x="2816225" y="4238358"/>
            <a:ext cx="2045999" cy="123666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924EDD-91C9-9643-9380-B608C87933E5}"/>
              </a:ext>
            </a:extLst>
          </p:cNvPr>
          <p:cNvSpPr/>
          <p:nvPr/>
        </p:nvSpPr>
        <p:spPr>
          <a:xfrm>
            <a:off x="5899683" y="4162157"/>
            <a:ext cx="2045999" cy="125965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681C8-3829-7945-A013-B9569A1978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12" y="11694"/>
            <a:ext cx="6974775" cy="65723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9B8729-3EF0-CD4D-92F7-185C9AFED25A}"/>
              </a:ext>
            </a:extLst>
          </p:cNvPr>
          <p:cNvSpPr txBox="1"/>
          <p:nvPr/>
        </p:nvSpPr>
        <p:spPr>
          <a:xfrm>
            <a:off x="3896139" y="6567055"/>
            <a:ext cx="4724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4"/>
              </a:rPr>
              <a:t>https://www.bbc.com/news/world-us-canada-45102524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5741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5839-9651-574B-BA22-03E6AC8A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Journalist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F1296A-546D-1147-80DE-5D22784A31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13" y="2524572"/>
            <a:ext cx="2855176" cy="29421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B924EDD-91C9-9643-9380-B608C87933E5}"/>
              </a:ext>
            </a:extLst>
          </p:cNvPr>
          <p:cNvSpPr/>
          <p:nvPr/>
        </p:nvSpPr>
        <p:spPr>
          <a:xfrm>
            <a:off x="159283" y="4371826"/>
            <a:ext cx="2045999" cy="125965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00D88-278B-AE43-A60C-27D4E4F80C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65" y="2574180"/>
            <a:ext cx="4038599" cy="212732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78EE18-35A7-3046-A704-35F9BEDA63D4}"/>
              </a:ext>
            </a:extLst>
          </p:cNvPr>
          <p:cNvSpPr/>
          <p:nvPr/>
        </p:nvSpPr>
        <p:spPr>
          <a:xfrm>
            <a:off x="4571999" y="4958319"/>
            <a:ext cx="31665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inch height of the flame = 1 VLF per 10,000 km</a:t>
            </a:r>
            <a:r>
              <a:rPr lang="en-US" sz="1400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year</a:t>
            </a:r>
            <a:endParaRPr lang="en-US" sz="1400" i="1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A6DAE7-2D93-744A-8A91-1595A9346F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90167" y="4370315"/>
            <a:ext cx="2369887" cy="6623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2BECDE-A7F2-3342-BC40-AFF8E34EEA13}"/>
              </a:ext>
            </a:extLst>
          </p:cNvPr>
          <p:cNvSpPr txBox="1"/>
          <p:nvPr/>
        </p:nvSpPr>
        <p:spPr>
          <a:xfrm>
            <a:off x="3705405" y="4297947"/>
            <a:ext cx="30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30005B-2FC0-254E-9CCF-6E222D538559}"/>
              </a:ext>
            </a:extLst>
          </p:cNvPr>
          <p:cNvSpPr txBox="1"/>
          <p:nvPr/>
        </p:nvSpPr>
        <p:spPr>
          <a:xfrm>
            <a:off x="3671115" y="5111736"/>
            <a:ext cx="30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0523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CF0C-E72B-F645-BE4F-A8DF0422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955D1-8F1E-EE4D-A5FC-338947569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6" y="1775341"/>
            <a:ext cx="3424184" cy="4351338"/>
          </a:xfrm>
        </p:spPr>
        <p:txBody>
          <a:bodyPr/>
          <a:lstStyle/>
          <a:p>
            <a:r>
              <a:rPr lang="en-US" dirty="0"/>
              <a:t>Poem or song</a:t>
            </a:r>
          </a:p>
          <a:p>
            <a:r>
              <a:rPr lang="en-US" dirty="0"/>
              <a:t>Must include specific references to the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088471-E5E4-F644-9156-C4505D7305F5}"/>
              </a:ext>
            </a:extLst>
          </p:cNvPr>
          <p:cNvSpPr/>
          <p:nvPr/>
        </p:nvSpPr>
        <p:spPr>
          <a:xfrm>
            <a:off x="479425" y="5030912"/>
            <a:ext cx="303847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Trend: </a:t>
            </a:r>
            <a:r>
              <a:rPr lang="en-US" i="1" dirty="0"/>
              <a:t>In a sample of countries around the world, per person water use varies widely, with some countries using 14 times as much water per person as other countries.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90154-D25D-A540-AC4C-7A2D996B86F9}"/>
              </a:ext>
            </a:extLst>
          </p:cNvPr>
          <p:cNvSpPr txBox="1"/>
          <p:nvPr/>
        </p:nvSpPr>
        <p:spPr>
          <a:xfrm>
            <a:off x="3644900" y="1775341"/>
            <a:ext cx="5499100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W</a:t>
            </a:r>
            <a:r>
              <a:rPr lang="en-US" sz="1600" dirty="0"/>
              <a:t>ater: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A</a:t>
            </a:r>
            <a:r>
              <a:rPr lang="en-US" sz="1600" dirty="0"/>
              <a:t>mericans use 1,117 gallons per person per day.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T</a:t>
            </a:r>
            <a:r>
              <a:rPr lang="en-US" sz="1600" dirty="0"/>
              <a:t>hat’s three times more than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E</a:t>
            </a:r>
            <a:r>
              <a:rPr lang="en-US" sz="1600" dirty="0"/>
              <a:t>ach person in France.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R</a:t>
            </a:r>
            <a:r>
              <a:rPr lang="en-US" sz="1600" dirty="0"/>
              <a:t>educe, reuse, recycle – the message we need to give a chance.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E</a:t>
            </a:r>
            <a:r>
              <a:rPr lang="en-US" sz="1600" dirty="0"/>
              <a:t>ach person in France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A</a:t>
            </a:r>
            <a:r>
              <a:rPr lang="en-US" sz="1600" dirty="0"/>
              <a:t>verages 344 gallons per day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U</a:t>
            </a:r>
            <a:r>
              <a:rPr lang="en-US" sz="1600" dirty="0"/>
              <a:t>n </a:t>
            </a:r>
            <a:r>
              <a:rPr lang="en-US" sz="1600" dirty="0" err="1"/>
              <a:t>tollé</a:t>
            </a:r>
            <a:r>
              <a:rPr lang="en-US" sz="1600" dirty="0"/>
              <a:t> (outcry) might get more water to stay.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A</a:t>
            </a:r>
            <a:r>
              <a:rPr lang="en-US" sz="1600" dirty="0"/>
              <a:t>gua: nearly 800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G</a:t>
            </a:r>
            <a:r>
              <a:rPr lang="en-US" sz="1600" dirty="0"/>
              <a:t>allons per person per day in lovely South American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U</a:t>
            </a:r>
            <a:r>
              <a:rPr lang="en-US" sz="1600" dirty="0"/>
              <a:t>ruguay.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A</a:t>
            </a:r>
            <a:r>
              <a:rPr lang="en-US" sz="1600" dirty="0"/>
              <a:t>n average so high for a country so small.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M</a:t>
            </a:r>
            <a:r>
              <a:rPr lang="en-US" sz="1600" dirty="0"/>
              <a:t>eet the people of Botswana,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E</a:t>
            </a:r>
            <a:r>
              <a:rPr lang="en-US" sz="1600" dirty="0"/>
              <a:t>arth’s low-water users at 79 gallons per day.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T</a:t>
            </a:r>
            <a:r>
              <a:rPr lang="en-US" sz="1600" dirty="0"/>
              <a:t>raditions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S</a:t>
            </a:r>
            <a:r>
              <a:rPr lang="en-US" sz="1600" dirty="0"/>
              <a:t>ave water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I</a:t>
            </a:r>
            <a:r>
              <a:rPr lang="en-US" sz="1600" dirty="0"/>
              <a:t>n a land plagued by drought.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75204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8590-2F91-D945-A84A-C6001528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Work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72766-1E2A-A64E-B74C-B690E5F80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24850" cy="4351338"/>
          </a:xfrm>
        </p:spPr>
        <p:txBody>
          <a:bodyPr>
            <a:normAutofit/>
          </a:bodyPr>
          <a:lstStyle/>
          <a:p>
            <a:r>
              <a:rPr lang="en-US" dirty="0"/>
              <a:t>Decide what type of creative project you would like to make.</a:t>
            </a:r>
          </a:p>
          <a:p>
            <a:r>
              <a:rPr lang="en-US" dirty="0"/>
              <a:t>Brainstorm your project, and use the rest of class to create it!</a:t>
            </a:r>
          </a:p>
          <a:p>
            <a:r>
              <a:rPr lang="en-US" dirty="0"/>
              <a:t>If you finish early, start thinking about how you will present your project to the class next time.</a:t>
            </a:r>
          </a:p>
        </p:txBody>
      </p:sp>
    </p:spTree>
    <p:extLst>
      <p:ext uri="{BB962C8B-B14F-4D97-AF65-F5344CB8AC3E}">
        <p14:creationId xmlns:p14="http://schemas.microsoft.com/office/powerpoint/2010/main" val="158184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A2379B7-869D-2140-B119-473D3D831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84" y="207696"/>
            <a:ext cx="4630737" cy="30765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45F132-CCB3-F944-B730-C17EC01590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84" y="3561092"/>
            <a:ext cx="4629366" cy="30892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A66120-84AF-CD46-B223-3BC4D7E1E016}"/>
              </a:ext>
            </a:extLst>
          </p:cNvPr>
          <p:cNvSpPr txBox="1">
            <a:spLocks/>
          </p:cNvSpPr>
          <p:nvPr/>
        </p:nvSpPr>
        <p:spPr>
          <a:xfrm>
            <a:off x="446157" y="350814"/>
            <a:ext cx="3623653" cy="594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Burned for 56 days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Over 717 square miles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Photos taken August 3,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California wildfires from the International Space Station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D6DC6-F07D-894C-B278-37EA6083F00D}"/>
              </a:ext>
            </a:extLst>
          </p:cNvPr>
          <p:cNvSpPr txBox="1"/>
          <p:nvPr/>
        </p:nvSpPr>
        <p:spPr>
          <a:xfrm>
            <a:off x="0" y="6414066"/>
            <a:ext cx="66150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Alexander </a:t>
            </a:r>
            <a:r>
              <a:rPr lang="en-US" sz="1200" b="1" dirty="0" err="1"/>
              <a:t>Gerst</a:t>
            </a:r>
            <a:r>
              <a:rPr lang="en-US" sz="1200" b="1" dirty="0"/>
              <a:t>, ESA / NASA</a:t>
            </a:r>
          </a:p>
          <a:p>
            <a:r>
              <a:rPr lang="en-US" sz="1200" dirty="0">
                <a:hlinkClick r:id="rId5"/>
              </a:rPr>
              <a:t>https://www.scientificamerican.com/article/space-station-crew-photographs-raging-california-wildfires/</a:t>
            </a:r>
            <a:endParaRPr lang="en-US" sz="1200" dirty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2162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8FAE-D2FE-7D4C-A0BD-0A76C91A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Jam!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2D2D-CAB5-8A41-9059-4E63EC80B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3659353"/>
            <a:ext cx="6000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The Steps:</a:t>
            </a:r>
          </a:p>
          <a:p>
            <a:pPr lvl="1"/>
            <a:r>
              <a:rPr lang="en-US" dirty="0"/>
              <a:t>Identify a data trend (pattern) from data about wildfires and climate change.</a:t>
            </a:r>
          </a:p>
          <a:p>
            <a:pPr lvl="1"/>
            <a:r>
              <a:rPr lang="en-US" dirty="0"/>
              <a:t>Make a creative project to represent your data trend.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0E1D9-CDB3-ED48-9690-EBF84931E29A}"/>
              </a:ext>
            </a:extLst>
          </p:cNvPr>
          <p:cNvSpPr/>
          <p:nvPr/>
        </p:nvSpPr>
        <p:spPr>
          <a:xfrm>
            <a:off x="455612" y="1705831"/>
            <a:ext cx="8232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Goal: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Communicate data about large wildfires in a unique way through a creative project and presentation.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F6323-12BC-F34B-990F-EF25DF8A3D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798" y="3782940"/>
            <a:ext cx="2625590" cy="26988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0229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4D86-37E2-8C46-9D0A-2874211C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Ecoregions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70FB07-B0C1-CC41-B9CB-5C2B6B4CB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93" y="2428205"/>
            <a:ext cx="8446414" cy="317337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0E57595-0A86-5046-AC29-2DED763F81E9}"/>
              </a:ext>
            </a:extLst>
          </p:cNvPr>
          <p:cNvSpPr/>
          <p:nvPr/>
        </p:nvSpPr>
        <p:spPr>
          <a:xfrm>
            <a:off x="1373473" y="2125341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0725B5-C845-264C-98EC-07587E477D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429" y="954675"/>
            <a:ext cx="5197130" cy="572381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52605C-6781-EB47-B0B0-510AF26C1522}"/>
              </a:ext>
            </a:extLst>
          </p:cNvPr>
          <p:cNvSpPr txBox="1">
            <a:spLocks/>
          </p:cNvSpPr>
          <p:nvPr/>
        </p:nvSpPr>
        <p:spPr>
          <a:xfrm>
            <a:off x="169989" y="6030739"/>
            <a:ext cx="3539399" cy="728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Warm desert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49FCCC-B6B4-934D-8DFE-33C8FF16F964}"/>
              </a:ext>
            </a:extLst>
          </p:cNvPr>
          <p:cNvSpPr txBox="1">
            <a:spLocks/>
          </p:cNvSpPr>
          <p:nvPr/>
        </p:nvSpPr>
        <p:spPr>
          <a:xfrm>
            <a:off x="4910008" y="5733356"/>
            <a:ext cx="4114800" cy="728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/>
              <a:t>South-central semi-arid prairie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096C38-B6E0-6B4C-95B6-B7EDE2D29620}"/>
              </a:ext>
            </a:extLst>
          </p:cNvPr>
          <p:cNvSpPr txBox="1">
            <a:spLocks/>
          </p:cNvSpPr>
          <p:nvPr/>
        </p:nvSpPr>
        <p:spPr>
          <a:xfrm>
            <a:off x="321695" y="3936437"/>
            <a:ext cx="3539399" cy="728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Cold desert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6428CD-A719-3247-985F-1A6B05484AB7}"/>
              </a:ext>
            </a:extLst>
          </p:cNvPr>
          <p:cNvSpPr txBox="1">
            <a:spLocks/>
          </p:cNvSpPr>
          <p:nvPr/>
        </p:nvSpPr>
        <p:spPr>
          <a:xfrm>
            <a:off x="4951526" y="178113"/>
            <a:ext cx="3751602" cy="728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Northwestern great plains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1B5726-3742-1446-8EBB-AB5A3C6E178B}"/>
              </a:ext>
            </a:extLst>
          </p:cNvPr>
          <p:cNvSpPr txBox="1">
            <a:spLocks/>
          </p:cNvSpPr>
          <p:nvPr/>
        </p:nvSpPr>
        <p:spPr>
          <a:xfrm>
            <a:off x="81877" y="778907"/>
            <a:ext cx="3877320" cy="1834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Western cordillera (mountain and intermountain)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65EBEA83-78EC-5543-9E6E-DF11C47BA036}"/>
              </a:ext>
            </a:extLst>
          </p:cNvPr>
          <p:cNvSpPr/>
          <p:nvPr/>
        </p:nvSpPr>
        <p:spPr>
          <a:xfrm rot="1483797">
            <a:off x="7432874" y="827040"/>
            <a:ext cx="446739" cy="1380765"/>
          </a:xfrm>
          <a:prstGeom prst="downArrow">
            <a:avLst>
              <a:gd name="adj1" fmla="val 38653"/>
              <a:gd name="adj2" fmla="val 11808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BA90A57-3914-5146-BCE1-32CCAFBBEF99}"/>
              </a:ext>
            </a:extLst>
          </p:cNvPr>
          <p:cNvSpPr/>
          <p:nvPr/>
        </p:nvSpPr>
        <p:spPr>
          <a:xfrm rot="17330736">
            <a:off x="3588521" y="921335"/>
            <a:ext cx="358132" cy="1939066"/>
          </a:xfrm>
          <a:prstGeom prst="downArrow">
            <a:avLst>
              <a:gd name="adj1" fmla="val 38653"/>
              <a:gd name="adj2" fmla="val 118080"/>
            </a:avLst>
          </a:prstGeom>
          <a:solidFill>
            <a:srgbClr val="E18CB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37000080-4923-1F45-8F39-1395E40AC7F6}"/>
              </a:ext>
            </a:extLst>
          </p:cNvPr>
          <p:cNvSpPr/>
          <p:nvPr/>
        </p:nvSpPr>
        <p:spPr>
          <a:xfrm rot="14398657">
            <a:off x="3786075" y="2810940"/>
            <a:ext cx="358132" cy="1939066"/>
          </a:xfrm>
          <a:prstGeom prst="downArrow">
            <a:avLst>
              <a:gd name="adj1" fmla="val 38653"/>
              <a:gd name="adj2" fmla="val 118080"/>
            </a:avLst>
          </a:prstGeom>
          <a:solidFill>
            <a:srgbClr val="89549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FEAFAAF5-D989-6149-9C1B-3950E5B00346}"/>
              </a:ext>
            </a:extLst>
          </p:cNvPr>
          <p:cNvSpPr/>
          <p:nvPr/>
        </p:nvSpPr>
        <p:spPr>
          <a:xfrm rot="14902155">
            <a:off x="4633955" y="4284922"/>
            <a:ext cx="414250" cy="2954856"/>
          </a:xfrm>
          <a:prstGeom prst="downArrow">
            <a:avLst>
              <a:gd name="adj1" fmla="val 38653"/>
              <a:gd name="adj2" fmla="val 11808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E6268581-D8A9-2D41-AAFA-71EE0A865BE0}"/>
              </a:ext>
            </a:extLst>
          </p:cNvPr>
          <p:cNvSpPr/>
          <p:nvPr/>
        </p:nvSpPr>
        <p:spPr>
          <a:xfrm rot="8688240">
            <a:off x="7543395" y="4344325"/>
            <a:ext cx="453050" cy="1380765"/>
          </a:xfrm>
          <a:prstGeom prst="downArrow">
            <a:avLst>
              <a:gd name="adj1" fmla="val 38653"/>
              <a:gd name="adj2" fmla="val 11808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17A88-6655-B945-8CCD-6CBF6DEE85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68" y="148375"/>
            <a:ext cx="3694492" cy="250638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BE1501-A1BF-8F4B-AAEE-C08E54481999}"/>
              </a:ext>
            </a:extLst>
          </p:cNvPr>
          <p:cNvSpPr txBox="1">
            <a:spLocks/>
          </p:cNvSpPr>
          <p:nvPr/>
        </p:nvSpPr>
        <p:spPr>
          <a:xfrm>
            <a:off x="5285868" y="173774"/>
            <a:ext cx="4288093" cy="728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Northwestern </a:t>
            </a:r>
          </a:p>
          <a:p>
            <a:r>
              <a:rPr lang="en-US" sz="3200" dirty="0"/>
              <a:t>great plains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6418C-24F2-AF4C-B0FC-4DE86B40BF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67" y="196850"/>
            <a:ext cx="4572000" cy="25654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DEA0D9-4F67-404B-BF8E-E0AC09A0029D}"/>
              </a:ext>
            </a:extLst>
          </p:cNvPr>
          <p:cNvSpPr txBox="1">
            <a:spLocks/>
          </p:cNvSpPr>
          <p:nvPr/>
        </p:nvSpPr>
        <p:spPr>
          <a:xfrm>
            <a:off x="120267" y="2223268"/>
            <a:ext cx="4451733" cy="639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Western cordillera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A4367-54CB-B241-AB74-AAB3E1A7E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9" y="3010887"/>
            <a:ext cx="3869822" cy="23495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069A61-CDD1-7E46-B5F8-0C22D880ED9C}"/>
              </a:ext>
            </a:extLst>
          </p:cNvPr>
          <p:cNvSpPr txBox="1">
            <a:spLocks/>
          </p:cNvSpPr>
          <p:nvPr/>
        </p:nvSpPr>
        <p:spPr>
          <a:xfrm>
            <a:off x="0" y="2952040"/>
            <a:ext cx="3539399" cy="728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Cold desert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3ACEF9-1123-6E4A-8AA6-94F496544A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522" y="4698050"/>
            <a:ext cx="3256075" cy="183491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489AFC8-722B-6748-9292-FC4D1F880F70}"/>
              </a:ext>
            </a:extLst>
          </p:cNvPr>
          <p:cNvSpPr txBox="1">
            <a:spLocks/>
          </p:cNvSpPr>
          <p:nvPr/>
        </p:nvSpPr>
        <p:spPr>
          <a:xfrm>
            <a:off x="2657606" y="4698050"/>
            <a:ext cx="3539399" cy="728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Warm desert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1C163-05CD-3E4E-A39E-D7C0274B48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582" y="3050105"/>
            <a:ext cx="2994995" cy="322089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08117A8-907C-244C-8B59-73796A4E1681}"/>
              </a:ext>
            </a:extLst>
          </p:cNvPr>
          <p:cNvSpPr txBox="1">
            <a:spLocks/>
          </p:cNvSpPr>
          <p:nvPr/>
        </p:nvSpPr>
        <p:spPr>
          <a:xfrm>
            <a:off x="6445486" y="4526393"/>
            <a:ext cx="2448076" cy="2139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</a:rPr>
              <a:t>South-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central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semi-arid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prairie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B7989C-D1CE-EE43-A976-6E7401941228}"/>
              </a:ext>
            </a:extLst>
          </p:cNvPr>
          <p:cNvSpPr txBox="1"/>
          <p:nvPr/>
        </p:nvSpPr>
        <p:spPr>
          <a:xfrm>
            <a:off x="5872549" y="5989122"/>
            <a:ext cx="2173230" cy="342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Photo Credit: USFS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5A22C-D1CB-4544-8E7E-85AE43110E67}"/>
              </a:ext>
            </a:extLst>
          </p:cNvPr>
          <p:cNvSpPr txBox="1"/>
          <p:nvPr/>
        </p:nvSpPr>
        <p:spPr>
          <a:xfrm>
            <a:off x="90171" y="2743199"/>
            <a:ext cx="2567435" cy="2832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8"/>
              </a:rPr>
              <a:t>https://www.fs.usda.gov/bdnf</a:t>
            </a:r>
            <a:endParaRPr 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A62895-D40E-0944-A3C1-849108829FF4}"/>
              </a:ext>
            </a:extLst>
          </p:cNvPr>
          <p:cNvSpPr txBox="1"/>
          <p:nvPr/>
        </p:nvSpPr>
        <p:spPr>
          <a:xfrm>
            <a:off x="5214151" y="2605591"/>
            <a:ext cx="38985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9"/>
              </a:rPr>
              <a:t>https://www.usgs.gov/news/future-temperature-and-soil-moisture-may-alter-location-agricultural-regions</a:t>
            </a:r>
            <a:endParaRPr lang="en-US" sz="1200" dirty="0"/>
          </a:p>
          <a:p>
            <a:endParaRPr lang="en-US" sz="1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080492-7498-C94C-A6B3-AA0597163456}"/>
              </a:ext>
            </a:extLst>
          </p:cNvPr>
          <p:cNvSpPr txBox="1"/>
          <p:nvPr/>
        </p:nvSpPr>
        <p:spPr>
          <a:xfrm>
            <a:off x="-34070" y="5308599"/>
            <a:ext cx="25674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10"/>
              </a:rPr>
              <a:t>https://www.fs.usda.gov/rmrs/upwardly-mobile-western-us-desert-blackbrush-shrublands-respond-changing-climate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7520C9-1E28-AA44-B3D4-448E96C4395F}"/>
              </a:ext>
            </a:extLst>
          </p:cNvPr>
          <p:cNvSpPr txBox="1"/>
          <p:nvPr/>
        </p:nvSpPr>
        <p:spPr>
          <a:xfrm>
            <a:off x="5911888" y="6275254"/>
            <a:ext cx="256743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B9DF-1F77-004E-9652-83B68AA0F394}"/>
              </a:ext>
            </a:extLst>
          </p:cNvPr>
          <p:cNvSpPr txBox="1"/>
          <p:nvPr/>
        </p:nvSpPr>
        <p:spPr>
          <a:xfrm>
            <a:off x="1994940" y="6451436"/>
            <a:ext cx="58180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Scott Collins </a:t>
            </a:r>
            <a:r>
              <a:rPr lang="en-US" sz="1200" dirty="0">
                <a:hlinkClick r:id="rId11"/>
              </a:rPr>
              <a:t>https://www.fs.usda.gov/rmrs/science-spotlights/climate-change-impacts-future-carbon-stores-and-management-warm-deserts-united-0</a:t>
            </a:r>
            <a:endParaRPr lang="en-US" sz="1200" dirty="0"/>
          </a:p>
        </p:txBody>
      </p:sp>
      <p:pic>
        <p:nvPicPr>
          <p:cNvPr id="13" name="Graphic 12" descr="Snowflake">
            <a:extLst>
              <a:ext uri="{FF2B5EF4-FFF2-40B4-BE49-F238E27FC236}">
                <a16:creationId xmlns:a16="http://schemas.microsoft.com/office/drawing/2014/main" id="{EC668324-BC5F-884E-8AE9-62E0DCB889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36087" y="1583309"/>
            <a:ext cx="1291334" cy="12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4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4D86-37E2-8C46-9D0A-2874211C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Large Fires (VLFs)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7582FEA-FF59-DC89-485A-FA945F69E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93" y="2715586"/>
            <a:ext cx="8446414" cy="317337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0E57595-0A86-5046-AC29-2DED763F81E9}"/>
              </a:ext>
            </a:extLst>
          </p:cNvPr>
          <p:cNvSpPr/>
          <p:nvPr/>
        </p:nvSpPr>
        <p:spPr>
          <a:xfrm>
            <a:off x="3584465" y="2416642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1F20D7C-0D7F-A246-B5B0-D910A1F0BFA8}"/>
              </a:ext>
            </a:extLst>
          </p:cNvPr>
          <p:cNvSpPr/>
          <p:nvPr/>
        </p:nvSpPr>
        <p:spPr>
          <a:xfrm>
            <a:off x="5693485" y="2416642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9849688-1AAD-5945-81F0-D8271C90739C}"/>
              </a:ext>
            </a:extLst>
          </p:cNvPr>
          <p:cNvSpPr/>
          <p:nvPr/>
        </p:nvSpPr>
        <p:spPr>
          <a:xfrm>
            <a:off x="7613233" y="2416642"/>
            <a:ext cx="378544" cy="66266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2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3685</TotalTime>
  <Words>1199</Words>
  <Application>Microsoft Macintosh PowerPoint</Application>
  <PresentationFormat>On-screen Show (4:3)</PresentationFormat>
  <Paragraphs>219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Optima</vt:lpstr>
      <vt:lpstr>Verdana</vt:lpstr>
      <vt:lpstr>Office Theme</vt:lpstr>
      <vt:lpstr>Wildfire and Climate Change</vt:lpstr>
      <vt:lpstr>PowerPoint Presentation</vt:lpstr>
      <vt:lpstr>PowerPoint Presentation</vt:lpstr>
      <vt:lpstr>PowerPoint Presentation</vt:lpstr>
      <vt:lpstr>Data Jam!</vt:lpstr>
      <vt:lpstr>Ecoregions</vt:lpstr>
      <vt:lpstr>PowerPoint Presentation</vt:lpstr>
      <vt:lpstr>PowerPoint Presentation</vt:lpstr>
      <vt:lpstr>Very Large Fires (VLFs)</vt:lpstr>
      <vt:lpstr>Very Large Fires (VLFs)</vt:lpstr>
      <vt:lpstr>PowerPoint Presentation</vt:lpstr>
      <vt:lpstr>PowerPoint Presentation</vt:lpstr>
      <vt:lpstr>PowerPoint Presentation</vt:lpstr>
      <vt:lpstr>Average Maximum Temperature</vt:lpstr>
      <vt:lpstr>PowerPoint Presentation</vt:lpstr>
      <vt:lpstr>Average Potential Evapotranspiration (ET)</vt:lpstr>
      <vt:lpstr>Which location would have a more severe wildfire?</vt:lpstr>
      <vt:lpstr>Potential Evapotranspiration (ET)</vt:lpstr>
      <vt:lpstr>Above Ground Dead Biomass</vt:lpstr>
      <vt:lpstr>Which location would have a more severe wildfire?</vt:lpstr>
      <vt:lpstr>Above Ground Dead Biomass</vt:lpstr>
      <vt:lpstr>Variables</vt:lpstr>
      <vt:lpstr>Data Trend – A Pattern in the Data</vt:lpstr>
      <vt:lpstr>PowerPoint Presentation</vt:lpstr>
      <vt:lpstr>Identify a Data Trend</vt:lpstr>
      <vt:lpstr>Wildfire and Climate Change</vt:lpstr>
      <vt:lpstr>Data Jam!</vt:lpstr>
      <vt:lpstr>Creative Project</vt:lpstr>
      <vt:lpstr>Science Journalist</vt:lpstr>
      <vt:lpstr>Science Journalist</vt:lpstr>
      <vt:lpstr>Artist</vt:lpstr>
      <vt:lpstr>Creative Project Work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Miller</dc:creator>
  <cp:lastModifiedBy>Abi Miller</cp:lastModifiedBy>
  <cp:revision>491</cp:revision>
  <dcterms:created xsi:type="dcterms:W3CDTF">2020-05-29T01:26:29Z</dcterms:created>
  <dcterms:modified xsi:type="dcterms:W3CDTF">2022-06-30T02:33:34Z</dcterms:modified>
</cp:coreProperties>
</file>