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5" r:id="rId2"/>
    <p:sldId id="264" r:id="rId3"/>
    <p:sldId id="259" r:id="rId4"/>
    <p:sldId id="257" r:id="rId5"/>
    <p:sldId id="262" r:id="rId6"/>
    <p:sldId id="260" r:id="rId7"/>
    <p:sldId id="258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6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0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F54D7-0010-4344-BD01-36E30B870E1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493C5-E018-AC43-8E81-448486C9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28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1. television forecaster</a:t>
            </a:r>
            <a:r>
              <a:rPr lang="en-US" baseline="0" dirty="0"/>
              <a:t> who is giving a prediction of the conditions in Flagstaff, Arizona for a 4-day period [answer: weather].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07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2. map that displays the average temperature</a:t>
            </a:r>
            <a:r>
              <a:rPr lang="en-US" baseline="0" dirty="0"/>
              <a:t> in the continental United States from 1961-1990, a 30-year period [answer: climate].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8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3: satellite</a:t>
            </a:r>
            <a:r>
              <a:rPr lang="en-US" baseline="0" dirty="0"/>
              <a:t> images of Elephant Butte reservoir in New Mexico taken during a drought.  The top photo was taken in 1994, and the bottom photo was taken in 2013, 19 </a:t>
            </a:r>
            <a:r>
              <a:rPr lang="en-US" baseline="0"/>
              <a:t>years later </a:t>
            </a:r>
            <a:r>
              <a:rPr lang="en-US" baseline="0" dirty="0"/>
              <a:t>[answer: climate].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35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4: photo</a:t>
            </a:r>
            <a:r>
              <a:rPr lang="en-US" baseline="0" dirty="0"/>
              <a:t> of a rain gauge in Fort Collins, Colorado.  The rain gauge has collected precipitation from a recent rain event [answer: weather].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50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5: map that displays the average precipitation in the continental United</a:t>
            </a:r>
            <a:r>
              <a:rPr lang="en-US" baseline="0" dirty="0"/>
              <a:t> States from 1961-1990, a 30-year period [answer: climate].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182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6: photo of a person walking in a snowstorm</a:t>
            </a:r>
            <a:r>
              <a:rPr lang="en-US" baseline="0" dirty="0"/>
              <a:t> [answer: weather].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84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7. graph of the average surface</a:t>
            </a:r>
            <a:r>
              <a:rPr lang="en-US" baseline="0" dirty="0"/>
              <a:t> temperature on Earth since 1880 [answer</a:t>
            </a:r>
            <a:r>
              <a:rPr lang="en-US" baseline="0"/>
              <a:t>: climate].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93C5-E018-AC43-8E81-448486C971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05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1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0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9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8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15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9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7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6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0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F2940-F57D-BE4D-97C7-AC35885DB3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4556-6325-B54B-B744-264854BE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8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askerville"/>
                <a:cs typeface="Baskerville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askerville"/>
                <a:cs typeface="Baskerville"/>
              </a:defRPr>
            </a:lvl1pPr>
          </a:lstStyle>
          <a:p>
            <a:r>
              <a:rPr lang="en-US" b="1" i="0" dirty="0">
                <a:latin typeface="Lucida Grande"/>
                <a:ea typeface="Lucida Grande"/>
                <a:cs typeface="Lucida Grande"/>
              </a:rPr>
              <a:t>© Southwest Regional Climate Hub 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Baskerville"/>
                <a:cs typeface="Baskerville"/>
              </a:defRPr>
            </a:lvl1pPr>
          </a:lstStyle>
          <a:p>
            <a:fld id="{9D9E4556-6325-B54B-B744-264854BED0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9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venir Black"/>
          <a:ea typeface="+mj-ea"/>
          <a:cs typeface="Avenir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venir Black"/>
          <a:ea typeface="+mn-ea"/>
          <a:cs typeface="Avenir Black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venir Black"/>
          <a:ea typeface="+mn-ea"/>
          <a:cs typeface="Avenir Black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venir Black"/>
          <a:ea typeface="+mn-ea"/>
          <a:cs typeface="Avenir Black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venir Black"/>
          <a:ea typeface="+mn-ea"/>
          <a:cs typeface="Avenir Black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venir Black"/>
          <a:ea typeface="+mn-ea"/>
          <a:cs typeface="Avenir Blac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BdxDFpDp_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49902" y="-179882"/>
            <a:ext cx="9473784" cy="718028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10290" y="4191000"/>
            <a:ext cx="81534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venir Black"/>
                <a:ea typeface="+mn-ea"/>
                <a:cs typeface="Avenir Blac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venir Black"/>
                <a:ea typeface="+mn-ea"/>
                <a:cs typeface="Avenir Blac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venir Black"/>
                <a:ea typeface="+mn-ea"/>
                <a:cs typeface="Avenir Blac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venir Black"/>
                <a:ea typeface="+mn-ea"/>
                <a:cs typeface="Avenir Blac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venir Black"/>
                <a:ea typeface="+mn-ea"/>
                <a:cs typeface="Avenir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100" dirty="0">
                <a:solidFill>
                  <a:schemeClr val="bg1"/>
                </a:solidFill>
                <a:latin typeface="+mj-lt"/>
                <a:ea typeface="Avenir" charset="0"/>
                <a:cs typeface="Avenir" charset="0"/>
              </a:rPr>
              <a:t>Southwest Regional </a:t>
            </a:r>
          </a:p>
          <a:p>
            <a:pPr marL="0" indent="0" algn="ctr">
              <a:buNone/>
            </a:pPr>
            <a:r>
              <a:rPr lang="en-US" sz="6100" dirty="0">
                <a:solidFill>
                  <a:schemeClr val="bg1"/>
                </a:solidFill>
                <a:latin typeface="+mj-lt"/>
                <a:ea typeface="Avenir" charset="0"/>
                <a:cs typeface="Avenir" charset="0"/>
              </a:rPr>
              <a:t>Climate Hub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Developed by the </a:t>
            </a:r>
          </a:p>
          <a:p>
            <a:pPr marL="0" indent="0" algn="ctr">
              <a:buNone/>
            </a:pPr>
            <a:r>
              <a:rPr lang="en-US" sz="2400" dirty="0" err="1">
                <a:solidFill>
                  <a:schemeClr val="bg1"/>
                </a:solidFill>
                <a:latin typeface="+mn-lt"/>
              </a:rPr>
              <a:t>Asombro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 Institute for Science Education (</a:t>
            </a:r>
            <a:r>
              <a:rPr lang="en-US" sz="2400" dirty="0" err="1">
                <a:solidFill>
                  <a:schemeClr val="bg1"/>
                </a:solidFill>
                <a:latin typeface="+mn-lt"/>
              </a:rPr>
              <a:t>www.asombro.org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590" y="477888"/>
            <a:ext cx="8686800" cy="348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62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93900"/>
          </a:xfrm>
        </p:spPr>
        <p:txBody>
          <a:bodyPr/>
          <a:lstStyle/>
          <a:p>
            <a:r>
              <a:rPr lang="en-US" dirty="0"/>
              <a:t>National Geographic Video</a:t>
            </a:r>
            <a:br>
              <a:rPr lang="en-US" dirty="0"/>
            </a:br>
            <a:r>
              <a:rPr lang="en-US" sz="3800" dirty="0"/>
              <a:t>With Neil </a:t>
            </a:r>
            <a:r>
              <a:rPr lang="en-US" sz="3800" dirty="0" err="1"/>
              <a:t>deGrasse</a:t>
            </a:r>
            <a:r>
              <a:rPr lang="en-US" sz="3800" dirty="0"/>
              <a:t> Tyson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79693"/>
            <a:ext cx="8229600" cy="344647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>
                <a:hlinkClick r:id="rId2"/>
              </a:rPr>
              <a:t>https://www.youtube.com/watch?v=cBdxDFpDp_k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190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7218" y="6386923"/>
            <a:ext cx="1802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Source: </a:t>
            </a:r>
            <a:r>
              <a:rPr lang="en-US" dirty="0" err="1">
                <a:latin typeface="Baskerville"/>
                <a:cs typeface="Baskerville"/>
              </a:rPr>
              <a:t>wn.com</a:t>
            </a:r>
            <a:endParaRPr lang="en-US" dirty="0">
              <a:latin typeface="Baskerville"/>
              <a:cs typeface="Baskerville"/>
            </a:endParaRPr>
          </a:p>
        </p:txBody>
      </p:sp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625" y="1250514"/>
            <a:ext cx="6708157" cy="503111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31438"/>
            <a:ext cx="8229600" cy="965562"/>
          </a:xfrm>
        </p:spPr>
        <p:txBody>
          <a:bodyPr>
            <a:noAutofit/>
          </a:bodyPr>
          <a:lstStyle/>
          <a:p>
            <a:r>
              <a:rPr lang="en-US" sz="3200" dirty="0"/>
              <a:t>Fig 1. Forecaster in Flagstaff, Arizona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079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358"/>
            <a:ext cx="8229600" cy="1143000"/>
          </a:xfrm>
        </p:spPr>
        <p:txBody>
          <a:bodyPr>
            <a:noAutofit/>
          </a:bodyPr>
          <a:lstStyle/>
          <a:p>
            <a:r>
              <a:rPr lang="en-US" sz="3000" dirty="0"/>
              <a:t>Fig 2. U.S. Annual Average Temperature (1991-2020)</a:t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1544890" y="5657671"/>
            <a:ext cx="6054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Source: https://</a:t>
            </a:r>
            <a:r>
              <a:rPr lang="en-US" dirty="0" err="1">
                <a:latin typeface="Baskerville"/>
                <a:cs typeface="Baskerville"/>
              </a:rPr>
              <a:t>www.climate.gov</a:t>
            </a:r>
            <a:r>
              <a:rPr lang="en-US" dirty="0">
                <a:latin typeface="Baskerville"/>
                <a:cs typeface="Baskerville"/>
              </a:rPr>
              <a:t>/news-features/featured-images/new-maps-annual-average-temperature-and-precipitation-us-climate</a:t>
            </a:r>
          </a:p>
          <a:p>
            <a:endParaRPr lang="en-US" dirty="0">
              <a:latin typeface="Baskerville"/>
              <a:cs typeface="Baskerville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6CCB06-D594-F166-0839-B48D2CA267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4890" y="1161138"/>
            <a:ext cx="6054220" cy="44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17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3513"/>
            <a:ext cx="8229600" cy="1143000"/>
          </a:xfrm>
        </p:spPr>
        <p:txBody>
          <a:bodyPr>
            <a:noAutofit/>
          </a:bodyPr>
          <a:lstStyle/>
          <a:p>
            <a:r>
              <a:rPr lang="en-US" sz="3400" dirty="0"/>
              <a:t>Fig 3. Lowered reservoir levels during drought, Elephant Butte, New Mexico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624" y="1428750"/>
            <a:ext cx="4314825" cy="508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7500" y="6488668"/>
            <a:ext cx="5929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Source: </a:t>
            </a:r>
            <a:r>
              <a:rPr lang="en-US" dirty="0" err="1">
                <a:latin typeface="Baskerville"/>
                <a:cs typeface="Baskerville"/>
              </a:rPr>
              <a:t>earthobservatory.nasa.gov</a:t>
            </a:r>
            <a:r>
              <a:rPr lang="en-US" dirty="0">
                <a:latin typeface="Baskerville"/>
                <a:cs typeface="Baskerville"/>
              </a:rPr>
              <a:t>/IOTD/</a:t>
            </a:r>
            <a:r>
              <a:rPr lang="en-US" dirty="0" err="1">
                <a:latin typeface="Baskerville"/>
                <a:cs typeface="Baskerville"/>
              </a:rPr>
              <a:t>view.php?id</a:t>
            </a:r>
            <a:r>
              <a:rPr lang="en-US" dirty="0">
                <a:latin typeface="Baskerville"/>
                <a:cs typeface="Baskerville"/>
              </a:rPr>
              <a:t>=81714</a:t>
            </a:r>
            <a:r>
              <a:rPr lang="en-US" dirty="0">
                <a:effectLst/>
                <a:latin typeface="Baskerville"/>
                <a:cs typeface="Baskerville"/>
              </a:rPr>
              <a:t> </a:t>
            </a:r>
            <a:endParaRPr lang="en-US" dirty="0">
              <a:latin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5061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1438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Fig 4. Rain gauge in Fort Collins, Colorado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756704" y="6177885"/>
            <a:ext cx="3331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Source: </a:t>
            </a:r>
            <a:r>
              <a:rPr lang="en-US" dirty="0" err="1">
                <a:latin typeface="Baskerville"/>
                <a:cs typeface="Baskerville"/>
              </a:rPr>
              <a:t>pmm.nasa.gov</a:t>
            </a:r>
            <a:r>
              <a:rPr lang="en-US" dirty="0">
                <a:latin typeface="Baskerville"/>
                <a:cs typeface="Baskerville"/>
              </a:rPr>
              <a:t>/node/739</a:t>
            </a:r>
          </a:p>
          <a:p>
            <a:endParaRPr lang="en-US" dirty="0">
              <a:latin typeface="Baskerville"/>
              <a:cs typeface="Baskerville"/>
            </a:endParaRPr>
          </a:p>
        </p:txBody>
      </p:sp>
      <p:pic>
        <p:nvPicPr>
          <p:cNvPr id="5" name="Picture 4" descr="Raingauge Rainbow Close-up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848" y="1411192"/>
            <a:ext cx="3580767" cy="477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27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6EA198-AFF2-5107-9D91-FB1B7DA485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0518" y="1151149"/>
            <a:ext cx="5982964" cy="455570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147C53A-76A2-0DF5-958B-574DAA7FB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7358"/>
            <a:ext cx="8229600" cy="1143000"/>
          </a:xfrm>
        </p:spPr>
        <p:txBody>
          <a:bodyPr>
            <a:noAutofit/>
          </a:bodyPr>
          <a:lstStyle/>
          <a:p>
            <a:r>
              <a:rPr lang="en-US" sz="3000" dirty="0"/>
              <a:t>Fig 2. U.S. Annual Average Precipitation (1991-2020)</a:t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24867E-AFC2-574A-1D13-E163D81E235C}"/>
              </a:ext>
            </a:extLst>
          </p:cNvPr>
          <p:cNvSpPr txBox="1"/>
          <p:nvPr/>
        </p:nvSpPr>
        <p:spPr>
          <a:xfrm>
            <a:off x="1544890" y="5657671"/>
            <a:ext cx="6054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Source: https://</a:t>
            </a:r>
            <a:r>
              <a:rPr lang="en-US" dirty="0" err="1">
                <a:latin typeface="Baskerville"/>
                <a:cs typeface="Baskerville"/>
              </a:rPr>
              <a:t>www.climate.gov</a:t>
            </a:r>
            <a:r>
              <a:rPr lang="en-US" dirty="0">
                <a:latin typeface="Baskerville"/>
                <a:cs typeface="Baskerville"/>
              </a:rPr>
              <a:t>/news-features/featured-images/new-maps-annual-average-temperature-and-precipitation-us-climate</a:t>
            </a:r>
          </a:p>
          <a:p>
            <a:endParaRPr lang="en-US" dirty="0">
              <a:latin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1366108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0112"/>
          </a:xfrm>
        </p:spPr>
        <p:txBody>
          <a:bodyPr>
            <a:normAutofit/>
          </a:bodyPr>
          <a:lstStyle/>
          <a:p>
            <a:r>
              <a:rPr lang="en-US" sz="3600" dirty="0"/>
              <a:t>Fig 6. Snowstorm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9122" y="6326550"/>
            <a:ext cx="7445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</a:t>
            </a:r>
            <a:r>
              <a:rPr lang="en-US" dirty="0">
                <a:latin typeface="Baskerville Old Face" panose="02020602080505020303" pitchFamily="18" charset="77"/>
                <a:cs typeface="Baskerville"/>
              </a:rPr>
              <a:t>: </a:t>
            </a:r>
            <a:r>
              <a:rPr lang="en-US" dirty="0">
                <a:solidFill>
                  <a:srgbClr val="000000"/>
                </a:solidFill>
                <a:latin typeface="Baskerville Old Face" panose="02020602080505020303" pitchFamily="18" charset="77"/>
              </a:rPr>
              <a:t>https://</a:t>
            </a:r>
            <a:r>
              <a:rPr lang="en-US" dirty="0" err="1">
                <a:solidFill>
                  <a:srgbClr val="000000"/>
                </a:solidFill>
                <a:latin typeface="Baskerville Old Face" panose="02020602080505020303" pitchFamily="18" charset="77"/>
              </a:rPr>
              <a:t>commons.wikimedia.org</a:t>
            </a:r>
            <a:r>
              <a:rPr lang="en-US" dirty="0">
                <a:solidFill>
                  <a:srgbClr val="000000"/>
                </a:solidFill>
                <a:latin typeface="Baskerville Old Face" panose="02020602080505020303" pitchFamily="18" charset="77"/>
              </a:rPr>
              <a:t>/wiki/</a:t>
            </a:r>
            <a:r>
              <a:rPr lang="en-US" dirty="0" err="1">
                <a:solidFill>
                  <a:srgbClr val="000000"/>
                </a:solidFill>
                <a:latin typeface="Baskerville Old Face" panose="02020602080505020303" pitchFamily="18" charset="77"/>
              </a:rPr>
              <a:t>File:Miniskirts_in_snow_storm.jpg</a:t>
            </a:r>
            <a:endParaRPr lang="en-US" dirty="0">
              <a:latin typeface="Baskerville Old Face" panose="02020602080505020303" pitchFamily="18" charset="77"/>
              <a:cs typeface="Baskerville"/>
            </a:endParaRPr>
          </a:p>
        </p:txBody>
      </p:sp>
      <p:pic>
        <p:nvPicPr>
          <p:cNvPr id="5" name="Picture 4" descr="windchi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9626" y="1325925"/>
            <a:ext cx="4984750" cy="48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13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Fig 7. Average global surface temperature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399" y="5978448"/>
            <a:ext cx="7403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"/>
                <a:cs typeface="Baskerville"/>
              </a:rPr>
              <a:t>Source: </a:t>
            </a:r>
            <a:r>
              <a:rPr lang="en-US" dirty="0">
                <a:solidFill>
                  <a:srgbClr val="000000"/>
                </a:solidFill>
                <a:latin typeface="Baskerville"/>
                <a:cs typeface="Baskerville"/>
              </a:rPr>
              <a:t>https://</a:t>
            </a:r>
            <a:r>
              <a:rPr lang="en-US" dirty="0" err="1">
                <a:solidFill>
                  <a:srgbClr val="000000"/>
                </a:solidFill>
                <a:latin typeface="Baskerville"/>
                <a:cs typeface="Baskerville"/>
              </a:rPr>
              <a:t>climate.nasa.gov</a:t>
            </a:r>
            <a:r>
              <a:rPr lang="en-US" dirty="0">
                <a:solidFill>
                  <a:srgbClr val="000000"/>
                </a:solidFill>
                <a:latin typeface="Baskerville"/>
                <a:cs typeface="Baskerville"/>
              </a:rPr>
              <a:t>/vital-signs/global-temperature/?intent=121</a:t>
            </a:r>
            <a:endParaRPr lang="en-US" dirty="0">
              <a:latin typeface="Baskerville"/>
              <a:cs typeface="Baskerville"/>
            </a:endParaRPr>
          </a:p>
        </p:txBody>
      </p:sp>
      <p:pic>
        <p:nvPicPr>
          <p:cNvPr id="3" name="Picture 2" descr="A graph showing the growth of the number of people&#10;&#10;AI-generated content may be incorrect.">
            <a:extLst>
              <a:ext uri="{FF2B5EF4-FFF2-40B4-BE49-F238E27FC236}">
                <a16:creationId xmlns:a16="http://schemas.microsoft.com/office/drawing/2014/main" id="{6BA5ABAD-176E-9505-C6B7-7DB06C6B39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218" y="1298124"/>
            <a:ext cx="6781800" cy="423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5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407</Words>
  <Application>Microsoft Macintosh PowerPoint</Application>
  <PresentationFormat>On-screen Show (4:3)</PresentationFormat>
  <Paragraphs>34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Avenir Black</vt:lpstr>
      <vt:lpstr>Baskerville</vt:lpstr>
      <vt:lpstr>Baskerville Old Face</vt:lpstr>
      <vt:lpstr>Calibri</vt:lpstr>
      <vt:lpstr>Lucida Grande</vt:lpstr>
      <vt:lpstr>Office Theme</vt:lpstr>
      <vt:lpstr>PowerPoint Presentation</vt:lpstr>
      <vt:lpstr>National Geographic Video With Neil deGrasse Tyson</vt:lpstr>
      <vt:lpstr>Fig 1. Forecaster in Flagstaff, Arizona </vt:lpstr>
      <vt:lpstr>Fig 2. U.S. Annual Average Temperature (1991-2020) </vt:lpstr>
      <vt:lpstr>Fig 3. Lowered reservoir levels during drought, Elephant Butte, New Mexico</vt:lpstr>
      <vt:lpstr>Fig 4. Rain gauge in Fort Collins, Colorado </vt:lpstr>
      <vt:lpstr>Fig 2. U.S. Annual Average Precipitation (1991-2020) </vt:lpstr>
      <vt:lpstr>Fig 6. Snowstorm</vt:lpstr>
      <vt:lpstr>Fig 7. Average global surface temperature</vt:lpstr>
    </vt:vector>
  </TitlesOfParts>
  <Company>Asombro Institute for Science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Vs. Weather</dc:title>
  <dc:creator>Stephanie Haan-Amato</dc:creator>
  <cp:lastModifiedBy>Bonnie Jean Knighton</cp:lastModifiedBy>
  <cp:revision>54</cp:revision>
  <dcterms:created xsi:type="dcterms:W3CDTF">2014-09-02T18:33:36Z</dcterms:created>
  <dcterms:modified xsi:type="dcterms:W3CDTF">2026-07-30T15:32:32Z</dcterms:modified>
</cp:coreProperties>
</file>