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87" r:id="rId2"/>
    <p:sldId id="288" r:id="rId3"/>
    <p:sldId id="286" r:id="rId4"/>
    <p:sldId id="28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89"/>
  </p:normalViewPr>
  <p:slideViewPr>
    <p:cSldViewPr snapToObjects="1">
      <p:cViewPr varScale="1">
        <p:scale>
          <a:sx n="120" d="100"/>
          <a:sy n="120" d="100"/>
        </p:scale>
        <p:origin x="142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19B48C-D2CE-7E49-8711-B6294860CADE}" type="datetimeFigureOut">
              <a:rPr lang="en-US" smtClean="0"/>
              <a:t>7/30/26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90AED-A007-3648-A4D5-DE449912EBEF}" type="slidenum">
              <a:rPr lang="en-US" smtClean="0"/>
              <a:t>‹#›</a:t>
            </a:fld>
            <a:endParaRPr lang="en-US"/>
          </a:p>
        </p:txBody>
      </p:sp>
    </p:spTree>
    <p:extLst>
      <p:ext uri="{BB962C8B-B14F-4D97-AF65-F5344CB8AC3E}">
        <p14:creationId xmlns:p14="http://schemas.microsoft.com/office/powerpoint/2010/main" val="357978729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Small amounts of water are lost and gained through geologic processes and space, but basically we have a fixed amount of water on Earth.  This water is moved around through the living and non-living parts of Earth in the water cycle.  The water cycle is the movement of water on, in, and above Earth.  During the cycle, water changes state between liquid, vapor, and solid</a:t>
            </a:r>
            <a:r>
              <a:rPr lang="en-US" sz="1200" kern="1200" baseline="0" dirty="0">
                <a:solidFill>
                  <a:schemeClr val="tx1"/>
                </a:solidFill>
                <a:effectLst/>
                <a:latin typeface="+mn-lt"/>
                <a:ea typeface="+mn-ea"/>
                <a:cs typeface="+mn-cs"/>
              </a:rPr>
              <a:t> (ice and snow)</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CA990AED-A007-3648-A4D5-DE449912EBEF}" type="slidenum">
              <a:rPr lang="en-US" smtClean="0"/>
              <a:t>2</a:t>
            </a:fld>
            <a:endParaRPr lang="en-US"/>
          </a:p>
        </p:txBody>
      </p:sp>
    </p:spTree>
    <p:extLst>
      <p:ext uri="{BB962C8B-B14F-4D97-AF65-F5344CB8AC3E}">
        <p14:creationId xmlns:p14="http://schemas.microsoft.com/office/powerpoint/2010/main" val="1171965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diagram shows the water cycle.  The arrows show the movement of water from one location to another.  For example, water evaporates from the ocean and condenses to form clouds in the sky; then it falls from the clouds as precipitation.  Places that water is stored for some period of time are called reservoirs, and flows or pathways (denoted by arrows) are the routes water takes between reservoirs.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990AED-A007-3648-A4D5-DE449912EBEF}" type="slidenum">
              <a:rPr lang="en-US" smtClean="0"/>
              <a:t>3</a:t>
            </a:fld>
            <a:endParaRPr lang="en-US"/>
          </a:p>
        </p:txBody>
      </p:sp>
    </p:spTree>
    <p:extLst>
      <p:ext uri="{BB962C8B-B14F-4D97-AF65-F5344CB8AC3E}">
        <p14:creationId xmlns:p14="http://schemas.microsoft.com/office/powerpoint/2010/main" val="3414475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arrows indicate the movement of water from one location to another, and they are labeled with the processes by which water moves.  The thickness of the arrows indicates the relative amount of water.  In other words, the thicker the arrow, the more water that is moving to that location.</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990AED-A007-3648-A4D5-DE449912EBEF}" type="slidenum">
              <a:rPr lang="en-US" smtClean="0"/>
              <a:t>4</a:t>
            </a:fld>
            <a:endParaRPr lang="en-US"/>
          </a:p>
        </p:txBody>
      </p:sp>
    </p:spTree>
    <p:extLst>
      <p:ext uri="{BB962C8B-B14F-4D97-AF65-F5344CB8AC3E}">
        <p14:creationId xmlns:p14="http://schemas.microsoft.com/office/powerpoint/2010/main" val="451741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7/30/26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7/30/26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7/30/26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7/30/26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7/30/26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76200"/>
            <a:ext cx="9677400" cy="7010400"/>
          </a:xfrm>
          <a:prstGeom prst="rect">
            <a:avLst/>
          </a:prstGeom>
          <a:solidFill>
            <a:schemeClr val="accent1">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Subtitle 2"/>
          <p:cNvSpPr>
            <a:spLocks noGrp="1"/>
          </p:cNvSpPr>
          <p:nvPr>
            <p:ph type="subTitle" idx="1"/>
          </p:nvPr>
        </p:nvSpPr>
        <p:spPr>
          <a:xfrm>
            <a:off x="495300" y="4191000"/>
            <a:ext cx="8153400" cy="2514600"/>
          </a:xfrm>
        </p:spPr>
        <p:txBody>
          <a:bodyPr>
            <a:normAutofit fontScale="92500" lnSpcReduction="20000"/>
          </a:bodyPr>
          <a:lstStyle/>
          <a:p>
            <a:r>
              <a:rPr lang="en-US" sz="6100" dirty="0">
                <a:solidFill>
                  <a:schemeClr val="bg1"/>
                </a:solidFill>
                <a:latin typeface="+mj-lt"/>
              </a:rPr>
              <a:t>Southwest Regional </a:t>
            </a:r>
          </a:p>
          <a:p>
            <a:r>
              <a:rPr lang="en-US" sz="6100" dirty="0">
                <a:solidFill>
                  <a:schemeClr val="bg1"/>
                </a:solidFill>
                <a:latin typeface="+mj-lt"/>
              </a:rPr>
              <a:t>Climate Hub</a:t>
            </a:r>
          </a:p>
          <a:p>
            <a:r>
              <a:rPr lang="en-US" sz="2400" dirty="0">
                <a:solidFill>
                  <a:schemeClr val="bg1"/>
                </a:solidFill>
                <a:latin typeface="+mn-lt"/>
              </a:rPr>
              <a:t>Developed by the </a:t>
            </a:r>
          </a:p>
          <a:p>
            <a:r>
              <a:rPr lang="en-US" sz="2400" dirty="0">
                <a:solidFill>
                  <a:schemeClr val="bg1"/>
                </a:solidFill>
                <a:latin typeface="+mn-lt"/>
              </a:rPr>
              <a:t>Asombro Institute for Science Education (www.asombro.org)</a:t>
            </a:r>
          </a:p>
          <a:p>
            <a:endParaRPr lang="en-US" dirty="0">
              <a:solidFill>
                <a:schemeClr val="bg1"/>
              </a:solidFill>
            </a:endParaRPr>
          </a:p>
        </p:txBody>
      </p:sp>
      <p:pic>
        <p:nvPicPr>
          <p:cNvPr id="9"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600" y="457200"/>
            <a:ext cx="8686800" cy="3514224"/>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Water (Hydrologic) Cycle</a:t>
            </a:r>
          </a:p>
        </p:txBody>
      </p:sp>
      <p:sp>
        <p:nvSpPr>
          <p:cNvPr id="3" name="Content Placeholder 2"/>
          <p:cNvSpPr>
            <a:spLocks noGrp="1"/>
          </p:cNvSpPr>
          <p:nvPr>
            <p:ph idx="1"/>
          </p:nvPr>
        </p:nvSpPr>
        <p:spPr/>
        <p:txBody>
          <a:bodyPr>
            <a:normAutofit/>
          </a:bodyPr>
          <a:lstStyle/>
          <a:p>
            <a:pPr>
              <a:spcAft>
                <a:spcPts val="1800"/>
              </a:spcAft>
            </a:pPr>
            <a:r>
              <a:rPr lang="en-US" sz="2900" dirty="0"/>
              <a:t>Only a certain amount of water on Earth</a:t>
            </a:r>
          </a:p>
          <a:p>
            <a:pPr lvl="1">
              <a:spcAft>
                <a:spcPts val="1800"/>
              </a:spcAft>
            </a:pPr>
            <a:r>
              <a:rPr lang="en-US" sz="2500" dirty="0"/>
              <a:t>Small amounts are lost and gained</a:t>
            </a:r>
          </a:p>
          <a:p>
            <a:pPr>
              <a:spcAft>
                <a:spcPts val="1800"/>
              </a:spcAft>
            </a:pPr>
            <a:r>
              <a:rPr lang="en-US" sz="2900" dirty="0"/>
              <a:t>Movement of water on, in, &amp; above Earth</a:t>
            </a:r>
          </a:p>
          <a:p>
            <a:pPr>
              <a:spcAft>
                <a:spcPts val="1800"/>
              </a:spcAft>
            </a:pPr>
            <a:r>
              <a:rPr lang="en-US" sz="2900" dirty="0"/>
              <a:t>Changes states between liquid, vapor, &amp; solid (ice and snow).</a:t>
            </a:r>
          </a:p>
        </p:txBody>
      </p:sp>
      <p:sp>
        <p:nvSpPr>
          <p:cNvPr id="4" name="TextBox 3"/>
          <p:cNvSpPr txBox="1"/>
          <p:nvPr/>
        </p:nvSpPr>
        <p:spPr>
          <a:xfrm>
            <a:off x="2396742" y="6357946"/>
            <a:ext cx="4396230" cy="369332"/>
          </a:xfrm>
          <a:prstGeom prst="rect">
            <a:avLst/>
          </a:prstGeom>
          <a:noFill/>
        </p:spPr>
        <p:txBody>
          <a:bodyPr wrap="none" rtlCol="0">
            <a:spAutoFit/>
          </a:bodyPr>
          <a:lstStyle/>
          <a:p>
            <a:r>
              <a:rPr lang="en-US" dirty="0">
                <a:latin typeface="Baskerville"/>
                <a:cs typeface="Baskerville"/>
              </a:rPr>
              <a:t>Source: water.usgs.gov/edu/watercycle.html</a:t>
            </a:r>
          </a:p>
        </p:txBody>
      </p:sp>
    </p:spTree>
    <p:extLst>
      <p:ext uri="{BB962C8B-B14F-4D97-AF65-F5344CB8AC3E}">
        <p14:creationId xmlns:p14="http://schemas.microsoft.com/office/powerpoint/2010/main" val="720977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8400" y="6412468"/>
            <a:ext cx="4396230" cy="369332"/>
          </a:xfrm>
          <a:prstGeom prst="rect">
            <a:avLst/>
          </a:prstGeom>
          <a:noFill/>
        </p:spPr>
        <p:txBody>
          <a:bodyPr wrap="none" rtlCol="0">
            <a:spAutoFit/>
          </a:bodyPr>
          <a:lstStyle/>
          <a:p>
            <a:r>
              <a:rPr lang="en-US" dirty="0">
                <a:latin typeface="Baskerville"/>
                <a:cs typeface="Baskerville"/>
              </a:rPr>
              <a:t>Source: </a:t>
            </a:r>
            <a:r>
              <a:rPr lang="en-US" dirty="0" err="1">
                <a:latin typeface="Baskerville"/>
                <a:cs typeface="Baskerville"/>
              </a:rPr>
              <a:t>water.usgs.gov</a:t>
            </a:r>
            <a:r>
              <a:rPr lang="en-US" dirty="0">
                <a:latin typeface="Baskerville"/>
                <a:cs typeface="Baskerville"/>
              </a:rPr>
              <a:t>/</a:t>
            </a:r>
            <a:r>
              <a:rPr lang="en-US" dirty="0" err="1">
                <a:latin typeface="Baskerville"/>
                <a:cs typeface="Baskerville"/>
              </a:rPr>
              <a:t>edu</a:t>
            </a:r>
            <a:r>
              <a:rPr lang="en-US" dirty="0">
                <a:latin typeface="Baskerville"/>
                <a:cs typeface="Baskerville"/>
              </a:rPr>
              <a:t>/</a:t>
            </a:r>
            <a:r>
              <a:rPr lang="en-US" dirty="0" err="1">
                <a:latin typeface="Baskerville"/>
                <a:cs typeface="Baskerville"/>
              </a:rPr>
              <a:t>watercycle.html</a:t>
            </a:r>
            <a:endParaRPr lang="en-US" dirty="0">
              <a:latin typeface="Baskerville"/>
              <a:cs typeface="Baskerville"/>
            </a:endParaRPr>
          </a:p>
        </p:txBody>
      </p:sp>
      <p:pic>
        <p:nvPicPr>
          <p:cNvPr id="7" name="Picture 6" descr="watercyclesummary.jp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6376416"/>
          </a:xfrm>
          <a:prstGeom prst="rect">
            <a:avLst/>
          </a:prstGeom>
        </p:spPr>
      </p:pic>
    </p:spTree>
    <p:extLst>
      <p:ext uri="{BB962C8B-B14F-4D97-AF65-F5344CB8AC3E}">
        <p14:creationId xmlns:p14="http://schemas.microsoft.com/office/powerpoint/2010/main" val="976410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76200"/>
            <a:ext cx="8229600" cy="1143000"/>
          </a:xfrm>
        </p:spPr>
        <p:txBody>
          <a:bodyPr/>
          <a:lstStyle/>
          <a:p>
            <a:r>
              <a:rPr lang="en-US" dirty="0"/>
              <a:t>Water Cycle Game</a:t>
            </a:r>
          </a:p>
        </p:txBody>
      </p:sp>
      <p:sp>
        <p:nvSpPr>
          <p:cNvPr id="5" name="TextBox 4"/>
          <p:cNvSpPr txBox="1"/>
          <p:nvPr/>
        </p:nvSpPr>
        <p:spPr>
          <a:xfrm>
            <a:off x="1447800" y="5288340"/>
            <a:ext cx="5660524" cy="1569660"/>
          </a:xfrm>
          <a:prstGeom prst="rect">
            <a:avLst/>
          </a:prstGeom>
          <a:noFill/>
        </p:spPr>
        <p:txBody>
          <a:bodyPr wrap="none" rtlCol="0">
            <a:spAutoFit/>
          </a:bodyPr>
          <a:lstStyle/>
          <a:p>
            <a:pPr marL="457200" indent="-457200">
              <a:buFont typeface="+mj-lt"/>
              <a:buAutoNum type="arabicPeriod"/>
            </a:pPr>
            <a:r>
              <a:rPr lang="en-US" sz="2400" dirty="0">
                <a:latin typeface="Baskerville"/>
                <a:cs typeface="Baskerville"/>
              </a:rPr>
              <a:t>Thin lines = 2 water drops (paper wads)</a:t>
            </a:r>
          </a:p>
          <a:p>
            <a:pPr marL="457200" indent="-457200">
              <a:buFont typeface="+mj-lt"/>
              <a:buAutoNum type="arabicPeriod"/>
            </a:pPr>
            <a:r>
              <a:rPr lang="en-US" sz="2400" dirty="0">
                <a:latin typeface="Baskerville"/>
                <a:cs typeface="Baskerville"/>
              </a:rPr>
              <a:t>Thick lines = 5 water drops (paper wads)</a:t>
            </a:r>
          </a:p>
          <a:p>
            <a:pPr marL="457200" indent="-457200">
              <a:buFont typeface="+mj-lt"/>
              <a:buAutoNum type="arabicPeriod"/>
            </a:pPr>
            <a:r>
              <a:rPr lang="en-US" sz="2400">
                <a:latin typeface="Baskerville"/>
                <a:cs typeface="Baskerville"/>
              </a:rPr>
              <a:t>State process by </a:t>
            </a:r>
            <a:r>
              <a:rPr lang="en-US" sz="2400" dirty="0">
                <a:latin typeface="Baskerville"/>
                <a:cs typeface="Baskerville"/>
              </a:rPr>
              <a:t>which water is moving</a:t>
            </a:r>
          </a:p>
          <a:p>
            <a:endParaRPr lang="en-US" sz="2400" dirty="0">
              <a:latin typeface="Baskerville"/>
              <a:cs typeface="Baskerville"/>
            </a:endParaRPr>
          </a:p>
        </p:txBody>
      </p:sp>
      <p:pic>
        <p:nvPicPr>
          <p:cNvPr id="6" name="Picture 5" descr="Screen Shot 2015-04-28 at 2.19.43 PM.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819400" y="1219200"/>
            <a:ext cx="3258643" cy="4069140"/>
          </a:xfrm>
          <a:prstGeom prst="rect">
            <a:avLst/>
          </a:prstGeom>
        </p:spPr>
      </p:pic>
    </p:spTree>
    <p:extLst>
      <p:ext uri="{BB962C8B-B14F-4D97-AF65-F5344CB8AC3E}">
        <p14:creationId xmlns:p14="http://schemas.microsoft.com/office/powerpoint/2010/main" val="754920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2127</TotalTime>
  <Words>334</Words>
  <Application>Microsoft Macintosh PowerPoint</Application>
  <PresentationFormat>On-screen Show (4:3)</PresentationFormat>
  <Paragraphs>21</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Avenir Black</vt:lpstr>
      <vt:lpstr>Baskerville</vt:lpstr>
      <vt:lpstr>Calibri</vt:lpstr>
      <vt:lpstr>Perpetua</vt:lpstr>
      <vt:lpstr>Office Theme</vt:lpstr>
      <vt:lpstr>PowerPoint Presentation</vt:lpstr>
      <vt:lpstr>The Water (Hydrologic) Cycle</vt:lpstr>
      <vt:lpstr>PowerPoint Presentation</vt:lpstr>
      <vt:lpstr>Water Cycle Game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Stephanie Haan-Amato</dc:creator>
  <cp:lastModifiedBy>Bonnie Jean Knighton</cp:lastModifiedBy>
  <cp:revision>235</cp:revision>
  <dcterms:created xsi:type="dcterms:W3CDTF">2013-01-27T22:12:05Z</dcterms:created>
  <dcterms:modified xsi:type="dcterms:W3CDTF">2026-07-30T16:51:03Z</dcterms:modified>
</cp:coreProperties>
</file>