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handoutMasterIdLst>
    <p:handoutMasterId r:id="rId30"/>
  </p:handoutMasterIdLst>
  <p:sldIdLst>
    <p:sldId id="308" r:id="rId2"/>
    <p:sldId id="301" r:id="rId3"/>
    <p:sldId id="309" r:id="rId4"/>
    <p:sldId id="310" r:id="rId5"/>
    <p:sldId id="319" r:id="rId6"/>
    <p:sldId id="312" r:id="rId7"/>
    <p:sldId id="331" r:id="rId8"/>
    <p:sldId id="313" r:id="rId9"/>
    <p:sldId id="314" r:id="rId10"/>
    <p:sldId id="315" r:id="rId11"/>
    <p:sldId id="311" r:id="rId12"/>
    <p:sldId id="316" r:id="rId13"/>
    <p:sldId id="317" r:id="rId14"/>
    <p:sldId id="332" r:id="rId15"/>
    <p:sldId id="320" r:id="rId16"/>
    <p:sldId id="321" r:id="rId17"/>
    <p:sldId id="322" r:id="rId18"/>
    <p:sldId id="323" r:id="rId19"/>
    <p:sldId id="324" r:id="rId20"/>
    <p:sldId id="333" r:id="rId21"/>
    <p:sldId id="325" r:id="rId22"/>
    <p:sldId id="326" r:id="rId23"/>
    <p:sldId id="327" r:id="rId24"/>
    <p:sldId id="328" r:id="rId25"/>
    <p:sldId id="329" r:id="rId26"/>
    <p:sldId id="330" r:id="rId27"/>
    <p:sldId id="318"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clrMode="gray" frameSlides="1"/>
  <p:clrMru>
    <a:srgbClr val="85A03E"/>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113"/>
    <p:restoredTop sz="86164" autoAdjust="0"/>
  </p:normalViewPr>
  <p:slideViewPr>
    <p:cSldViewPr snapToObjects="1">
      <p:cViewPr varScale="1">
        <p:scale>
          <a:sx n="109" d="100"/>
          <a:sy n="109" d="100"/>
        </p:scale>
        <p:origin x="1072" y="17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0" d="100"/>
          <a:sy n="60" d="100"/>
        </p:scale>
        <p:origin x="-1576"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2E717F-B7A4-D143-B3CB-153F924D0170}" type="datetimeFigureOut">
              <a:rPr lang="en-US" smtClean="0"/>
              <a:t>7/31/26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4697E6-C9F7-BD40-8DBF-0949A8D0DC02}" type="slidenum">
              <a:rPr lang="en-US" smtClean="0"/>
              <a:t>‹#›</a:t>
            </a:fld>
            <a:endParaRPr lang="en-US"/>
          </a:p>
        </p:txBody>
      </p:sp>
    </p:spTree>
    <p:extLst>
      <p:ext uri="{BB962C8B-B14F-4D97-AF65-F5344CB8AC3E}">
        <p14:creationId xmlns:p14="http://schemas.microsoft.com/office/powerpoint/2010/main" val="370345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390D24-10F1-FA45-A4E3-E7D0B4501EDD}" type="datetimeFigureOut">
              <a:rPr lang="en-US" smtClean="0"/>
              <a:t>7/31/26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4F933-6243-A14B-B603-45B81D083EA6}" type="slidenum">
              <a:rPr lang="en-US" smtClean="0"/>
              <a:t>‹#›</a:t>
            </a:fld>
            <a:endParaRPr lang="en-US"/>
          </a:p>
        </p:txBody>
      </p:sp>
    </p:spTree>
    <p:extLst>
      <p:ext uri="{BB962C8B-B14F-4D97-AF65-F5344CB8AC3E}">
        <p14:creationId xmlns:p14="http://schemas.microsoft.com/office/powerpoint/2010/main" val="4493975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casoilresource.lawr.ucdavis.edu/soilweb-app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AC4F933-6243-A14B-B603-45B81D083EA6}" type="slidenum">
              <a:rPr lang="en-US" smtClean="0"/>
              <a:t>1</a:t>
            </a:fld>
            <a:endParaRPr lang="en-US"/>
          </a:p>
        </p:txBody>
      </p:sp>
    </p:spTree>
    <p:extLst>
      <p:ext uri="{BB962C8B-B14F-4D97-AF65-F5344CB8AC3E}">
        <p14:creationId xmlns:p14="http://schemas.microsoft.com/office/powerpoint/2010/main" val="41147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Potassium or potash is a nutrient that helps sustain plant growth and reproduction.  It is used to build plant structures and aids in photosynthesis.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10</a:t>
            </a:fld>
            <a:endParaRPr lang="en-US"/>
          </a:p>
        </p:txBody>
      </p:sp>
    </p:spTree>
    <p:extLst>
      <p:ext uri="{BB962C8B-B14F-4D97-AF65-F5344CB8AC3E}">
        <p14:creationId xmlns:p14="http://schemas.microsoft.com/office/powerpoint/2010/main" val="1396954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Predict whether the pH and each of the nutrients will be higher or lower in the topsoil (before the extreme event) than the lower layer (after the extreme event).  Circle “higher” or “lower” for each nutrient/</a:t>
            </a:r>
            <a:r>
              <a:rPr lang="en-US" sz="1200" kern="1200" dirty="0" err="1">
                <a:solidFill>
                  <a:schemeClr val="tx1"/>
                </a:solidFill>
                <a:effectLst/>
                <a:latin typeface="+mn-lt"/>
                <a:ea typeface="+mn-ea"/>
                <a:cs typeface="+mn-cs"/>
              </a:rPr>
              <a:t>pH.</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11</a:t>
            </a:fld>
            <a:endParaRPr lang="en-US"/>
          </a:p>
        </p:txBody>
      </p:sp>
    </p:spTree>
    <p:extLst>
      <p:ext uri="{BB962C8B-B14F-4D97-AF65-F5344CB8AC3E}">
        <p14:creationId xmlns:p14="http://schemas.microsoft.com/office/powerpoint/2010/main" val="19041986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will begin our soil quality test in groups.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12</a:t>
            </a:fld>
            <a:endParaRPr lang="en-US"/>
          </a:p>
        </p:txBody>
      </p:sp>
    </p:spTree>
    <p:extLst>
      <p:ext uri="{BB962C8B-B14F-4D97-AF65-F5344CB8AC3E}">
        <p14:creationId xmlns:p14="http://schemas.microsoft.com/office/powerpoint/2010/main" val="3715855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the soil tests are developing, we will conduct an investigation of agricultural soil in different locations using the online map tool, </a:t>
            </a:r>
            <a:r>
              <a:rPr lang="en-US" sz="1200" kern="1200" dirty="0" err="1">
                <a:solidFill>
                  <a:schemeClr val="tx1"/>
                </a:solidFill>
                <a:effectLst/>
                <a:latin typeface="+mn-lt"/>
                <a:ea typeface="+mn-ea"/>
                <a:cs typeface="+mn-cs"/>
              </a:rPr>
              <a:t>SoilWeb</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13</a:t>
            </a:fld>
            <a:endParaRPr lang="en-US"/>
          </a:p>
        </p:txBody>
      </p:sp>
    </p:spTree>
    <p:extLst>
      <p:ext uri="{BB962C8B-B14F-4D97-AF65-F5344CB8AC3E}">
        <p14:creationId xmlns:p14="http://schemas.microsoft.com/office/powerpoint/2010/main" val="1691055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SoilWeb</a:t>
            </a:r>
            <a:r>
              <a:rPr lang="en-US" sz="1200" kern="1200" dirty="0">
                <a:solidFill>
                  <a:schemeClr val="tx1"/>
                </a:solidFill>
                <a:effectLst/>
                <a:latin typeface="+mn-lt"/>
                <a:ea typeface="+mn-ea"/>
                <a:cs typeface="+mn-cs"/>
              </a:rPr>
              <a:t> was created with soil data collected by the USDA-NRCS.  To gather the data, soil scientists conducted soil surveys on the ground and collected soil samples to be tested in laboratories.  This information is useful to many people including farmers, foresters, and ecologists.  For example, agricultural producers can use this information to help determine if a plot of land has favorable soil characteristics for crops.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14</a:t>
            </a:fld>
            <a:endParaRPr lang="en-US"/>
          </a:p>
        </p:txBody>
      </p:sp>
    </p:spTree>
    <p:extLst>
      <p:ext uri="{BB962C8B-B14F-4D97-AF65-F5344CB8AC3E}">
        <p14:creationId xmlns:p14="http://schemas.microsoft.com/office/powerpoint/2010/main" val="27693402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Go to the California Soil Resource Lab </a:t>
            </a:r>
            <a:r>
              <a:rPr lang="en-US" sz="1200" kern="1200" dirty="0" err="1">
                <a:solidFill>
                  <a:schemeClr val="tx1"/>
                </a:solidFill>
                <a:effectLst/>
                <a:latin typeface="+mn-lt"/>
                <a:ea typeface="+mn-ea"/>
                <a:cs typeface="+mn-cs"/>
              </a:rPr>
              <a:t>SoilWeb</a:t>
            </a:r>
            <a:r>
              <a:rPr lang="en-US" sz="1200" kern="1200" dirty="0">
                <a:solidFill>
                  <a:schemeClr val="tx1"/>
                </a:solidFill>
                <a:effectLst/>
                <a:latin typeface="+mn-lt"/>
                <a:ea typeface="+mn-ea"/>
                <a:cs typeface="+mn-cs"/>
              </a:rPr>
              <a:t> Apps: </a:t>
            </a:r>
            <a:r>
              <a:rPr lang="en-US" sz="1200" u="sng" kern="1200" dirty="0">
                <a:solidFill>
                  <a:schemeClr val="tx1"/>
                </a:solidFill>
                <a:effectLst/>
                <a:latin typeface="+mn-lt"/>
                <a:ea typeface="+mn-ea"/>
                <a:cs typeface="+mn-cs"/>
                <a:hlinkClick r:id="rId3"/>
              </a:rPr>
              <a:t>casoilresource.lawr.ucdavis.edu/soilweb-apps/</a:t>
            </a:r>
            <a:r>
              <a:rPr lang="en-US" sz="1200" u="sng" kern="1200" dirty="0">
                <a:solidFill>
                  <a:schemeClr val="tx1"/>
                </a:solidFill>
                <a:effectLst/>
                <a:latin typeface="+mn-lt"/>
                <a:ea typeface="+mn-ea"/>
                <a:cs typeface="+mn-cs"/>
              </a:rPr>
              <a:t>.</a:t>
            </a:r>
            <a:r>
              <a:rPr lang="en-US" sz="1200" u="none"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Click on the </a:t>
            </a:r>
            <a:r>
              <a:rPr lang="en-US" sz="1200" kern="1200" dirty="0" err="1">
                <a:solidFill>
                  <a:schemeClr val="tx1"/>
                </a:solidFill>
                <a:effectLst/>
                <a:latin typeface="+mn-lt"/>
                <a:ea typeface="+mn-ea"/>
                <a:cs typeface="+mn-cs"/>
              </a:rPr>
              <a:t>SoilWeb</a:t>
            </a:r>
            <a:r>
              <a:rPr lang="en-US" sz="1200" kern="1200" dirty="0">
                <a:solidFill>
                  <a:schemeClr val="tx1"/>
                </a:solidFill>
                <a:effectLst/>
                <a:latin typeface="+mn-lt"/>
                <a:ea typeface="+mn-ea"/>
                <a:cs typeface="+mn-cs"/>
              </a:rPr>
              <a:t> link. Click “OK” on the pop-up message. Click in the upper left corner on Menu.</a:t>
            </a:r>
          </a:p>
        </p:txBody>
      </p:sp>
      <p:sp>
        <p:nvSpPr>
          <p:cNvPr id="4" name="Slide Number Placeholder 3"/>
          <p:cNvSpPr>
            <a:spLocks noGrp="1"/>
          </p:cNvSpPr>
          <p:nvPr>
            <p:ph type="sldNum" sz="quarter" idx="10"/>
          </p:nvPr>
        </p:nvSpPr>
        <p:spPr/>
        <p:txBody>
          <a:bodyPr/>
          <a:lstStyle/>
          <a:p>
            <a:fld id="{CAC4F933-6243-A14B-B603-45B81D083EA6}" type="slidenum">
              <a:rPr lang="en-US" smtClean="0"/>
              <a:t>15</a:t>
            </a:fld>
            <a:endParaRPr lang="en-US"/>
          </a:p>
        </p:txBody>
      </p:sp>
    </p:spTree>
    <p:extLst>
      <p:ext uri="{BB962C8B-B14F-4D97-AF65-F5344CB8AC3E}">
        <p14:creationId xmlns:p14="http://schemas.microsoft.com/office/powerpoint/2010/main" val="1368124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the dropdown menu, click Zoom to Location.</a:t>
            </a:r>
          </a:p>
        </p:txBody>
      </p:sp>
      <p:sp>
        <p:nvSpPr>
          <p:cNvPr id="4" name="Slide Number Placeholder 3"/>
          <p:cNvSpPr>
            <a:spLocks noGrp="1"/>
          </p:cNvSpPr>
          <p:nvPr>
            <p:ph type="sldNum" sz="quarter" idx="10"/>
          </p:nvPr>
        </p:nvSpPr>
        <p:spPr/>
        <p:txBody>
          <a:bodyPr/>
          <a:lstStyle/>
          <a:p>
            <a:fld id="{CAC4F933-6243-A14B-B603-45B81D083EA6}" type="slidenum">
              <a:rPr lang="en-US" smtClean="0"/>
              <a:t>16</a:t>
            </a:fld>
            <a:endParaRPr lang="en-US"/>
          </a:p>
        </p:txBody>
      </p:sp>
    </p:spTree>
    <p:extLst>
      <p:ext uri="{BB962C8B-B14F-4D97-AF65-F5344CB8AC3E}">
        <p14:creationId xmlns:p14="http://schemas.microsoft.com/office/powerpoint/2010/main" val="38937216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“Enter a location” box, enter the latitude and longitude for the first location in the Soil Variables table and press Enter.</a:t>
            </a:r>
          </a:p>
        </p:txBody>
      </p:sp>
      <p:sp>
        <p:nvSpPr>
          <p:cNvPr id="4" name="Slide Number Placeholder 3"/>
          <p:cNvSpPr>
            <a:spLocks noGrp="1"/>
          </p:cNvSpPr>
          <p:nvPr>
            <p:ph type="sldNum" sz="quarter" idx="10"/>
          </p:nvPr>
        </p:nvSpPr>
        <p:spPr/>
        <p:txBody>
          <a:bodyPr/>
          <a:lstStyle/>
          <a:p>
            <a:fld id="{CAC4F933-6243-A14B-B603-45B81D083EA6}" type="slidenum">
              <a:rPr lang="en-US" smtClean="0"/>
              <a:t>17</a:t>
            </a:fld>
            <a:endParaRPr lang="en-US"/>
          </a:p>
        </p:txBody>
      </p:sp>
    </p:spTree>
    <p:extLst>
      <p:ext uri="{BB962C8B-B14F-4D97-AF65-F5344CB8AC3E}">
        <p14:creationId xmlns:p14="http://schemas.microsoft.com/office/powerpoint/2010/main" val="10791152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Locate the soil code for the location and click on that code.</a:t>
            </a:r>
          </a:p>
        </p:txBody>
      </p:sp>
      <p:sp>
        <p:nvSpPr>
          <p:cNvPr id="4" name="Slide Number Placeholder 3"/>
          <p:cNvSpPr>
            <a:spLocks noGrp="1"/>
          </p:cNvSpPr>
          <p:nvPr>
            <p:ph type="sldNum" sz="quarter" idx="10"/>
          </p:nvPr>
        </p:nvSpPr>
        <p:spPr/>
        <p:txBody>
          <a:bodyPr/>
          <a:lstStyle/>
          <a:p>
            <a:fld id="{CAC4F933-6243-A14B-B603-45B81D083EA6}" type="slidenum">
              <a:rPr lang="en-US" smtClean="0"/>
              <a:t>18</a:t>
            </a:fld>
            <a:endParaRPr lang="en-US"/>
          </a:p>
        </p:txBody>
      </p:sp>
    </p:spTree>
    <p:extLst>
      <p:ext uri="{BB962C8B-B14F-4D97-AF65-F5344CB8AC3E}">
        <p14:creationId xmlns:p14="http://schemas.microsoft.com/office/powerpoint/2010/main" val="678042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Select the soil component that comprises most of the map unit, the highest percentage.</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19</a:t>
            </a:fld>
            <a:endParaRPr lang="en-US"/>
          </a:p>
        </p:txBody>
      </p:sp>
    </p:spTree>
    <p:extLst>
      <p:ext uri="{BB962C8B-B14F-4D97-AF65-F5344CB8AC3E}">
        <p14:creationId xmlns:p14="http://schemas.microsoft.com/office/powerpoint/2010/main" val="134935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have recorded data on Earth temperatures since 1880.  Ask students to describe the trend of this graph [answer: temperature is increasing].</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2A846-78C7-BD65-1150-D116BA68D9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3E3B75-8DEE-1151-B7B0-FC0EC08483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8CA74D-91BA-14E7-2FDF-1784EA19C4A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Select the soil component that comprises most of the map unit, the highest percentage.</a:t>
            </a:r>
            <a:endParaRPr lang="en-US" sz="14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524821C-2076-B42C-3FDB-58865D62ED67}"/>
              </a:ext>
            </a:extLst>
          </p:cNvPr>
          <p:cNvSpPr>
            <a:spLocks noGrp="1"/>
          </p:cNvSpPr>
          <p:nvPr>
            <p:ph type="sldNum" sz="quarter" idx="10"/>
          </p:nvPr>
        </p:nvSpPr>
        <p:spPr/>
        <p:txBody>
          <a:bodyPr/>
          <a:lstStyle/>
          <a:p>
            <a:fld id="{CAC4F933-6243-A14B-B603-45B81D083EA6}" type="slidenum">
              <a:rPr lang="en-US" smtClean="0"/>
              <a:t>20</a:t>
            </a:fld>
            <a:endParaRPr lang="en-US"/>
          </a:p>
        </p:txBody>
      </p:sp>
    </p:spTree>
    <p:extLst>
      <p:ext uri="{BB962C8B-B14F-4D97-AF65-F5344CB8AC3E}">
        <p14:creationId xmlns:p14="http://schemas.microsoft.com/office/powerpoint/2010/main" val="3769827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Soil Variables table, record % of slope. Then click on Org Matter (organic matter).</a:t>
            </a:r>
            <a:r>
              <a:rPr lang="en-US" dirty="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21</a:t>
            </a:fld>
            <a:endParaRPr lang="en-US"/>
          </a:p>
        </p:txBody>
      </p:sp>
    </p:spTree>
    <p:extLst>
      <p:ext uri="{BB962C8B-B14F-4D97-AF65-F5344CB8AC3E}">
        <p14:creationId xmlns:p14="http://schemas.microsoft.com/office/powerpoint/2010/main" val="16520742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Below the graph, click on the View Source Data link.</a:t>
            </a:r>
          </a:p>
        </p:txBody>
      </p:sp>
      <p:sp>
        <p:nvSpPr>
          <p:cNvPr id="4" name="Slide Number Placeholder 3"/>
          <p:cNvSpPr>
            <a:spLocks noGrp="1"/>
          </p:cNvSpPr>
          <p:nvPr>
            <p:ph type="sldNum" sz="quarter" idx="10"/>
          </p:nvPr>
        </p:nvSpPr>
        <p:spPr/>
        <p:txBody>
          <a:bodyPr/>
          <a:lstStyle/>
          <a:p>
            <a:fld id="{CAC4F933-6243-A14B-B603-45B81D083EA6}" type="slidenum">
              <a:rPr lang="en-US" smtClean="0"/>
              <a:t>22</a:t>
            </a:fld>
            <a:endParaRPr lang="en-US"/>
          </a:p>
        </p:txBody>
      </p:sp>
    </p:spTree>
    <p:extLst>
      <p:ext uri="{BB962C8B-B14F-4D97-AF65-F5344CB8AC3E}">
        <p14:creationId xmlns:p14="http://schemas.microsoft.com/office/powerpoint/2010/main" val="42280655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Find percent organic matter and pH by water extraction on the data table, and record them in the Soil Variables table.</a:t>
            </a:r>
          </a:p>
        </p:txBody>
      </p:sp>
      <p:sp>
        <p:nvSpPr>
          <p:cNvPr id="4" name="Slide Number Placeholder 3"/>
          <p:cNvSpPr>
            <a:spLocks noGrp="1"/>
          </p:cNvSpPr>
          <p:nvPr>
            <p:ph type="sldNum" sz="quarter" idx="10"/>
          </p:nvPr>
        </p:nvSpPr>
        <p:spPr/>
        <p:txBody>
          <a:bodyPr/>
          <a:lstStyle/>
          <a:p>
            <a:fld id="{CAC4F933-6243-A14B-B603-45B81D083EA6}" type="slidenum">
              <a:rPr lang="en-US" smtClean="0"/>
              <a:t>23</a:t>
            </a:fld>
            <a:endParaRPr lang="en-US"/>
          </a:p>
        </p:txBody>
      </p:sp>
    </p:spTree>
    <p:extLst>
      <p:ext uri="{BB962C8B-B14F-4D97-AF65-F5344CB8AC3E}">
        <p14:creationId xmlns:p14="http://schemas.microsoft.com/office/powerpoint/2010/main" val="12285198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Click on the blue triangle next to Hydraulic and Erosion Ratings to find Runoff, and record it in the Soil Variables table.</a:t>
            </a:r>
          </a:p>
        </p:txBody>
      </p:sp>
      <p:sp>
        <p:nvSpPr>
          <p:cNvPr id="4" name="Slide Number Placeholder 3"/>
          <p:cNvSpPr>
            <a:spLocks noGrp="1"/>
          </p:cNvSpPr>
          <p:nvPr>
            <p:ph type="sldNum" sz="quarter" idx="10"/>
          </p:nvPr>
        </p:nvSpPr>
        <p:spPr/>
        <p:txBody>
          <a:bodyPr/>
          <a:lstStyle/>
          <a:p>
            <a:fld id="{CAC4F933-6243-A14B-B603-45B81D083EA6}" type="slidenum">
              <a:rPr lang="en-US" smtClean="0"/>
              <a:t>24</a:t>
            </a:fld>
            <a:endParaRPr lang="en-US"/>
          </a:p>
        </p:txBody>
      </p:sp>
    </p:spTree>
    <p:extLst>
      <p:ext uri="{BB962C8B-B14F-4D97-AF65-F5344CB8AC3E}">
        <p14:creationId xmlns:p14="http://schemas.microsoft.com/office/powerpoint/2010/main" val="38510683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left-hand corner, press the Close button until you get back to the Menu button.  Repeat steps d-l for the next location until you have completed the first three columns of the Soil Variables table.          </a:t>
            </a: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25</a:t>
            </a:fld>
            <a:endParaRPr lang="en-US"/>
          </a:p>
        </p:txBody>
      </p:sp>
    </p:spTree>
    <p:extLst>
      <p:ext uri="{BB962C8B-B14F-4D97-AF65-F5344CB8AC3E}">
        <p14:creationId xmlns:p14="http://schemas.microsoft.com/office/powerpoint/2010/main" val="23436564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Begin at step d to complete the last column of the Soil Variables table for your location.  Instead of entering coordinates in step f, click “Use My Current Location.”  Use the “+” button in the right hand corner to zoom in on the map to find your location, and click on the soil code nearest your location.</a:t>
            </a:r>
          </a:p>
        </p:txBody>
      </p:sp>
      <p:sp>
        <p:nvSpPr>
          <p:cNvPr id="4" name="Slide Number Placeholder 3"/>
          <p:cNvSpPr>
            <a:spLocks noGrp="1"/>
          </p:cNvSpPr>
          <p:nvPr>
            <p:ph type="sldNum" sz="quarter" idx="10"/>
          </p:nvPr>
        </p:nvSpPr>
        <p:spPr/>
        <p:txBody>
          <a:bodyPr/>
          <a:lstStyle/>
          <a:p>
            <a:fld id="{CAC4F933-6243-A14B-B603-45B81D083EA6}" type="slidenum">
              <a:rPr lang="en-US" smtClean="0"/>
              <a:t>26</a:t>
            </a:fld>
            <a:endParaRPr lang="en-US"/>
          </a:p>
        </p:txBody>
      </p:sp>
    </p:spTree>
    <p:extLst>
      <p:ext uri="{BB962C8B-B14F-4D97-AF65-F5344CB8AC3E}">
        <p14:creationId xmlns:p14="http://schemas.microsoft.com/office/powerpoint/2010/main" val="16245211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a:t>
            </a:r>
            <a:r>
              <a:rPr lang="en-US" sz="1200" kern="1200">
                <a:solidFill>
                  <a:schemeClr val="tx1"/>
                </a:solidFill>
                <a:effectLst/>
                <a:latin typeface="+mn-lt"/>
                <a:ea typeface="+mn-ea"/>
                <a:cs typeface="+mn-cs"/>
              </a:rPr>
              <a:t>xamine </a:t>
            </a:r>
            <a:r>
              <a:rPr lang="en-US" sz="1200" kern="1200" dirty="0">
                <a:solidFill>
                  <a:schemeClr val="tx1"/>
                </a:solidFill>
                <a:effectLst/>
                <a:latin typeface="+mn-lt"/>
                <a:ea typeface="+mn-ea"/>
                <a:cs typeface="+mn-cs"/>
              </a:rPr>
              <a:t>the tubes and compare the color to the copies of the color charts from the soil test kits to determine nutrient and pH levels.  Try to match the shade of your test as closely as possible to the color chart.  Make determinations of nutrient levels, from </a:t>
            </a:r>
            <a:r>
              <a:rPr lang="en-US" sz="1200" i="1" kern="1200" dirty="0">
                <a:solidFill>
                  <a:schemeClr val="tx1"/>
                </a:solidFill>
                <a:effectLst/>
                <a:latin typeface="+mn-lt"/>
                <a:ea typeface="+mn-ea"/>
                <a:cs typeface="+mn-cs"/>
              </a:rPr>
              <a:t>high</a:t>
            </a:r>
            <a:r>
              <a:rPr lang="en-US" sz="1200" kern="1200" dirty="0">
                <a:solidFill>
                  <a:schemeClr val="tx1"/>
                </a:solidFill>
                <a:effectLst/>
                <a:latin typeface="+mn-lt"/>
                <a:ea typeface="+mn-ea"/>
                <a:cs typeface="+mn-cs"/>
              </a:rPr>
              <a:t> to </a:t>
            </a:r>
            <a:r>
              <a:rPr lang="en-US" sz="1200" i="1" kern="1200" dirty="0">
                <a:solidFill>
                  <a:schemeClr val="tx1"/>
                </a:solidFill>
                <a:effectLst/>
                <a:latin typeface="+mn-lt"/>
                <a:ea typeface="+mn-ea"/>
                <a:cs typeface="+mn-cs"/>
              </a:rPr>
              <a:t>very low</a:t>
            </a:r>
            <a:r>
              <a:rPr lang="en-US" sz="1200" kern="1200" dirty="0">
                <a:solidFill>
                  <a:schemeClr val="tx1"/>
                </a:solidFill>
                <a:effectLst/>
                <a:latin typeface="+mn-lt"/>
                <a:ea typeface="+mn-ea"/>
                <a:cs typeface="+mn-cs"/>
              </a:rPr>
              <a:t>, and determine the number level of your pH test.</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27</a:t>
            </a:fld>
            <a:endParaRPr lang="en-US"/>
          </a:p>
        </p:txBody>
      </p:sp>
    </p:spTree>
    <p:extLst>
      <p:ext uri="{BB962C8B-B14F-4D97-AF65-F5344CB8AC3E}">
        <p14:creationId xmlns:p14="http://schemas.microsoft.com/office/powerpoint/2010/main" val="106135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we saw in the graph, temperatures are increasing.  Warmer temperatures result in more water evaporating into the air because warm water evaporates more readily.  Plus, warmer air can hold more water.  Because there is more water in the atmosphere, the frequency of intense precipitation will increase in some areas, and we will see more extreme events.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3</a:t>
            </a:fld>
            <a:endParaRPr lang="en-US"/>
          </a:p>
        </p:txBody>
      </p:sp>
    </p:spTree>
    <p:extLst>
      <p:ext uri="{BB962C8B-B14F-4D97-AF65-F5344CB8AC3E}">
        <p14:creationId xmlns:p14="http://schemas.microsoft.com/office/powerpoint/2010/main" val="3516242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Soil erosion is the wearing away of soil by water or wind.  As we saw in our model, extreme precipitation can erode soil.</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4</a:t>
            </a:fld>
            <a:endParaRPr lang="en-US"/>
          </a:p>
        </p:txBody>
      </p:sp>
    </p:spTree>
    <p:extLst>
      <p:ext uri="{BB962C8B-B14F-4D97-AF65-F5344CB8AC3E}">
        <p14:creationId xmlns:p14="http://schemas.microsoft.com/office/powerpoint/2010/main" val="2295551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5563" lvl="1"/>
            <a:r>
              <a:rPr lang="en-US" sz="1200" kern="1200" dirty="0">
                <a:solidFill>
                  <a:schemeClr val="tx1"/>
                </a:solidFill>
                <a:effectLst/>
                <a:latin typeface="+mn-lt"/>
                <a:ea typeface="+mn-ea"/>
                <a:cs typeface="+mn-cs"/>
              </a:rPr>
              <a:t>Pretend that you manage an imaginary farm that will be hit by extreme rain.  You are going to examine the soil quality before and after the extreme precipitation event.  This extreme precipitation event will erode much of the topsoil, which is the top 0-20 cm of soil.  Topsoil is usually more nutrient rich than lower layers of soil.</a:t>
            </a:r>
          </a:p>
          <a:p>
            <a:pPr marL="55563" lvl="1"/>
            <a:endParaRPr lang="en-US" sz="1200" kern="1200" dirty="0">
              <a:solidFill>
                <a:schemeClr val="tx1"/>
              </a:solidFill>
              <a:effectLst/>
              <a:latin typeface="+mn-lt"/>
              <a:ea typeface="+mn-ea"/>
              <a:cs typeface="+mn-cs"/>
            </a:endParaRPr>
          </a:p>
          <a:p>
            <a:pPr marL="55563" lvl="1"/>
            <a:r>
              <a:rPr lang="en-US" sz="1200" kern="1200" dirty="0">
                <a:solidFill>
                  <a:schemeClr val="tx1"/>
                </a:solidFill>
                <a:effectLst/>
                <a:latin typeface="+mn-lt"/>
                <a:ea typeface="+mn-ea"/>
                <a:cs typeface="+mn-cs"/>
              </a:rPr>
              <a:t>You will be measuring the pH and nutrients of the topsoil (before the extreme event) and lower layer of soil (after the extreme event) on your imaginary farm.  </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5</a:t>
            </a:fld>
            <a:endParaRPr lang="en-US"/>
          </a:p>
        </p:txBody>
      </p:sp>
    </p:spTree>
    <p:extLst>
      <p:ext uri="{BB962C8B-B14F-4D97-AF65-F5344CB8AC3E}">
        <p14:creationId xmlns:p14="http://schemas.microsoft.com/office/powerpoint/2010/main" val="364859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5563" lvl="1"/>
            <a:r>
              <a:rPr lang="en-US" sz="1200" kern="1200" dirty="0">
                <a:solidFill>
                  <a:schemeClr val="tx1"/>
                </a:solidFill>
                <a:effectLst/>
                <a:latin typeface="+mn-lt"/>
                <a:ea typeface="+mn-ea"/>
                <a:cs typeface="+mn-cs"/>
              </a:rPr>
              <a:t>pH is how acidic or basic a solution is. Vegetables need fairly neutral or slightly acidic soil.  </a:t>
            </a:r>
          </a:p>
          <a:p>
            <a:pPr marL="55563" lvl="1"/>
            <a:endParaRPr lang="en-US" sz="1200" kern="1200" dirty="0">
              <a:solidFill>
                <a:schemeClr val="tx1"/>
              </a:solidFill>
              <a:effectLst/>
              <a:latin typeface="+mn-lt"/>
              <a:ea typeface="+mn-ea"/>
              <a:cs typeface="+mn-cs"/>
            </a:endParaRPr>
          </a:p>
          <a:p>
            <a:pPr marL="55563" lvl="1"/>
            <a:r>
              <a:rPr lang="en-US" sz="1200" kern="1200" dirty="0">
                <a:solidFill>
                  <a:schemeClr val="tx1"/>
                </a:solidFill>
                <a:effectLst/>
                <a:latin typeface="+mn-lt"/>
                <a:ea typeface="+mn-ea"/>
                <a:cs typeface="+mn-cs"/>
              </a:rPr>
              <a:t>[Give examples of the pH of common household solutions from the graphic.]</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6</a:t>
            </a:fld>
            <a:endParaRPr lang="en-US"/>
          </a:p>
        </p:txBody>
      </p:sp>
    </p:spTree>
    <p:extLst>
      <p:ext uri="{BB962C8B-B14F-4D97-AF65-F5344CB8AC3E}">
        <p14:creationId xmlns:p14="http://schemas.microsoft.com/office/powerpoint/2010/main" val="4289757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agriculture, it is important to provide nutrients for the crops.  A nutrient is a substance that provides needed components for energy or growth.</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7</a:t>
            </a:fld>
            <a:endParaRPr lang="en-US"/>
          </a:p>
        </p:txBody>
      </p:sp>
    </p:spTree>
    <p:extLst>
      <p:ext uri="{BB962C8B-B14F-4D97-AF65-F5344CB8AC3E}">
        <p14:creationId xmlns:p14="http://schemas.microsoft.com/office/powerpoint/2010/main" val="2056142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 important nutrient for plants is nitrogen.  It is needed to make molecules for necessary functions, such as chlorophyll, energy molecules, proteins, and DNA.  Crops that need low nitrogen are beans, peas, tomatoes, and squash.  Crops that need high nitrogen are potatoes, corn, broccoli, and cabbage.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8</a:t>
            </a:fld>
            <a:endParaRPr lang="en-US"/>
          </a:p>
        </p:txBody>
      </p:sp>
    </p:spTree>
    <p:extLst>
      <p:ext uri="{BB962C8B-B14F-4D97-AF65-F5344CB8AC3E}">
        <p14:creationId xmlns:p14="http://schemas.microsoft.com/office/powerpoint/2010/main" val="2673986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Phosphorous is also an important nutrient for making molecules for necessary functions, such as energy molecules and DNA.  It is a high need nutrient for most plants.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9</a:t>
            </a:fld>
            <a:endParaRPr lang="en-US"/>
          </a:p>
        </p:txBody>
      </p:sp>
    </p:spTree>
    <p:extLst>
      <p:ext uri="{BB962C8B-B14F-4D97-AF65-F5344CB8AC3E}">
        <p14:creationId xmlns:p14="http://schemas.microsoft.com/office/powerpoint/2010/main" val="2417278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7/31/26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7/31/26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7/31/26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casoilresource.lawr.ucdavis.edu/soilweb-app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rcRect r="788"/>
          <a:stretch>
            <a:fillRect/>
          </a:stretch>
        </p:blipFill>
        <p:spPr>
          <a:xfrm>
            <a:off x="-11723" y="-28815"/>
            <a:ext cx="9144000" cy="6915630"/>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Soil Quality Testing</a:t>
            </a:r>
          </a:p>
        </p:txBody>
      </p:sp>
      <p:sp>
        <p:nvSpPr>
          <p:cNvPr id="3" name="Content Placeholder 2"/>
          <p:cNvSpPr>
            <a:spLocks noGrp="1"/>
          </p:cNvSpPr>
          <p:nvPr>
            <p:ph idx="1"/>
          </p:nvPr>
        </p:nvSpPr>
        <p:spPr>
          <a:xfrm>
            <a:off x="457200" y="1575478"/>
            <a:ext cx="8229600" cy="4708525"/>
          </a:xfrm>
        </p:spPr>
        <p:txBody>
          <a:bodyPr/>
          <a:lstStyle/>
          <a:p>
            <a:r>
              <a:rPr lang="en-US" b="1" u="sng" dirty="0">
                <a:latin typeface="Avenir Heavy" panose="02000503020000020003" pitchFamily="2" charset="0"/>
              </a:rPr>
              <a:t>Potash</a:t>
            </a:r>
            <a:r>
              <a:rPr lang="en-US" b="1" dirty="0">
                <a:latin typeface="Avenir Heavy" panose="02000503020000020003" pitchFamily="2" charset="0"/>
              </a:rPr>
              <a:t> (Potassium)</a:t>
            </a:r>
          </a:p>
          <a:p>
            <a:pPr lvl="1"/>
            <a:r>
              <a:rPr lang="en-US" sz="3000" b="1" dirty="0">
                <a:latin typeface="Avenir Heavy" panose="02000503020000020003" pitchFamily="2" charset="0"/>
              </a:rPr>
              <a:t>Sustains plant growth and reproduction</a:t>
            </a:r>
          </a:p>
          <a:p>
            <a:pPr lvl="2"/>
            <a:r>
              <a:rPr lang="en-US" sz="2800" b="1" dirty="0">
                <a:latin typeface="Avenir Heavy" panose="02000503020000020003" pitchFamily="2" charset="0"/>
              </a:rPr>
              <a:t>Used to build plant structures</a:t>
            </a:r>
          </a:p>
          <a:p>
            <a:pPr lvl="2"/>
            <a:r>
              <a:rPr lang="en-US" sz="2800" b="1" dirty="0">
                <a:latin typeface="Avenir Heavy" panose="02000503020000020003" pitchFamily="2" charset="0"/>
              </a:rPr>
              <a:t>Aids in photosynthesis</a:t>
            </a:r>
          </a:p>
        </p:txBody>
      </p:sp>
      <p:sp>
        <p:nvSpPr>
          <p:cNvPr id="4" name="TextBox 3"/>
          <p:cNvSpPr txBox="1"/>
          <p:nvPr/>
        </p:nvSpPr>
        <p:spPr>
          <a:xfrm>
            <a:off x="3048000" y="6474896"/>
            <a:ext cx="1981200" cy="216932"/>
          </a:xfrm>
          <a:prstGeom prst="rect">
            <a:avLst/>
          </a:prstGeom>
          <a:noFill/>
        </p:spPr>
        <p:txBody>
          <a:bodyPr wrap="square" rtlCol="0">
            <a:spAutoFit/>
          </a:bodyPr>
          <a:lstStyle/>
          <a:p>
            <a:r>
              <a:rPr lang="en-US" sz="800" dirty="0">
                <a:solidFill>
                  <a:srgbClr val="000000"/>
                </a:solidFill>
                <a:latin typeface="Baskerville"/>
                <a:cs typeface="Baskerville"/>
              </a:rPr>
              <a:t>Source: </a:t>
            </a:r>
            <a:r>
              <a:rPr lang="en-US" sz="800" dirty="0" err="1">
                <a:solidFill>
                  <a:srgbClr val="000000"/>
                </a:solidFill>
                <a:latin typeface="Baskerville"/>
                <a:cs typeface="Baskerville"/>
              </a:rPr>
              <a:t>www.cdfa.ca.gov</a:t>
            </a:r>
            <a:r>
              <a:rPr lang="en-US" sz="800" dirty="0">
                <a:solidFill>
                  <a:srgbClr val="000000"/>
                </a:solidFill>
                <a:latin typeface="Baskerville"/>
                <a:cs typeface="Baskerville"/>
              </a:rPr>
              <a:t>/</a:t>
            </a:r>
            <a:r>
              <a:rPr lang="en-US" sz="800" dirty="0" err="1">
                <a:solidFill>
                  <a:srgbClr val="000000"/>
                </a:solidFill>
                <a:latin typeface="Baskerville"/>
                <a:cs typeface="Baskerville"/>
              </a:rPr>
              <a:t>oefi</a:t>
            </a:r>
            <a:r>
              <a:rPr lang="en-US" sz="800" dirty="0">
                <a:solidFill>
                  <a:srgbClr val="000000"/>
                </a:solidFill>
                <a:latin typeface="Baskerville"/>
                <a:cs typeface="Baskerville"/>
              </a:rPr>
              <a:t>/</a:t>
            </a:r>
            <a:r>
              <a:rPr lang="en-US" sz="800" dirty="0" err="1">
                <a:solidFill>
                  <a:srgbClr val="000000"/>
                </a:solidFill>
                <a:latin typeface="Baskerville"/>
                <a:cs typeface="Baskerville"/>
              </a:rPr>
              <a:t>healthysoils</a:t>
            </a:r>
            <a:r>
              <a:rPr lang="en-US" sz="800" dirty="0">
                <a:solidFill>
                  <a:srgbClr val="000000"/>
                </a:solidFill>
                <a:latin typeface="Baskerville"/>
                <a:cs typeface="Baskerville"/>
              </a:rPr>
              <a:t>/</a:t>
            </a:r>
          </a:p>
        </p:txBody>
      </p:sp>
      <p:pic>
        <p:nvPicPr>
          <p:cNvPr id="6" name="Picture 5" descr="healthy_soils.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48000" y="3810000"/>
            <a:ext cx="3167565" cy="2660755"/>
          </a:xfrm>
          <a:prstGeom prst="rect">
            <a:avLst/>
          </a:prstGeom>
        </p:spPr>
      </p:pic>
      <p:pic>
        <p:nvPicPr>
          <p:cNvPr id="5" name="Picture 4">
            <a:extLst>
              <a:ext uri="{FF2B5EF4-FFF2-40B4-BE49-F238E27FC236}">
                <a16:creationId xmlns:a16="http://schemas.microsoft.com/office/drawing/2014/main" id="{8026DA0A-B191-16B0-08A6-E865EA2B2261}"/>
              </a:ext>
            </a:extLst>
          </p:cNvPr>
          <p:cNvPicPr>
            <a:picLocks noChangeAspect="1"/>
          </p:cNvPicPr>
          <p:nvPr/>
        </p:nvPicPr>
        <p:blipFill>
          <a:blip r:embed="rId4"/>
          <a:stretch>
            <a:fillRect/>
          </a:stretch>
        </p:blipFill>
        <p:spPr>
          <a:xfrm rot="5400000">
            <a:off x="4419600" y="-1748292"/>
            <a:ext cx="304800" cy="6184900"/>
          </a:xfrm>
          <a:prstGeom prst="rect">
            <a:avLst/>
          </a:prstGeom>
        </p:spPr>
      </p:pic>
    </p:spTree>
    <p:extLst>
      <p:ext uri="{BB962C8B-B14F-4D97-AF65-F5344CB8AC3E}">
        <p14:creationId xmlns:p14="http://schemas.microsoft.com/office/powerpoint/2010/main" val="2531458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Soil Quality Testing</a:t>
            </a:r>
          </a:p>
        </p:txBody>
      </p:sp>
      <p:sp>
        <p:nvSpPr>
          <p:cNvPr id="3" name="Content Placeholder 2"/>
          <p:cNvSpPr>
            <a:spLocks noGrp="1"/>
          </p:cNvSpPr>
          <p:nvPr>
            <p:ph idx="1"/>
          </p:nvPr>
        </p:nvSpPr>
        <p:spPr>
          <a:xfrm>
            <a:off x="457200" y="1905000"/>
            <a:ext cx="8229600" cy="4525963"/>
          </a:xfrm>
        </p:spPr>
        <p:txBody>
          <a:bodyPr/>
          <a:lstStyle/>
          <a:p>
            <a:r>
              <a:rPr lang="en-US" b="1" dirty="0">
                <a:latin typeface="Avenir Heavy" panose="02000503020000020003" pitchFamily="2" charset="0"/>
              </a:rPr>
              <a:t>Make a prediction</a:t>
            </a:r>
          </a:p>
        </p:txBody>
      </p:sp>
      <p:pic>
        <p:nvPicPr>
          <p:cNvPr id="5" name="Picture 4" descr="Screen Shot 2017-07-24 at 2.11.48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795211"/>
            <a:ext cx="9144000" cy="3330952"/>
          </a:xfrm>
          <a:prstGeom prst="rect">
            <a:avLst/>
          </a:prstGeom>
        </p:spPr>
      </p:pic>
      <p:pic>
        <p:nvPicPr>
          <p:cNvPr id="4" name="Picture 3">
            <a:extLst>
              <a:ext uri="{FF2B5EF4-FFF2-40B4-BE49-F238E27FC236}">
                <a16:creationId xmlns:a16="http://schemas.microsoft.com/office/drawing/2014/main" id="{234C48F9-AAA2-8D07-8853-16AD54FBD4ED}"/>
              </a:ext>
            </a:extLst>
          </p:cNvPr>
          <p:cNvPicPr>
            <a:picLocks noChangeAspect="1"/>
          </p:cNvPicPr>
          <p:nvPr/>
        </p:nvPicPr>
        <p:blipFill>
          <a:blip r:embed="rId4"/>
          <a:stretch>
            <a:fillRect/>
          </a:stretch>
        </p:blipFill>
        <p:spPr>
          <a:xfrm rot="5400000">
            <a:off x="4419600" y="-1735931"/>
            <a:ext cx="304800" cy="6184900"/>
          </a:xfrm>
          <a:prstGeom prst="rect">
            <a:avLst/>
          </a:prstGeom>
        </p:spPr>
      </p:pic>
    </p:spTree>
    <p:extLst>
      <p:ext uri="{BB962C8B-B14F-4D97-AF65-F5344CB8AC3E}">
        <p14:creationId xmlns:p14="http://schemas.microsoft.com/office/powerpoint/2010/main" val="4204976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Soil Quality Testing</a:t>
            </a:r>
          </a:p>
        </p:txBody>
      </p:sp>
      <p:sp>
        <p:nvSpPr>
          <p:cNvPr id="3" name="Content Placeholder 2"/>
          <p:cNvSpPr>
            <a:spLocks noGrp="1"/>
          </p:cNvSpPr>
          <p:nvPr>
            <p:ph idx="1"/>
          </p:nvPr>
        </p:nvSpPr>
        <p:spPr/>
        <p:txBody>
          <a:bodyPr/>
          <a:lstStyle/>
          <a:p>
            <a:r>
              <a:rPr lang="en-US" b="1" dirty="0">
                <a:latin typeface="Avenir Heavy" panose="02000503020000020003" pitchFamily="2" charset="0"/>
              </a:rPr>
              <a:t>Follow instructions to test</a:t>
            </a:r>
          </a:p>
        </p:txBody>
      </p:sp>
      <p:pic>
        <p:nvPicPr>
          <p:cNvPr id="4" name="Picture 3" descr="IMG_2096.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19400" y="2333283"/>
            <a:ext cx="3352800" cy="4372317"/>
          </a:xfrm>
          <a:prstGeom prst="rect">
            <a:avLst/>
          </a:prstGeom>
        </p:spPr>
      </p:pic>
      <p:pic>
        <p:nvPicPr>
          <p:cNvPr id="5" name="Picture 4">
            <a:extLst>
              <a:ext uri="{FF2B5EF4-FFF2-40B4-BE49-F238E27FC236}">
                <a16:creationId xmlns:a16="http://schemas.microsoft.com/office/drawing/2014/main" id="{DF8B9194-8330-4E12-A747-4BEE39FB3AD8}"/>
              </a:ext>
            </a:extLst>
          </p:cNvPr>
          <p:cNvPicPr>
            <a:picLocks noChangeAspect="1"/>
          </p:cNvPicPr>
          <p:nvPr/>
        </p:nvPicPr>
        <p:blipFill>
          <a:blip r:embed="rId4"/>
          <a:stretch>
            <a:fillRect/>
          </a:stretch>
        </p:blipFill>
        <p:spPr>
          <a:xfrm rot="5400000">
            <a:off x="4419600" y="-1722780"/>
            <a:ext cx="304800" cy="6184900"/>
          </a:xfrm>
          <a:prstGeom prst="rect">
            <a:avLst/>
          </a:prstGeom>
        </p:spPr>
      </p:pic>
    </p:spTree>
    <p:extLst>
      <p:ext uri="{BB962C8B-B14F-4D97-AF65-F5344CB8AC3E}">
        <p14:creationId xmlns:p14="http://schemas.microsoft.com/office/powerpoint/2010/main" val="2471537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a:t>Comparing Soil on </a:t>
            </a:r>
            <a:br>
              <a:rPr lang="en-US" sz="3800" dirty="0"/>
            </a:br>
            <a:r>
              <a:rPr lang="en-US" sz="3800" dirty="0"/>
              <a:t>Agricultural Lands with </a:t>
            </a:r>
            <a:r>
              <a:rPr lang="en-US" sz="3800" dirty="0" err="1"/>
              <a:t>SoilWeb</a:t>
            </a:r>
            <a:endParaRPr lang="en-US" sz="3800" dirty="0"/>
          </a:p>
        </p:txBody>
      </p:sp>
      <p:pic>
        <p:nvPicPr>
          <p:cNvPr id="4" name="Content Placeholder 6" descr="soilweb.png"/>
          <p:cNvPicPr>
            <a:picLocks noChangeAspect="1"/>
          </p:cNvPicPr>
          <p:nvPr/>
        </p:nvPicPr>
        <p:blipFill>
          <a:blip r:embed="rId3" cstate="screen">
            <a:extLst>
              <a:ext uri="{28A0092B-C50C-407E-A947-70E740481C1C}">
                <a14:useLocalDpi xmlns:a14="http://schemas.microsoft.com/office/drawing/2010/main"/>
              </a:ext>
            </a:extLst>
          </a:blip>
          <a:srcRect l="-12177" r="-12177"/>
          <a:stretch>
            <a:fillRect/>
          </a:stretch>
        </p:blipFill>
        <p:spPr>
          <a:xfrm>
            <a:off x="761732" y="2253862"/>
            <a:ext cx="7620536" cy="4191000"/>
          </a:xfrm>
          <a:prstGeom prst="rect">
            <a:avLst/>
          </a:prstGeom>
        </p:spPr>
      </p:pic>
      <p:sp>
        <p:nvSpPr>
          <p:cNvPr id="5" name="Content Placeholder 4"/>
          <p:cNvSpPr>
            <a:spLocks noGrp="1"/>
          </p:cNvSpPr>
          <p:nvPr>
            <p:ph idx="1"/>
          </p:nvPr>
        </p:nvSpPr>
        <p:spPr>
          <a:xfrm>
            <a:off x="457200" y="1686075"/>
            <a:ext cx="8229600" cy="4525963"/>
          </a:xfrm>
        </p:spPr>
        <p:txBody>
          <a:bodyPr/>
          <a:lstStyle/>
          <a:p>
            <a:r>
              <a:rPr lang="en-US" b="1" dirty="0">
                <a:latin typeface="Avenir Heavy" panose="02000503020000020003" pitchFamily="2" charset="0"/>
              </a:rPr>
              <a:t>Computer or tablet with internet access</a:t>
            </a:r>
          </a:p>
        </p:txBody>
      </p:sp>
      <p:sp>
        <p:nvSpPr>
          <p:cNvPr id="6" name="TextBox 5"/>
          <p:cNvSpPr txBox="1"/>
          <p:nvPr/>
        </p:nvSpPr>
        <p:spPr>
          <a:xfrm>
            <a:off x="1524000" y="6444862"/>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pic>
        <p:nvPicPr>
          <p:cNvPr id="3" name="Picture 2">
            <a:extLst>
              <a:ext uri="{FF2B5EF4-FFF2-40B4-BE49-F238E27FC236}">
                <a16:creationId xmlns:a16="http://schemas.microsoft.com/office/drawing/2014/main" id="{54010E17-9872-DCF6-627A-0B578C29DBE3}"/>
              </a:ext>
            </a:extLst>
          </p:cNvPr>
          <p:cNvPicPr>
            <a:picLocks noChangeAspect="1"/>
          </p:cNvPicPr>
          <p:nvPr/>
        </p:nvPicPr>
        <p:blipFill>
          <a:blip r:embed="rId4"/>
          <a:stretch>
            <a:fillRect/>
          </a:stretch>
        </p:blipFill>
        <p:spPr>
          <a:xfrm rot="5400000">
            <a:off x="4419600" y="-1558400"/>
            <a:ext cx="304800" cy="6184900"/>
          </a:xfrm>
          <a:prstGeom prst="rect">
            <a:avLst/>
          </a:prstGeom>
        </p:spPr>
      </p:pic>
    </p:spTree>
    <p:extLst>
      <p:ext uri="{BB962C8B-B14F-4D97-AF65-F5344CB8AC3E}">
        <p14:creationId xmlns:p14="http://schemas.microsoft.com/office/powerpoint/2010/main" val="994374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a:t>Comparing Soil on </a:t>
            </a:r>
            <a:br>
              <a:rPr lang="en-US" sz="3800" dirty="0"/>
            </a:br>
            <a:r>
              <a:rPr lang="en-US" sz="3800" dirty="0"/>
              <a:t>Agricultural Lands with </a:t>
            </a:r>
            <a:r>
              <a:rPr lang="en-US" sz="3800" dirty="0" err="1"/>
              <a:t>SoilWeb</a:t>
            </a:r>
            <a:endParaRPr lang="en-US" sz="3800" dirty="0"/>
          </a:p>
        </p:txBody>
      </p:sp>
      <p:sp>
        <p:nvSpPr>
          <p:cNvPr id="3" name="Content Placeholder 2"/>
          <p:cNvSpPr>
            <a:spLocks noGrp="1"/>
          </p:cNvSpPr>
          <p:nvPr>
            <p:ph idx="1"/>
          </p:nvPr>
        </p:nvSpPr>
        <p:spPr>
          <a:xfrm>
            <a:off x="457200" y="1905000"/>
            <a:ext cx="8229600" cy="4525963"/>
          </a:xfrm>
        </p:spPr>
        <p:txBody>
          <a:bodyPr>
            <a:normAutofit lnSpcReduction="10000"/>
          </a:bodyPr>
          <a:lstStyle/>
          <a:p>
            <a:r>
              <a:rPr lang="en-US" b="1" dirty="0" err="1">
                <a:latin typeface="Avenir Heavy" panose="02000503020000020003" pitchFamily="2" charset="0"/>
              </a:rPr>
              <a:t>SoilWeb</a:t>
            </a:r>
            <a:r>
              <a:rPr lang="en-US" b="1" dirty="0">
                <a:latin typeface="Avenir Heavy" panose="02000503020000020003" pitchFamily="2" charset="0"/>
              </a:rPr>
              <a:t> created with soil data collected by the USDA-NRCS </a:t>
            </a:r>
          </a:p>
          <a:p>
            <a:pPr lvl="1"/>
            <a:r>
              <a:rPr lang="en-US" b="1" dirty="0">
                <a:latin typeface="Avenir Heavy" panose="02000503020000020003" pitchFamily="2" charset="0"/>
              </a:rPr>
              <a:t>US Department of Agriculture-Natural Resources Conservation Service</a:t>
            </a:r>
          </a:p>
          <a:p>
            <a:r>
              <a:rPr lang="en-US" b="1" dirty="0">
                <a:latin typeface="Avenir Heavy" panose="02000503020000020003" pitchFamily="2" charset="0"/>
              </a:rPr>
              <a:t>Surveys conducted on the ground</a:t>
            </a:r>
          </a:p>
          <a:p>
            <a:pPr lvl="1"/>
            <a:r>
              <a:rPr lang="en-US" b="1" dirty="0">
                <a:latin typeface="Avenir Heavy" panose="02000503020000020003" pitchFamily="2" charset="0"/>
              </a:rPr>
              <a:t>Soil samples analyzed in laboratories</a:t>
            </a:r>
          </a:p>
          <a:p>
            <a:r>
              <a:rPr lang="en-US" b="1" dirty="0">
                <a:latin typeface="Avenir Heavy" panose="02000503020000020003" pitchFamily="2" charset="0"/>
              </a:rPr>
              <a:t>Information about soil is used by farmers, foresters, ecologists, and many others</a:t>
            </a:r>
          </a:p>
        </p:txBody>
      </p:sp>
      <p:pic>
        <p:nvPicPr>
          <p:cNvPr id="4" name="Picture 3">
            <a:extLst>
              <a:ext uri="{FF2B5EF4-FFF2-40B4-BE49-F238E27FC236}">
                <a16:creationId xmlns:a16="http://schemas.microsoft.com/office/drawing/2014/main" id="{40C4BF8A-88D3-526D-06BC-094DC44D0845}"/>
              </a:ext>
            </a:extLst>
          </p:cNvPr>
          <p:cNvPicPr>
            <a:picLocks noChangeAspect="1"/>
          </p:cNvPicPr>
          <p:nvPr/>
        </p:nvPicPr>
        <p:blipFill>
          <a:blip r:embed="rId3"/>
          <a:stretch>
            <a:fillRect/>
          </a:stretch>
        </p:blipFill>
        <p:spPr>
          <a:xfrm rot="5400000">
            <a:off x="4419600" y="-1522412"/>
            <a:ext cx="304800" cy="6184900"/>
          </a:xfrm>
          <a:prstGeom prst="rect">
            <a:avLst/>
          </a:prstGeom>
        </p:spPr>
      </p:pic>
    </p:spTree>
    <p:extLst>
      <p:ext uri="{BB962C8B-B14F-4D97-AF65-F5344CB8AC3E}">
        <p14:creationId xmlns:p14="http://schemas.microsoft.com/office/powerpoint/2010/main" val="575957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523999" y="6510474"/>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sp>
        <p:nvSpPr>
          <p:cNvPr id="2" name="TextBox 1">
            <a:extLst>
              <a:ext uri="{FF2B5EF4-FFF2-40B4-BE49-F238E27FC236}">
                <a16:creationId xmlns:a16="http://schemas.microsoft.com/office/drawing/2014/main" id="{DF5ADA9A-BC2E-4E53-F6AA-D77B01A1CFDF}"/>
              </a:ext>
            </a:extLst>
          </p:cNvPr>
          <p:cNvSpPr txBox="1"/>
          <p:nvPr/>
        </p:nvSpPr>
        <p:spPr>
          <a:xfrm>
            <a:off x="602671" y="387849"/>
            <a:ext cx="7938656" cy="1200329"/>
          </a:xfrm>
          <a:prstGeom prst="rect">
            <a:avLst/>
          </a:prstGeom>
          <a:noFill/>
        </p:spPr>
        <p:txBody>
          <a:bodyPr wrap="square" rtlCol="0">
            <a:spAutoFit/>
          </a:bodyPr>
          <a:lstStyle/>
          <a:p>
            <a:pPr marL="285750" indent="-285750">
              <a:buFont typeface="Wingdings" pitchFamily="2" charset="2"/>
              <a:buChar char="ü"/>
            </a:pPr>
            <a:r>
              <a:rPr lang="en-US" b="1" dirty="0">
                <a:latin typeface="Avenir Heavy" panose="02000503020000020003" pitchFamily="2" charset="0"/>
              </a:rPr>
              <a:t>Click on the link: </a:t>
            </a:r>
            <a:r>
              <a:rPr lang="en-US" b="1" u="sng" dirty="0">
                <a:latin typeface="Avenir Heavy" panose="02000503020000020003" pitchFamily="2" charset="0"/>
                <a:hlinkClick r:id="rId3"/>
              </a:rPr>
              <a:t>http://casoilresource.lawr.ucdavis.edu/soilweb-apps/</a:t>
            </a:r>
            <a:r>
              <a:rPr lang="en-US" b="1" u="sng" dirty="0">
                <a:latin typeface="Avenir Heavy" panose="02000503020000020003" pitchFamily="2" charset="0"/>
              </a:rPr>
              <a:t> </a:t>
            </a:r>
            <a:r>
              <a:rPr lang="en-US" b="1" dirty="0">
                <a:latin typeface="Avenir Heavy" panose="02000503020000020003" pitchFamily="2" charset="0"/>
              </a:rPr>
              <a:t>or type the URL into your browser.</a:t>
            </a:r>
          </a:p>
          <a:p>
            <a:pPr marL="285750" indent="-285750">
              <a:buFont typeface="Wingdings" pitchFamily="2" charset="2"/>
              <a:buChar char="ü"/>
            </a:pPr>
            <a:r>
              <a:rPr lang="en-US" b="1" dirty="0">
                <a:latin typeface="Avenir Heavy" panose="02000503020000020003" pitchFamily="2" charset="0"/>
              </a:rPr>
              <a:t>If a pop-up message appears, click OK</a:t>
            </a:r>
          </a:p>
          <a:p>
            <a:pPr marL="285750" indent="-285750">
              <a:buFont typeface="Wingdings" pitchFamily="2" charset="2"/>
              <a:buChar char="ü"/>
            </a:pPr>
            <a:r>
              <a:rPr lang="en-US" b="1" dirty="0">
                <a:latin typeface="Avenir Heavy" panose="02000503020000020003" pitchFamily="2" charset="0"/>
              </a:rPr>
              <a:t>Click in the upper left corner on Menu.</a:t>
            </a:r>
          </a:p>
        </p:txBody>
      </p:sp>
      <p:pic>
        <p:nvPicPr>
          <p:cNvPr id="6" name="Picture 5">
            <a:extLst>
              <a:ext uri="{FF2B5EF4-FFF2-40B4-BE49-F238E27FC236}">
                <a16:creationId xmlns:a16="http://schemas.microsoft.com/office/drawing/2014/main" id="{89084049-C9AD-45C5-09C9-BA67D5AC5B3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95428" y="1708462"/>
            <a:ext cx="8753142" cy="4681728"/>
          </a:xfrm>
          <a:prstGeom prst="rect">
            <a:avLst/>
          </a:prstGeom>
        </p:spPr>
      </p:pic>
      <p:sp>
        <p:nvSpPr>
          <p:cNvPr id="3" name="Notched Right Arrow 2"/>
          <p:cNvSpPr/>
          <p:nvPr/>
        </p:nvSpPr>
        <p:spPr>
          <a:xfrm rot="14048587">
            <a:off x="408483" y="2902188"/>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866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534694"/>
            <a:ext cx="8229600" cy="579438"/>
          </a:xfrm>
        </p:spPr>
        <p:txBody>
          <a:bodyPr/>
          <a:lstStyle/>
          <a:p>
            <a:pPr marL="285750" indent="-285750">
              <a:buFont typeface="Wingdings" pitchFamily="2" charset="2"/>
              <a:buChar char="ü"/>
            </a:pPr>
            <a:r>
              <a:rPr lang="en-US" sz="1800" b="1" dirty="0">
                <a:latin typeface="Avenir Heavy" panose="02000503020000020003" pitchFamily="2" charset="0"/>
              </a:rPr>
              <a:t>On the dropdown menu, click Zoom to Location.</a:t>
            </a:r>
          </a:p>
        </p:txBody>
      </p:sp>
      <p:sp>
        <p:nvSpPr>
          <p:cNvPr id="8" name="TextBox 7"/>
          <p:cNvSpPr txBox="1"/>
          <p:nvPr/>
        </p:nvSpPr>
        <p:spPr>
          <a:xfrm>
            <a:off x="1523998" y="6184806"/>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pic>
        <p:nvPicPr>
          <p:cNvPr id="3" name="Picture 2">
            <a:extLst>
              <a:ext uri="{FF2B5EF4-FFF2-40B4-BE49-F238E27FC236}">
                <a16:creationId xmlns:a16="http://schemas.microsoft.com/office/drawing/2014/main" id="{124FCE71-4F80-DDD8-4F49-179FD9E3E24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61142" y="1308605"/>
            <a:ext cx="8821711" cy="4681728"/>
          </a:xfrm>
          <a:prstGeom prst="rect">
            <a:avLst/>
          </a:prstGeom>
        </p:spPr>
      </p:pic>
      <p:sp>
        <p:nvSpPr>
          <p:cNvPr id="5" name="Notched Right Arrow 4"/>
          <p:cNvSpPr/>
          <p:nvPr/>
        </p:nvSpPr>
        <p:spPr>
          <a:xfrm rot="14048587">
            <a:off x="948812" y="2660412"/>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5350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312265"/>
            <a:ext cx="8229600" cy="1143000"/>
          </a:xfrm>
        </p:spPr>
        <p:txBody>
          <a:bodyPr/>
          <a:lstStyle/>
          <a:p>
            <a:pPr marL="285750" indent="-285750" algn="l">
              <a:buFont typeface="Wingdings" pitchFamily="2" charset="2"/>
              <a:buChar char="ü"/>
            </a:pPr>
            <a:r>
              <a:rPr lang="en-US" sz="1800" b="1" dirty="0">
                <a:latin typeface="Avenir Heavy" panose="02000503020000020003" pitchFamily="2" charset="0"/>
              </a:rPr>
              <a:t>In the “Enter a location” box, type your longitude and latitude coordinates for the </a:t>
            </a:r>
            <a:r>
              <a:rPr lang="en-US" sz="1800" b="1" dirty="0">
                <a:latin typeface="Avenir Black" panose="02000503020000020003" pitchFamily="2" charset="0"/>
              </a:rPr>
              <a:t>first location</a:t>
            </a:r>
            <a:r>
              <a:rPr lang="en-US" sz="1800" b="1" dirty="0">
                <a:latin typeface="Avenir Heavy" panose="02000503020000020003" pitchFamily="2" charset="0"/>
              </a:rPr>
              <a:t> in the </a:t>
            </a:r>
            <a:r>
              <a:rPr lang="en-US" sz="1800" b="1" i="1" dirty="0">
                <a:latin typeface="Avenir Heavy" panose="02000503020000020003" pitchFamily="2" charset="0"/>
              </a:rPr>
              <a:t>Soil Variables</a:t>
            </a:r>
            <a:r>
              <a:rPr lang="en-US" sz="1800" b="1" dirty="0">
                <a:latin typeface="Avenir Heavy" panose="02000503020000020003" pitchFamily="2" charset="0"/>
              </a:rPr>
              <a:t> table and click Go.</a:t>
            </a:r>
          </a:p>
        </p:txBody>
      </p:sp>
      <p:sp>
        <p:nvSpPr>
          <p:cNvPr id="6" name="TextBox 5"/>
          <p:cNvSpPr txBox="1"/>
          <p:nvPr/>
        </p:nvSpPr>
        <p:spPr>
          <a:xfrm>
            <a:off x="1676400" y="6268736"/>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pic>
        <p:nvPicPr>
          <p:cNvPr id="8" name="Picture 7">
            <a:extLst>
              <a:ext uri="{FF2B5EF4-FFF2-40B4-BE49-F238E27FC236}">
                <a16:creationId xmlns:a16="http://schemas.microsoft.com/office/drawing/2014/main" id="{CE9D9C4B-7307-8E84-660B-0336EC96F54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98004" y="1521136"/>
            <a:ext cx="8747989" cy="4681728"/>
          </a:xfrm>
          <a:prstGeom prst="rect">
            <a:avLst/>
          </a:prstGeom>
        </p:spPr>
      </p:pic>
      <p:sp>
        <p:nvSpPr>
          <p:cNvPr id="5" name="Notched Right Arrow 4"/>
          <p:cNvSpPr/>
          <p:nvPr/>
        </p:nvSpPr>
        <p:spPr>
          <a:xfrm rot="14048587">
            <a:off x="1634612" y="4273787"/>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956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76400" y="6426148"/>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sp>
        <p:nvSpPr>
          <p:cNvPr id="3" name="TextBox 2">
            <a:extLst>
              <a:ext uri="{FF2B5EF4-FFF2-40B4-BE49-F238E27FC236}">
                <a16:creationId xmlns:a16="http://schemas.microsoft.com/office/drawing/2014/main" id="{ADADB526-0376-39E6-18A1-319F4E5F1A21}"/>
              </a:ext>
            </a:extLst>
          </p:cNvPr>
          <p:cNvSpPr txBox="1"/>
          <p:nvPr/>
        </p:nvSpPr>
        <p:spPr>
          <a:xfrm>
            <a:off x="685800" y="297248"/>
            <a:ext cx="8077200" cy="1200329"/>
          </a:xfrm>
          <a:prstGeom prst="rect">
            <a:avLst/>
          </a:prstGeom>
          <a:noFill/>
        </p:spPr>
        <p:txBody>
          <a:bodyPr wrap="square" rtlCol="0">
            <a:spAutoFit/>
          </a:bodyPr>
          <a:lstStyle/>
          <a:p>
            <a:pPr marL="285750" indent="-285750">
              <a:buFont typeface="Wingdings" pitchFamily="2" charset="2"/>
              <a:buChar char="ü"/>
            </a:pPr>
            <a:r>
              <a:rPr kumimoji="0" lang="en-US" sz="1800" b="1" u="none" strike="noStrike" kern="1200" cap="none" spc="0" normalizeH="0" baseline="0" noProof="0" dirty="0">
                <a:ln>
                  <a:noFill/>
                </a:ln>
                <a:solidFill>
                  <a:prstClr val="black"/>
                </a:solidFill>
                <a:effectLst/>
                <a:uLnTx/>
                <a:uFillTx/>
                <a:latin typeface="Avenir Heavy" panose="02000503020000020003" pitchFamily="2" charset="0"/>
                <a:ea typeface="+mj-ea"/>
              </a:rPr>
              <a:t>Locate the location pin and the soil area lines </a:t>
            </a:r>
            <a:r>
              <a:rPr kumimoji="0" lang="en-US" sz="1800" b="1" i="1" u="none" strike="noStrike" kern="1200" cap="none" spc="0" normalizeH="0" baseline="0" noProof="0" dirty="0">
                <a:ln>
                  <a:noFill/>
                </a:ln>
                <a:solidFill>
                  <a:prstClr val="black"/>
                </a:solidFill>
                <a:effectLst/>
                <a:uLnTx/>
                <a:uFillTx/>
                <a:latin typeface="Avenir Heavy" panose="02000503020000020003" pitchFamily="2" charset="0"/>
                <a:ea typeface="+mj-ea"/>
              </a:rPr>
              <a:t>(in yellow) </a:t>
            </a:r>
            <a:r>
              <a:rPr kumimoji="0" lang="en-US" sz="1800" b="1" u="none" strike="noStrike" kern="1200" cap="none" spc="0" normalizeH="0" baseline="0" noProof="0" dirty="0">
                <a:ln>
                  <a:noFill/>
                </a:ln>
                <a:solidFill>
                  <a:prstClr val="black"/>
                </a:solidFill>
                <a:effectLst/>
                <a:uLnTx/>
                <a:uFillTx/>
                <a:latin typeface="Avenir Black" panose="02000503020000020003" pitchFamily="2" charset="0"/>
                <a:ea typeface="+mj-ea"/>
              </a:rPr>
              <a:t>immediately</a:t>
            </a:r>
            <a:r>
              <a:rPr kumimoji="0" lang="en-US" sz="1800" b="1" u="none" strike="noStrike" kern="1200" cap="none" spc="0" normalizeH="0" baseline="0" noProof="0" dirty="0">
                <a:ln>
                  <a:noFill/>
                </a:ln>
                <a:solidFill>
                  <a:prstClr val="black"/>
                </a:solidFill>
                <a:effectLst/>
                <a:uLnTx/>
                <a:uFillTx/>
                <a:latin typeface="Avenir Heavy" panose="02000503020000020003" pitchFamily="2" charset="0"/>
                <a:ea typeface="+mj-ea"/>
              </a:rPr>
              <a:t> surrounding it.</a:t>
            </a:r>
          </a:p>
          <a:p>
            <a:pPr marL="285750" indent="-285750">
              <a:buFont typeface="Wingdings" pitchFamily="2" charset="2"/>
              <a:buChar char="ü"/>
            </a:pPr>
            <a:r>
              <a:rPr kumimoji="0" lang="en-US" sz="1800" b="1" u="none" strike="noStrike" kern="1200" cap="none" spc="0" normalizeH="0" baseline="0" noProof="0" dirty="0">
                <a:ln>
                  <a:noFill/>
                </a:ln>
                <a:solidFill>
                  <a:prstClr val="black"/>
                </a:solidFill>
                <a:effectLst/>
                <a:uLnTx/>
                <a:uFillTx/>
                <a:latin typeface="Avenir Heavy" panose="02000503020000020003" pitchFamily="2" charset="0"/>
                <a:ea typeface="+mj-ea"/>
              </a:rPr>
              <a:t>Click </a:t>
            </a:r>
            <a:r>
              <a:rPr kumimoji="0" lang="en-US" sz="1800" b="1" u="none" strike="noStrike" kern="1200" cap="none" spc="0" normalizeH="0" baseline="0" noProof="0" dirty="0">
                <a:ln>
                  <a:noFill/>
                </a:ln>
                <a:solidFill>
                  <a:prstClr val="black"/>
                </a:solidFill>
                <a:effectLst/>
                <a:uLnTx/>
                <a:uFillTx/>
                <a:latin typeface="Avenir Black" panose="02000503020000020003" pitchFamily="2" charset="0"/>
                <a:ea typeface="+mj-ea"/>
              </a:rPr>
              <a:t>within</a:t>
            </a:r>
            <a:r>
              <a:rPr kumimoji="0" lang="en-US" sz="1800" b="1" u="none" strike="noStrike" kern="1200" cap="none" spc="0" normalizeH="0" baseline="0" noProof="0" dirty="0">
                <a:ln>
                  <a:noFill/>
                </a:ln>
                <a:solidFill>
                  <a:prstClr val="black"/>
                </a:solidFill>
                <a:effectLst/>
                <a:uLnTx/>
                <a:uFillTx/>
                <a:latin typeface="Avenir Heavy" panose="02000503020000020003" pitchFamily="2" charset="0"/>
                <a:ea typeface="+mj-ea"/>
              </a:rPr>
              <a:t> the soil area line </a:t>
            </a:r>
            <a:r>
              <a:rPr kumimoji="0" lang="en-US" sz="1800" b="1" i="1" u="none" strike="noStrike" kern="1200" cap="none" spc="0" normalizeH="0" baseline="0" noProof="0" dirty="0">
                <a:ln>
                  <a:noFill/>
                </a:ln>
                <a:solidFill>
                  <a:prstClr val="black"/>
                </a:solidFill>
                <a:effectLst/>
                <a:uLnTx/>
                <a:uFillTx/>
                <a:latin typeface="Avenir Heavy" panose="02000503020000020003" pitchFamily="2" charset="0"/>
                <a:ea typeface="+mj-ea"/>
              </a:rPr>
              <a:t>(in yellow).</a:t>
            </a:r>
          </a:p>
          <a:p>
            <a:pPr marL="285750" indent="-285750">
              <a:buFont typeface="Wingdings" pitchFamily="2" charset="2"/>
              <a:buChar char="ü"/>
            </a:pPr>
            <a:r>
              <a:rPr kumimoji="0" lang="en-US" sz="1800" b="1" u="none" strike="noStrike" kern="1200" cap="none" spc="0" normalizeH="0" baseline="0" noProof="0" dirty="0">
                <a:ln>
                  <a:noFill/>
                </a:ln>
                <a:solidFill>
                  <a:prstClr val="black"/>
                </a:solidFill>
                <a:effectLst/>
                <a:uLnTx/>
                <a:uFillTx/>
                <a:latin typeface="Avenir Heavy" panose="02000503020000020003" pitchFamily="2" charset="0"/>
                <a:ea typeface="+mj-ea"/>
              </a:rPr>
              <a:t>A pop-up will appear in the left corner.</a:t>
            </a:r>
            <a:endParaRPr lang="en-US" b="1" dirty="0">
              <a:latin typeface="Avenir Heavy" panose="02000503020000020003" pitchFamily="2" charset="0"/>
            </a:endParaRPr>
          </a:p>
        </p:txBody>
      </p:sp>
      <p:pic>
        <p:nvPicPr>
          <p:cNvPr id="4" name="Picture 3">
            <a:extLst>
              <a:ext uri="{FF2B5EF4-FFF2-40B4-BE49-F238E27FC236}">
                <a16:creationId xmlns:a16="http://schemas.microsoft.com/office/drawing/2014/main" id="{5971A79A-99C1-393B-68B1-292235E35EC4}"/>
              </a:ext>
            </a:extLst>
          </p:cNvPr>
          <p:cNvPicPr>
            <a:picLocks noChangeAspect="1"/>
          </p:cNvPicPr>
          <p:nvPr/>
        </p:nvPicPr>
        <p:blipFill>
          <a:blip r:embed="rId3" cstate="screen">
            <a:extLst>
              <a:ext uri="{28A0092B-C50C-407E-A947-70E740481C1C}">
                <a14:useLocalDpi xmlns:a14="http://schemas.microsoft.com/office/drawing/2010/main"/>
              </a:ext>
            </a:extLst>
          </a:blip>
          <a:srcRect r="-107"/>
          <a:stretch>
            <a:fillRect/>
          </a:stretch>
        </p:blipFill>
        <p:spPr>
          <a:xfrm>
            <a:off x="152400" y="1625849"/>
            <a:ext cx="8839200" cy="4724401"/>
          </a:xfrm>
          <a:prstGeom prst="rect">
            <a:avLst/>
          </a:prstGeom>
        </p:spPr>
      </p:pic>
      <p:sp>
        <p:nvSpPr>
          <p:cNvPr id="5" name="Notched Right Arrow 4"/>
          <p:cNvSpPr/>
          <p:nvPr/>
        </p:nvSpPr>
        <p:spPr>
          <a:xfrm rot="14048587">
            <a:off x="4413255" y="5077860"/>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spTree>
    <p:extLst>
      <p:ext uri="{BB962C8B-B14F-4D97-AF65-F5344CB8AC3E}">
        <p14:creationId xmlns:p14="http://schemas.microsoft.com/office/powerpoint/2010/main" val="363128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665614" y="6381892"/>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sp>
        <p:nvSpPr>
          <p:cNvPr id="3" name="TextBox 2">
            <a:extLst>
              <a:ext uri="{FF2B5EF4-FFF2-40B4-BE49-F238E27FC236}">
                <a16:creationId xmlns:a16="http://schemas.microsoft.com/office/drawing/2014/main" id="{923ACDB9-6BC4-7965-38B0-63FEC934E1B2}"/>
              </a:ext>
            </a:extLst>
          </p:cNvPr>
          <p:cNvSpPr txBox="1"/>
          <p:nvPr/>
        </p:nvSpPr>
        <p:spPr>
          <a:xfrm>
            <a:off x="876299" y="381000"/>
            <a:ext cx="7391400" cy="923330"/>
          </a:xfrm>
          <a:prstGeom prst="rect">
            <a:avLst/>
          </a:prstGeom>
          <a:noFill/>
        </p:spPr>
        <p:txBody>
          <a:bodyPr wrap="square" rtlCol="0">
            <a:spAutoFit/>
          </a:bodyPr>
          <a:lstStyle/>
          <a:p>
            <a:pPr marL="285750" indent="-285750">
              <a:buFont typeface="Wingdings" pitchFamily="2" charset="2"/>
              <a:buChar char="ü"/>
            </a:pPr>
            <a:r>
              <a:rPr lang="en-US" b="1" dirty="0">
                <a:latin typeface="Avenir Heavy" panose="02000503020000020003" pitchFamily="2" charset="0"/>
              </a:rPr>
              <a:t>A pop-up with data for your soil type will appear on the left. </a:t>
            </a:r>
          </a:p>
          <a:p>
            <a:pPr marL="285750" indent="-285750">
              <a:buFont typeface="Wingdings" pitchFamily="2" charset="2"/>
              <a:buChar char="ü"/>
            </a:pPr>
            <a:r>
              <a:rPr lang="en-US" b="1" dirty="0">
                <a:latin typeface="Avenir Heavy" panose="02000503020000020003" pitchFamily="2" charset="0"/>
              </a:rPr>
              <a:t>Find the percent slopes in bold black letters at the top.</a:t>
            </a:r>
          </a:p>
          <a:p>
            <a:pPr marL="285750" indent="-285750">
              <a:buFont typeface="Wingdings" pitchFamily="2" charset="2"/>
              <a:buChar char="ü"/>
            </a:pPr>
            <a:r>
              <a:rPr lang="en-US" b="1" dirty="0">
                <a:latin typeface="Avenir Heavy" panose="02000503020000020003" pitchFamily="2" charset="0"/>
              </a:rPr>
              <a:t>Record its </a:t>
            </a:r>
            <a:r>
              <a:rPr lang="en-US" b="1" dirty="0">
                <a:latin typeface="Avenir Black" panose="02000503020000020003" pitchFamily="2" charset="0"/>
              </a:rPr>
              <a:t>slope</a:t>
            </a:r>
            <a:r>
              <a:rPr lang="en-US" b="1" dirty="0">
                <a:latin typeface="Avenir Heavy" panose="02000503020000020003" pitchFamily="2" charset="0"/>
              </a:rPr>
              <a:t> in the </a:t>
            </a:r>
            <a:r>
              <a:rPr lang="en-US" b="1" i="1" dirty="0">
                <a:latin typeface="Avenir Heavy" panose="02000503020000020003" pitchFamily="2" charset="0"/>
              </a:rPr>
              <a:t>Soils Variables </a:t>
            </a:r>
            <a:r>
              <a:rPr lang="en-US" b="1" dirty="0">
                <a:latin typeface="Avenir Heavy" panose="02000503020000020003" pitchFamily="2" charset="0"/>
              </a:rPr>
              <a:t>table</a:t>
            </a:r>
          </a:p>
        </p:txBody>
      </p:sp>
      <p:pic>
        <p:nvPicPr>
          <p:cNvPr id="8" name="Picture 7">
            <a:extLst>
              <a:ext uri="{FF2B5EF4-FFF2-40B4-BE49-F238E27FC236}">
                <a16:creationId xmlns:a16="http://schemas.microsoft.com/office/drawing/2014/main" id="{ED19C8F6-B765-3BA3-B531-80CF9794E80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47861" y="1502247"/>
            <a:ext cx="8648275" cy="4681728"/>
          </a:xfrm>
          <a:prstGeom prst="rect">
            <a:avLst/>
          </a:prstGeom>
        </p:spPr>
      </p:pic>
      <p:sp>
        <p:nvSpPr>
          <p:cNvPr id="7" name="Notched Right Arrow 6"/>
          <p:cNvSpPr/>
          <p:nvPr/>
        </p:nvSpPr>
        <p:spPr>
          <a:xfrm rot="14700212">
            <a:off x="1574711" y="2953611"/>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spTree>
    <p:extLst>
      <p:ext uri="{BB962C8B-B14F-4D97-AF65-F5344CB8AC3E}">
        <p14:creationId xmlns:p14="http://schemas.microsoft.com/office/powerpoint/2010/main" val="299048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7" y="202206"/>
            <a:ext cx="8534399" cy="1143000"/>
          </a:xfrm>
        </p:spPr>
        <p:txBody>
          <a:bodyPr/>
          <a:lstStyle/>
          <a:p>
            <a:r>
              <a:rPr lang="en-US" sz="4000" dirty="0"/>
              <a:t>Climate Change &amp; Extreme Events</a:t>
            </a:r>
          </a:p>
        </p:txBody>
      </p:sp>
      <p:sp>
        <p:nvSpPr>
          <p:cNvPr id="3" name="Content Placeholder 2"/>
          <p:cNvSpPr>
            <a:spLocks noGrp="1"/>
          </p:cNvSpPr>
          <p:nvPr>
            <p:ph idx="1"/>
          </p:nvPr>
        </p:nvSpPr>
        <p:spPr>
          <a:xfrm>
            <a:off x="499982" y="1291608"/>
            <a:ext cx="8000999" cy="4917819"/>
          </a:xfrm>
        </p:spPr>
        <p:txBody>
          <a:bodyPr/>
          <a:lstStyle/>
          <a:p>
            <a:r>
              <a:rPr lang="en-US" b="1" dirty="0">
                <a:latin typeface="Avenir Heavy" panose="02000503020000020003" pitchFamily="2" charset="0"/>
              </a:rPr>
              <a:t>Average global temperature on Earth is increasing</a:t>
            </a:r>
          </a:p>
        </p:txBody>
      </p:sp>
      <p:sp>
        <p:nvSpPr>
          <p:cNvPr id="4" name="TextBox 3"/>
          <p:cNvSpPr txBox="1"/>
          <p:nvPr/>
        </p:nvSpPr>
        <p:spPr>
          <a:xfrm>
            <a:off x="2778367" y="6418693"/>
            <a:ext cx="3587261" cy="215444"/>
          </a:xfrm>
          <a:prstGeom prst="rect">
            <a:avLst/>
          </a:prstGeom>
          <a:noFill/>
        </p:spPr>
        <p:txBody>
          <a:bodyPr wrap="square" rtlCol="0">
            <a:spAutoFit/>
          </a:bodyPr>
          <a:lstStyle/>
          <a:p>
            <a:r>
              <a:rPr lang="en-US" sz="800" dirty="0">
                <a:solidFill>
                  <a:srgbClr val="000000"/>
                </a:solidFill>
                <a:latin typeface="Baskerville"/>
                <a:cs typeface="Baskerville"/>
              </a:rPr>
              <a:t>Source: https://</a:t>
            </a:r>
            <a:r>
              <a:rPr lang="en-US" sz="800" dirty="0" err="1">
                <a:solidFill>
                  <a:srgbClr val="000000"/>
                </a:solidFill>
                <a:latin typeface="Baskerville"/>
                <a:cs typeface="Baskerville"/>
              </a:rPr>
              <a:t>climate.nasa.gov</a:t>
            </a:r>
            <a:r>
              <a:rPr lang="en-US" sz="800" dirty="0">
                <a:solidFill>
                  <a:srgbClr val="000000"/>
                </a:solidFill>
                <a:latin typeface="Baskerville"/>
                <a:cs typeface="Baskerville"/>
              </a:rPr>
              <a:t>/vital-signs/global-temperature/?intent=121</a:t>
            </a:r>
          </a:p>
        </p:txBody>
      </p:sp>
      <p:pic>
        <p:nvPicPr>
          <p:cNvPr id="5" name="Picture 4" descr="A graph showing the growth of the number of people&#10;&#10;AI-generated content may be incorrect.">
            <a:extLst>
              <a:ext uri="{FF2B5EF4-FFF2-40B4-BE49-F238E27FC236}">
                <a16:creationId xmlns:a16="http://schemas.microsoft.com/office/drawing/2014/main" id="{4D6F531B-CC6C-BA4E-E56E-7EF9656FFC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89539" y="2410300"/>
            <a:ext cx="6421887" cy="4014571"/>
          </a:xfrm>
          <a:prstGeom prst="rect">
            <a:avLst/>
          </a:prstGeom>
        </p:spPr>
      </p:pic>
      <p:pic>
        <p:nvPicPr>
          <p:cNvPr id="14" name="Picture 13">
            <a:extLst>
              <a:ext uri="{FF2B5EF4-FFF2-40B4-BE49-F238E27FC236}">
                <a16:creationId xmlns:a16="http://schemas.microsoft.com/office/drawing/2014/main" id="{D8F80E36-19EF-91B2-04DD-CF5DF6B49085}"/>
              </a:ext>
            </a:extLst>
          </p:cNvPr>
          <p:cNvPicPr>
            <a:picLocks noChangeAspect="1"/>
          </p:cNvPicPr>
          <p:nvPr/>
        </p:nvPicPr>
        <p:blipFill>
          <a:blip r:embed="rId4"/>
          <a:stretch>
            <a:fillRect/>
          </a:stretch>
        </p:blipFill>
        <p:spPr>
          <a:xfrm rot="5400000">
            <a:off x="4419596" y="-1899644"/>
            <a:ext cx="304800" cy="6184900"/>
          </a:xfrm>
          <a:prstGeom prst="rect">
            <a:avLst/>
          </a:prstGeom>
        </p:spPr>
      </p:pic>
    </p:spTree>
    <p:extLst>
      <p:ext uri="{BB962C8B-B14F-4D97-AF65-F5344CB8AC3E}">
        <p14:creationId xmlns:p14="http://schemas.microsoft.com/office/powerpoint/2010/main" val="1665540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411DF-262E-0763-61DF-F59127440645}"/>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BC284BBA-AFB3-4DD0-F401-CE567F70B670}"/>
              </a:ext>
            </a:extLst>
          </p:cNvPr>
          <p:cNvSpPr txBox="1"/>
          <p:nvPr/>
        </p:nvSpPr>
        <p:spPr>
          <a:xfrm>
            <a:off x="1665614" y="6381892"/>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sp>
        <p:nvSpPr>
          <p:cNvPr id="3" name="TextBox 2">
            <a:extLst>
              <a:ext uri="{FF2B5EF4-FFF2-40B4-BE49-F238E27FC236}">
                <a16:creationId xmlns:a16="http://schemas.microsoft.com/office/drawing/2014/main" id="{41C4F7AC-AF29-BB06-C839-9CD700F96EF7}"/>
              </a:ext>
            </a:extLst>
          </p:cNvPr>
          <p:cNvSpPr txBox="1"/>
          <p:nvPr/>
        </p:nvSpPr>
        <p:spPr>
          <a:xfrm>
            <a:off x="876300" y="576073"/>
            <a:ext cx="7391400" cy="646331"/>
          </a:xfrm>
          <a:prstGeom prst="rect">
            <a:avLst/>
          </a:prstGeom>
          <a:noFill/>
        </p:spPr>
        <p:txBody>
          <a:bodyPr wrap="square" rtlCol="0">
            <a:spAutoFit/>
          </a:bodyPr>
          <a:lstStyle/>
          <a:p>
            <a:pPr marL="285750" indent="-285750">
              <a:buFont typeface="Wingdings" pitchFamily="2" charset="2"/>
              <a:buChar char="ü"/>
            </a:pPr>
            <a:r>
              <a:rPr lang="en-US" b="1" dirty="0">
                <a:latin typeface="Avenir Heavy" panose="02000503020000020003" pitchFamily="2" charset="0"/>
              </a:rPr>
              <a:t>Under the dropdown “Map Unit Composition” select the soil component name with the </a:t>
            </a:r>
            <a:r>
              <a:rPr lang="en-US" b="1" dirty="0">
                <a:latin typeface="Avenir Black" panose="02000503020000020003" pitchFamily="2" charset="0"/>
              </a:rPr>
              <a:t>highest</a:t>
            </a:r>
            <a:r>
              <a:rPr lang="en-US" b="1" dirty="0">
                <a:latin typeface="Avenir Heavy" panose="02000503020000020003" pitchFamily="2" charset="0"/>
              </a:rPr>
              <a:t> percentage next to it.</a:t>
            </a:r>
          </a:p>
        </p:txBody>
      </p:sp>
      <p:pic>
        <p:nvPicPr>
          <p:cNvPr id="5" name="Picture 4">
            <a:extLst>
              <a:ext uri="{FF2B5EF4-FFF2-40B4-BE49-F238E27FC236}">
                <a16:creationId xmlns:a16="http://schemas.microsoft.com/office/drawing/2014/main" id="{06B7FF84-2473-26C5-C289-C76AFDBE953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21526" y="1461284"/>
            <a:ext cx="8700947" cy="4681728"/>
          </a:xfrm>
          <a:prstGeom prst="rect">
            <a:avLst/>
          </a:prstGeom>
        </p:spPr>
      </p:pic>
      <p:sp>
        <p:nvSpPr>
          <p:cNvPr id="7" name="Notched Right Arrow 6">
            <a:extLst>
              <a:ext uri="{FF2B5EF4-FFF2-40B4-BE49-F238E27FC236}">
                <a16:creationId xmlns:a16="http://schemas.microsoft.com/office/drawing/2014/main" id="{6AAAAD15-AA2D-C894-DADB-00D5A7213788}"/>
              </a:ext>
            </a:extLst>
          </p:cNvPr>
          <p:cNvSpPr/>
          <p:nvPr/>
        </p:nvSpPr>
        <p:spPr>
          <a:xfrm rot="10800000">
            <a:off x="1649401" y="1828800"/>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spTree>
    <p:extLst>
      <p:ext uri="{BB962C8B-B14F-4D97-AF65-F5344CB8AC3E}">
        <p14:creationId xmlns:p14="http://schemas.microsoft.com/office/powerpoint/2010/main" val="63458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676400" y="6327963"/>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sp>
        <p:nvSpPr>
          <p:cNvPr id="3" name="TextBox 2">
            <a:extLst>
              <a:ext uri="{FF2B5EF4-FFF2-40B4-BE49-F238E27FC236}">
                <a16:creationId xmlns:a16="http://schemas.microsoft.com/office/drawing/2014/main" id="{1BB4BBA7-A60E-A28F-9484-F04303DC3F25}"/>
              </a:ext>
            </a:extLst>
          </p:cNvPr>
          <p:cNvSpPr txBox="1"/>
          <p:nvPr/>
        </p:nvSpPr>
        <p:spPr>
          <a:xfrm>
            <a:off x="1981200" y="464534"/>
            <a:ext cx="5181600" cy="646331"/>
          </a:xfrm>
          <a:prstGeom prst="rect">
            <a:avLst/>
          </a:prstGeom>
          <a:noFill/>
        </p:spPr>
        <p:txBody>
          <a:bodyPr wrap="square" rtlCol="0">
            <a:spAutoFit/>
          </a:bodyPr>
          <a:lstStyle/>
          <a:p>
            <a:pPr marL="285750" indent="-285750">
              <a:buFont typeface="Wingdings" pitchFamily="2" charset="2"/>
              <a:buChar char="ü"/>
            </a:pPr>
            <a:r>
              <a:rPr lang="en-US" b="1" dirty="0">
                <a:latin typeface="Avenir Heavy" panose="02000503020000020003" pitchFamily="2" charset="0"/>
              </a:rPr>
              <a:t>A soil profile will pop up.</a:t>
            </a:r>
          </a:p>
          <a:p>
            <a:pPr marL="285750" indent="-285750">
              <a:buFont typeface="Wingdings" pitchFamily="2" charset="2"/>
              <a:buChar char="ü"/>
            </a:pPr>
            <a:r>
              <a:rPr lang="en-US" b="1" dirty="0">
                <a:latin typeface="Avenir Heavy" panose="02000503020000020003" pitchFamily="2" charset="0"/>
              </a:rPr>
              <a:t>Click “</a:t>
            </a:r>
            <a:r>
              <a:rPr lang="en-US" b="1" dirty="0" err="1">
                <a:latin typeface="Avenir Heavy" panose="02000503020000020003" pitchFamily="2" charset="0"/>
              </a:rPr>
              <a:t>Org.Matter</a:t>
            </a:r>
            <a:r>
              <a:rPr lang="en-US" b="1" dirty="0">
                <a:latin typeface="Avenir Heavy" panose="02000503020000020003" pitchFamily="2" charset="0"/>
              </a:rPr>
              <a:t>” (organic matter) button.</a:t>
            </a:r>
          </a:p>
        </p:txBody>
      </p:sp>
      <p:pic>
        <p:nvPicPr>
          <p:cNvPr id="13" name="Picture 12">
            <a:extLst>
              <a:ext uri="{FF2B5EF4-FFF2-40B4-BE49-F238E27FC236}">
                <a16:creationId xmlns:a16="http://schemas.microsoft.com/office/drawing/2014/main" id="{5B354D0F-3904-A520-8A1B-AFF4CFEC140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87224" y="1447800"/>
            <a:ext cx="8769552" cy="4681728"/>
          </a:xfrm>
          <a:prstGeom prst="rect">
            <a:avLst/>
          </a:prstGeom>
        </p:spPr>
      </p:pic>
      <p:sp>
        <p:nvSpPr>
          <p:cNvPr id="10" name="Notched Right Arrow 9">
            <a:extLst>
              <a:ext uri="{FF2B5EF4-FFF2-40B4-BE49-F238E27FC236}">
                <a16:creationId xmlns:a16="http://schemas.microsoft.com/office/drawing/2014/main" id="{1BBA6120-04C8-DAF8-E411-9F31C14FAAE3}"/>
              </a:ext>
            </a:extLst>
          </p:cNvPr>
          <p:cNvSpPr/>
          <p:nvPr/>
        </p:nvSpPr>
        <p:spPr>
          <a:xfrm rot="11654869">
            <a:off x="1254369" y="2521600"/>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spTree>
    <p:extLst>
      <p:ext uri="{BB962C8B-B14F-4D97-AF65-F5344CB8AC3E}">
        <p14:creationId xmlns:p14="http://schemas.microsoft.com/office/powerpoint/2010/main" val="372151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3999" y="6306363"/>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pic>
        <p:nvPicPr>
          <p:cNvPr id="3" name="Picture 2">
            <a:extLst>
              <a:ext uri="{FF2B5EF4-FFF2-40B4-BE49-F238E27FC236}">
                <a16:creationId xmlns:a16="http://schemas.microsoft.com/office/drawing/2014/main" id="{F7C900DC-5F21-EA31-A2FA-111806DEEBE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99441" y="1255397"/>
            <a:ext cx="8745115" cy="4681728"/>
          </a:xfrm>
          <a:prstGeom prst="rect">
            <a:avLst/>
          </a:prstGeom>
        </p:spPr>
      </p:pic>
      <p:sp>
        <p:nvSpPr>
          <p:cNvPr id="9" name="TextBox 8">
            <a:extLst>
              <a:ext uri="{FF2B5EF4-FFF2-40B4-BE49-F238E27FC236}">
                <a16:creationId xmlns:a16="http://schemas.microsoft.com/office/drawing/2014/main" id="{24635644-903D-A689-A1A9-8F7FA9355E98}"/>
              </a:ext>
            </a:extLst>
          </p:cNvPr>
          <p:cNvSpPr txBox="1"/>
          <p:nvPr/>
        </p:nvSpPr>
        <p:spPr>
          <a:xfrm>
            <a:off x="1790697" y="424447"/>
            <a:ext cx="5562602" cy="646331"/>
          </a:xfrm>
          <a:prstGeom prst="rect">
            <a:avLst/>
          </a:prstGeom>
          <a:noFill/>
        </p:spPr>
        <p:txBody>
          <a:bodyPr wrap="square" rtlCol="0">
            <a:spAutoFit/>
          </a:bodyPr>
          <a:lstStyle/>
          <a:p>
            <a:pPr marL="285750" indent="-285750">
              <a:buFont typeface="Wingdings" pitchFamily="2" charset="2"/>
              <a:buChar char="ü"/>
            </a:pPr>
            <a:r>
              <a:rPr lang="en-US" b="1" dirty="0">
                <a:latin typeface="Avenir Heavy" panose="02000503020000020003" pitchFamily="2" charset="0"/>
              </a:rPr>
              <a:t>Below the graph, click on “View Source Data.”</a:t>
            </a:r>
          </a:p>
          <a:p>
            <a:pPr marL="285750" indent="-285750">
              <a:buFont typeface="Wingdings" pitchFamily="2" charset="2"/>
              <a:buChar char="ü"/>
            </a:pPr>
            <a:r>
              <a:rPr lang="en-US" b="1" dirty="0">
                <a:latin typeface="Avenir Heavy" panose="02000503020000020003" pitchFamily="2" charset="0"/>
              </a:rPr>
              <a:t>A new tab with data will pop up.</a:t>
            </a:r>
          </a:p>
        </p:txBody>
      </p:sp>
      <p:sp>
        <p:nvSpPr>
          <p:cNvPr id="5" name="Notched Right Arrow 4"/>
          <p:cNvSpPr/>
          <p:nvPr/>
        </p:nvSpPr>
        <p:spPr>
          <a:xfrm rot="10800000">
            <a:off x="2286000" y="3733800"/>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spTree>
    <p:extLst>
      <p:ext uri="{BB962C8B-B14F-4D97-AF65-F5344CB8AC3E}">
        <p14:creationId xmlns:p14="http://schemas.microsoft.com/office/powerpoint/2010/main" val="311565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143000" y="6270504"/>
            <a:ext cx="67818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soil_web</a:t>
            </a:r>
            <a:r>
              <a:rPr lang="en-US" sz="1200" dirty="0">
                <a:latin typeface="Baskerville"/>
                <a:cs typeface="Baskerville"/>
              </a:rPr>
              <a:t>/</a:t>
            </a:r>
            <a:r>
              <a:rPr lang="en-US" sz="1200" dirty="0" err="1">
                <a:latin typeface="Baskerville"/>
                <a:cs typeface="Baskerville"/>
              </a:rPr>
              <a:t>property_with_depth_table.php?cokey</a:t>
            </a:r>
            <a:r>
              <a:rPr lang="en-US" sz="1200" dirty="0">
                <a:latin typeface="Baskerville"/>
                <a:cs typeface="Baskerville"/>
              </a:rPr>
              <a:t>=12158185</a:t>
            </a:r>
          </a:p>
        </p:txBody>
      </p:sp>
      <p:pic>
        <p:nvPicPr>
          <p:cNvPr id="9" name="Picture 8">
            <a:extLst>
              <a:ext uri="{FF2B5EF4-FFF2-40B4-BE49-F238E27FC236}">
                <a16:creationId xmlns:a16="http://schemas.microsoft.com/office/drawing/2014/main" id="{248ADDA8-6888-85AA-9A48-A03691FB08B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90500" y="1752600"/>
            <a:ext cx="8763000" cy="4267200"/>
          </a:xfrm>
          <a:prstGeom prst="rect">
            <a:avLst/>
          </a:prstGeom>
        </p:spPr>
      </p:pic>
      <p:sp>
        <p:nvSpPr>
          <p:cNvPr id="6" name="Notched Right Arrow 5"/>
          <p:cNvSpPr/>
          <p:nvPr/>
        </p:nvSpPr>
        <p:spPr>
          <a:xfrm rot="16200000">
            <a:off x="4876800" y="3559457"/>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sp>
        <p:nvSpPr>
          <p:cNvPr id="5" name="Notched Right Arrow 4"/>
          <p:cNvSpPr/>
          <p:nvPr/>
        </p:nvSpPr>
        <p:spPr>
          <a:xfrm rot="16200000">
            <a:off x="3962400" y="3559457"/>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sp>
        <p:nvSpPr>
          <p:cNvPr id="10" name="TextBox 9">
            <a:extLst>
              <a:ext uri="{FF2B5EF4-FFF2-40B4-BE49-F238E27FC236}">
                <a16:creationId xmlns:a16="http://schemas.microsoft.com/office/drawing/2014/main" id="{D476359A-47BB-06C1-B739-CC6450DF1D85}"/>
              </a:ext>
            </a:extLst>
          </p:cNvPr>
          <p:cNvSpPr txBox="1"/>
          <p:nvPr/>
        </p:nvSpPr>
        <p:spPr>
          <a:xfrm>
            <a:off x="914400" y="566222"/>
            <a:ext cx="7543800" cy="923330"/>
          </a:xfrm>
          <a:prstGeom prst="rect">
            <a:avLst/>
          </a:prstGeom>
          <a:noFill/>
        </p:spPr>
        <p:txBody>
          <a:bodyPr wrap="square" rtlCol="0">
            <a:spAutoFit/>
          </a:bodyPr>
          <a:lstStyle/>
          <a:p>
            <a:pPr marL="285750" indent="-285750">
              <a:buFont typeface="Wingdings" pitchFamily="2" charset="2"/>
              <a:buChar char="ü"/>
            </a:pPr>
            <a:r>
              <a:rPr lang="en-US" b="1" dirty="0">
                <a:latin typeface="Avenir Heavy" panose="02000503020000020003" pitchFamily="2" charset="0"/>
              </a:rPr>
              <a:t>Find “Organic Matter (%)” and “pH (1:1 H2O)” on the data table.</a:t>
            </a:r>
          </a:p>
          <a:p>
            <a:pPr marL="285750" indent="-285750">
              <a:buFont typeface="Wingdings" pitchFamily="2" charset="2"/>
              <a:buChar char="ü"/>
            </a:pPr>
            <a:r>
              <a:rPr lang="en-US" b="1" dirty="0">
                <a:latin typeface="Avenir Heavy" panose="02000503020000020003" pitchFamily="2" charset="0"/>
              </a:rPr>
              <a:t>Record the numbers at the </a:t>
            </a:r>
            <a:r>
              <a:rPr lang="en-US" b="1" dirty="0">
                <a:latin typeface="Avenir Black" panose="02000503020000020003" pitchFamily="2" charset="0"/>
              </a:rPr>
              <a:t>0</a:t>
            </a:r>
            <a:r>
              <a:rPr lang="en-US" b="1" dirty="0">
                <a:latin typeface="Avenir Heavy" panose="02000503020000020003" pitchFamily="2" charset="0"/>
              </a:rPr>
              <a:t> “Depth Range (cm)” into the </a:t>
            </a:r>
            <a:r>
              <a:rPr lang="en-US" b="1" i="1" dirty="0">
                <a:latin typeface="Avenir Heavy" panose="02000503020000020003" pitchFamily="2" charset="0"/>
              </a:rPr>
              <a:t>Soil Variables</a:t>
            </a:r>
            <a:r>
              <a:rPr lang="en-US" b="1" dirty="0">
                <a:latin typeface="Avenir Heavy" panose="02000503020000020003" pitchFamily="2" charset="0"/>
              </a:rPr>
              <a:t> table on your worksheet.</a:t>
            </a:r>
          </a:p>
        </p:txBody>
      </p:sp>
    </p:spTree>
    <p:extLst>
      <p:ext uri="{BB962C8B-B14F-4D97-AF65-F5344CB8AC3E}">
        <p14:creationId xmlns:p14="http://schemas.microsoft.com/office/powerpoint/2010/main" val="381422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5"/>
                                        </p:tgtEl>
                                      </p:cBhvr>
                                      <p:by x="150000" y="150000"/>
                                    </p:animScale>
                                  </p:childTnLst>
                                </p:cTn>
                              </p:par>
                            </p:childTnLst>
                          </p:cTn>
                        </p:par>
                        <p:par>
                          <p:cTn id="7" fill="hold">
                            <p:stCondLst>
                              <p:cond delay="2000"/>
                            </p:stCondLst>
                            <p:childTnLst>
                              <p:par>
                                <p:cTn id="8" presetID="6" presetClass="emph" presetSubtype="0" fill="hold" grpId="0" nodeType="afterEffect">
                                  <p:stCondLst>
                                    <p:cond delay="0"/>
                                  </p:stCondLst>
                                  <p:childTnLst>
                                    <p:animScale>
                                      <p:cBhvr>
                                        <p:cTn id="9"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52600" y="6296721"/>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sp>
        <p:nvSpPr>
          <p:cNvPr id="3" name="TextBox 2">
            <a:extLst>
              <a:ext uri="{FF2B5EF4-FFF2-40B4-BE49-F238E27FC236}">
                <a16:creationId xmlns:a16="http://schemas.microsoft.com/office/drawing/2014/main" id="{6E72DBC1-23C5-78AB-E064-26D3F541A236}"/>
              </a:ext>
            </a:extLst>
          </p:cNvPr>
          <p:cNvSpPr txBox="1"/>
          <p:nvPr/>
        </p:nvSpPr>
        <p:spPr>
          <a:xfrm>
            <a:off x="1276348" y="409843"/>
            <a:ext cx="6591301" cy="923330"/>
          </a:xfrm>
          <a:prstGeom prst="rect">
            <a:avLst/>
          </a:prstGeom>
          <a:noFill/>
        </p:spPr>
        <p:txBody>
          <a:bodyPr wrap="square" rtlCol="0">
            <a:spAutoFit/>
          </a:bodyPr>
          <a:lstStyle/>
          <a:p>
            <a:pPr marL="285750" indent="-285750">
              <a:buFont typeface="Wingdings" pitchFamily="2" charset="2"/>
              <a:buChar char="ü"/>
            </a:pPr>
            <a:r>
              <a:rPr lang="en-US" b="1" dirty="0">
                <a:latin typeface="Avenir Heavy" panose="02000503020000020003" pitchFamily="2" charset="0"/>
              </a:rPr>
              <a:t>Return to the </a:t>
            </a:r>
            <a:r>
              <a:rPr lang="en-US" b="1" dirty="0" err="1">
                <a:latin typeface="Avenir Heavy" panose="02000503020000020003" pitchFamily="2" charset="0"/>
              </a:rPr>
              <a:t>SoilWeb</a:t>
            </a:r>
            <a:r>
              <a:rPr lang="en-US" b="1" dirty="0">
                <a:latin typeface="Avenir Heavy" panose="02000503020000020003" pitchFamily="2" charset="0"/>
              </a:rPr>
              <a:t> tab in your browser.</a:t>
            </a:r>
          </a:p>
          <a:p>
            <a:pPr marL="285750" indent="-285750">
              <a:buFont typeface="Wingdings" pitchFamily="2" charset="2"/>
              <a:buChar char="ü"/>
            </a:pPr>
            <a:r>
              <a:rPr lang="en-US" b="1" dirty="0">
                <a:latin typeface="Avenir Heavy" panose="02000503020000020003" pitchFamily="2" charset="0"/>
              </a:rPr>
              <a:t>Click on ”Hydraulic and Erosion Ratings” section in blue.</a:t>
            </a:r>
          </a:p>
          <a:p>
            <a:pPr marL="285750" indent="-285750">
              <a:buFont typeface="Wingdings" pitchFamily="2" charset="2"/>
              <a:buChar char="ü"/>
            </a:pPr>
            <a:r>
              <a:rPr lang="en-US" b="1" dirty="0">
                <a:latin typeface="Avenir Heavy" panose="02000503020000020003" pitchFamily="2" charset="0"/>
              </a:rPr>
              <a:t>Find “</a:t>
            </a:r>
            <a:r>
              <a:rPr lang="en-US" b="1" dirty="0">
                <a:latin typeface="Avenir Black" panose="02000503020000020003" pitchFamily="2" charset="0"/>
              </a:rPr>
              <a:t>Runoff</a:t>
            </a:r>
            <a:r>
              <a:rPr lang="en-US" b="1" dirty="0">
                <a:latin typeface="Avenir Heavy" panose="02000503020000020003" pitchFamily="2" charset="0"/>
              </a:rPr>
              <a:t>” and record it in the </a:t>
            </a:r>
            <a:r>
              <a:rPr lang="en-US" b="1" i="1" dirty="0">
                <a:latin typeface="Avenir Heavy" panose="02000503020000020003" pitchFamily="2" charset="0"/>
              </a:rPr>
              <a:t>Soils Variable </a:t>
            </a:r>
            <a:r>
              <a:rPr lang="en-US" b="1" dirty="0">
                <a:latin typeface="Avenir Heavy" panose="02000503020000020003" pitchFamily="2" charset="0"/>
              </a:rPr>
              <a:t>table. </a:t>
            </a:r>
          </a:p>
        </p:txBody>
      </p:sp>
      <p:pic>
        <p:nvPicPr>
          <p:cNvPr id="10" name="Picture 9">
            <a:extLst>
              <a:ext uri="{FF2B5EF4-FFF2-40B4-BE49-F238E27FC236}">
                <a16:creationId xmlns:a16="http://schemas.microsoft.com/office/drawing/2014/main" id="{D8B19E33-8B0C-470B-5CE2-022841FAD14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99442" y="1476541"/>
            <a:ext cx="8745115" cy="4681728"/>
          </a:xfrm>
          <a:prstGeom prst="rect">
            <a:avLst/>
          </a:prstGeom>
        </p:spPr>
      </p:pic>
      <p:sp>
        <p:nvSpPr>
          <p:cNvPr id="5" name="Notched Right Arrow 4"/>
          <p:cNvSpPr/>
          <p:nvPr/>
        </p:nvSpPr>
        <p:spPr>
          <a:xfrm rot="10800000">
            <a:off x="2286000" y="4525298"/>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sp>
        <p:nvSpPr>
          <p:cNvPr id="6" name="Notched Right Arrow 5"/>
          <p:cNvSpPr/>
          <p:nvPr/>
        </p:nvSpPr>
        <p:spPr>
          <a:xfrm rot="10800000">
            <a:off x="1600200" y="5197151"/>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spTree>
    <p:extLst>
      <p:ext uri="{BB962C8B-B14F-4D97-AF65-F5344CB8AC3E}">
        <p14:creationId xmlns:p14="http://schemas.microsoft.com/office/powerpoint/2010/main" val="360630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5"/>
                                        </p:tgtEl>
                                      </p:cBhvr>
                                      <p:by x="150000" y="150000"/>
                                    </p:animScale>
                                  </p:childTnLst>
                                </p:cTn>
                              </p:par>
                            </p:childTnLst>
                          </p:cTn>
                        </p:par>
                        <p:par>
                          <p:cTn id="7" fill="hold">
                            <p:stCondLst>
                              <p:cond delay="2000"/>
                            </p:stCondLst>
                            <p:childTnLst>
                              <p:par>
                                <p:cTn id="8" presetID="6" presetClass="emph" presetSubtype="0" fill="hold" grpId="0" nodeType="afterEffect">
                                  <p:stCondLst>
                                    <p:cond delay="0"/>
                                  </p:stCondLst>
                                  <p:childTnLst>
                                    <p:animScale>
                                      <p:cBhvr>
                                        <p:cTn id="9"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6400" y="6306363"/>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sp>
        <p:nvSpPr>
          <p:cNvPr id="4" name="Content Placeholder 3">
            <a:extLst>
              <a:ext uri="{FF2B5EF4-FFF2-40B4-BE49-F238E27FC236}">
                <a16:creationId xmlns:a16="http://schemas.microsoft.com/office/drawing/2014/main" id="{8AC16054-698B-035C-01C6-2D593956C037}"/>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2BC4917B-2569-4FC2-5711-DFCAB8F826E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99442" y="1476541"/>
            <a:ext cx="8745115" cy="4681728"/>
          </a:xfrm>
          <a:prstGeom prst="rect">
            <a:avLst/>
          </a:prstGeom>
        </p:spPr>
      </p:pic>
      <p:sp>
        <p:nvSpPr>
          <p:cNvPr id="6" name="Notched Right Arrow 5"/>
          <p:cNvSpPr/>
          <p:nvPr/>
        </p:nvSpPr>
        <p:spPr>
          <a:xfrm rot="12454965">
            <a:off x="1002114" y="2062978"/>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aseline="-25000" dirty="0"/>
          </a:p>
        </p:txBody>
      </p:sp>
      <p:sp>
        <p:nvSpPr>
          <p:cNvPr id="9" name="TextBox 8">
            <a:extLst>
              <a:ext uri="{FF2B5EF4-FFF2-40B4-BE49-F238E27FC236}">
                <a16:creationId xmlns:a16="http://schemas.microsoft.com/office/drawing/2014/main" id="{72082FDE-72A8-3C62-98CC-8923AF8F04D6}"/>
              </a:ext>
            </a:extLst>
          </p:cNvPr>
          <p:cNvSpPr txBox="1"/>
          <p:nvPr/>
        </p:nvSpPr>
        <p:spPr>
          <a:xfrm>
            <a:off x="971549" y="405117"/>
            <a:ext cx="7505701" cy="923330"/>
          </a:xfrm>
          <a:prstGeom prst="rect">
            <a:avLst/>
          </a:prstGeom>
          <a:noFill/>
        </p:spPr>
        <p:txBody>
          <a:bodyPr wrap="square" rtlCol="0">
            <a:spAutoFit/>
          </a:bodyPr>
          <a:lstStyle/>
          <a:p>
            <a:pPr marL="285750" indent="-285750">
              <a:buFont typeface="Wingdings" pitchFamily="2" charset="2"/>
              <a:buChar char="ü"/>
            </a:pPr>
            <a:r>
              <a:rPr lang="en-US" b="1" dirty="0">
                <a:latin typeface="Avenir Heavy" panose="02000503020000020003" pitchFamily="2" charset="0"/>
              </a:rPr>
              <a:t>In the left-hand corner, press the “Close” button until you get back to the “Menu” button.  </a:t>
            </a:r>
          </a:p>
          <a:p>
            <a:pPr marL="285750" indent="-285750">
              <a:buFont typeface="Wingdings" pitchFamily="2" charset="2"/>
              <a:buChar char="ü"/>
            </a:pPr>
            <a:r>
              <a:rPr lang="en-US" b="1" dirty="0">
                <a:latin typeface="Avenir Heavy" panose="02000503020000020003" pitchFamily="2" charset="0"/>
              </a:rPr>
              <a:t>Repeat steps for remaining locations and fill in the data table.                           </a:t>
            </a:r>
          </a:p>
        </p:txBody>
      </p:sp>
    </p:spTree>
    <p:extLst>
      <p:ext uri="{BB962C8B-B14F-4D97-AF65-F5344CB8AC3E}">
        <p14:creationId xmlns:p14="http://schemas.microsoft.com/office/powerpoint/2010/main" val="351288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3999" y="6484818"/>
            <a:ext cx="60960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casoilresource.lawr.ucdavis.edu</a:t>
            </a:r>
            <a:r>
              <a:rPr lang="en-US" sz="1200" dirty="0">
                <a:latin typeface="Baskerville"/>
                <a:cs typeface="Baskerville"/>
              </a:rPr>
              <a:t>/</a:t>
            </a:r>
            <a:r>
              <a:rPr lang="en-US" sz="1200" dirty="0" err="1">
                <a:latin typeface="Baskerville"/>
                <a:cs typeface="Baskerville"/>
              </a:rPr>
              <a:t>gmap</a:t>
            </a:r>
            <a:r>
              <a:rPr lang="en-US" sz="1200" dirty="0">
                <a:latin typeface="Baskerville"/>
                <a:cs typeface="Baskerville"/>
              </a:rPr>
              <a:t>/</a:t>
            </a:r>
          </a:p>
        </p:txBody>
      </p:sp>
      <p:sp>
        <p:nvSpPr>
          <p:cNvPr id="3" name="TextBox 2">
            <a:extLst>
              <a:ext uri="{FF2B5EF4-FFF2-40B4-BE49-F238E27FC236}">
                <a16:creationId xmlns:a16="http://schemas.microsoft.com/office/drawing/2014/main" id="{78E0FC64-1134-ED5F-7F68-B2A1A2A565B1}"/>
              </a:ext>
            </a:extLst>
          </p:cNvPr>
          <p:cNvSpPr txBox="1"/>
          <p:nvPr/>
        </p:nvSpPr>
        <p:spPr>
          <a:xfrm>
            <a:off x="676273" y="228600"/>
            <a:ext cx="7791451" cy="1477328"/>
          </a:xfrm>
          <a:prstGeom prst="rect">
            <a:avLst/>
          </a:prstGeom>
          <a:noFill/>
        </p:spPr>
        <p:txBody>
          <a:bodyPr wrap="square" rtlCol="0">
            <a:spAutoFit/>
          </a:bodyPr>
          <a:lstStyle/>
          <a:p>
            <a:pPr marL="285750" indent="-285750">
              <a:buFont typeface="Wingdings" pitchFamily="2" charset="2"/>
              <a:buChar char="ü"/>
            </a:pPr>
            <a:r>
              <a:rPr lang="en-US" b="1" dirty="0">
                <a:latin typeface="Avenir Heavy" panose="02000503020000020003" pitchFamily="2" charset="0"/>
              </a:rPr>
              <a:t>For “</a:t>
            </a:r>
            <a:r>
              <a:rPr lang="en-US" b="1" dirty="0">
                <a:latin typeface="Avenir Black" panose="02000503020000020003" pitchFamily="2" charset="0"/>
              </a:rPr>
              <a:t>My Location</a:t>
            </a:r>
            <a:r>
              <a:rPr lang="en-US" b="1" dirty="0">
                <a:latin typeface="Avenir Heavy" panose="02000503020000020003" pitchFamily="2" charset="0"/>
              </a:rPr>
              <a:t>,” enter your school address instead of longitude and latitude. </a:t>
            </a:r>
          </a:p>
          <a:p>
            <a:pPr marL="285750" indent="-285750">
              <a:buFont typeface="Wingdings" pitchFamily="2" charset="2"/>
              <a:buChar char="ü"/>
            </a:pPr>
            <a:r>
              <a:rPr lang="en-US" b="1" dirty="0">
                <a:latin typeface="Avenir Heavy" panose="02000503020000020003" pitchFamily="2" charset="0"/>
              </a:rPr>
              <a:t>Zoom in or out as necessary to see soil area lines (in yellow).</a:t>
            </a:r>
          </a:p>
          <a:p>
            <a:pPr marL="285750" indent="-285750">
              <a:buFont typeface="Wingdings" pitchFamily="2" charset="2"/>
              <a:buChar char="ü"/>
            </a:pPr>
            <a:r>
              <a:rPr lang="en-US" b="1" dirty="0">
                <a:latin typeface="Avenir Heavy" panose="02000503020000020003" pitchFamily="2" charset="0"/>
              </a:rPr>
              <a:t>Click within that area and repeat pervious steps to complete </a:t>
            </a:r>
            <a:r>
              <a:rPr lang="en-US" b="1" i="1" dirty="0">
                <a:latin typeface="Avenir Heavy" panose="02000503020000020003" pitchFamily="2" charset="0"/>
              </a:rPr>
              <a:t>Soil Variables</a:t>
            </a:r>
            <a:r>
              <a:rPr lang="en-US" b="1" dirty="0">
                <a:latin typeface="Avenir Heavy" panose="02000503020000020003" pitchFamily="2" charset="0"/>
              </a:rPr>
              <a:t> data table.</a:t>
            </a:r>
          </a:p>
        </p:txBody>
      </p:sp>
      <p:pic>
        <p:nvPicPr>
          <p:cNvPr id="11" name="Picture 10">
            <a:extLst>
              <a:ext uri="{FF2B5EF4-FFF2-40B4-BE49-F238E27FC236}">
                <a16:creationId xmlns:a16="http://schemas.microsoft.com/office/drawing/2014/main" id="{88C33D77-7299-3D7F-2FFD-2CAC84AA8B1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24680" y="1803090"/>
            <a:ext cx="8694638" cy="4681728"/>
          </a:xfrm>
          <a:prstGeom prst="rect">
            <a:avLst/>
          </a:prstGeom>
        </p:spPr>
      </p:pic>
      <p:sp>
        <p:nvSpPr>
          <p:cNvPr id="5" name="Notched Right Arrow 4"/>
          <p:cNvSpPr/>
          <p:nvPr/>
        </p:nvSpPr>
        <p:spPr>
          <a:xfrm rot="14048587">
            <a:off x="624961" y="4502387"/>
            <a:ext cx="1981200" cy="533400"/>
          </a:xfrm>
          <a:prstGeom prst="notchedRightArrow">
            <a:avLst>
              <a:gd name="adj1" fmla="val 50000"/>
              <a:gd name="adj2" fmla="val 6519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335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Return to Soil Quality Testing</a:t>
            </a:r>
          </a:p>
        </p:txBody>
      </p:sp>
      <p:sp>
        <p:nvSpPr>
          <p:cNvPr id="3" name="Content Placeholder 2"/>
          <p:cNvSpPr>
            <a:spLocks noGrp="1"/>
          </p:cNvSpPr>
          <p:nvPr>
            <p:ph idx="1"/>
          </p:nvPr>
        </p:nvSpPr>
        <p:spPr>
          <a:xfrm>
            <a:off x="685800" y="2133600"/>
            <a:ext cx="4038601" cy="3276600"/>
          </a:xfrm>
        </p:spPr>
        <p:txBody>
          <a:bodyPr/>
          <a:lstStyle/>
          <a:p>
            <a:r>
              <a:rPr lang="en-US" b="1" dirty="0">
                <a:latin typeface="Avenir Heavy" panose="02000503020000020003" pitchFamily="2" charset="0"/>
              </a:rPr>
              <a:t>Examine tubes &amp; compare to charts</a:t>
            </a:r>
          </a:p>
          <a:p>
            <a:r>
              <a:rPr lang="en-US" b="1" dirty="0">
                <a:latin typeface="Avenir Heavy" panose="02000503020000020003" pitchFamily="2" charset="0"/>
              </a:rPr>
              <a:t>Match the shade of the color as closely as possible</a:t>
            </a:r>
          </a:p>
        </p:txBody>
      </p:sp>
      <p:pic>
        <p:nvPicPr>
          <p:cNvPr id="4" name="Picture 3" descr="IMG_1859.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0" y="1943100"/>
            <a:ext cx="2743200" cy="3657600"/>
          </a:xfrm>
          <a:prstGeom prst="rect">
            <a:avLst/>
          </a:prstGeom>
        </p:spPr>
      </p:pic>
      <p:pic>
        <p:nvPicPr>
          <p:cNvPr id="5" name="Picture 4">
            <a:extLst>
              <a:ext uri="{FF2B5EF4-FFF2-40B4-BE49-F238E27FC236}">
                <a16:creationId xmlns:a16="http://schemas.microsoft.com/office/drawing/2014/main" id="{23E2E329-66A7-C293-04B4-59F6958D5B0F}"/>
              </a:ext>
            </a:extLst>
          </p:cNvPr>
          <p:cNvPicPr>
            <a:picLocks noChangeAspect="1"/>
          </p:cNvPicPr>
          <p:nvPr/>
        </p:nvPicPr>
        <p:blipFill>
          <a:blip r:embed="rId4"/>
          <a:stretch>
            <a:fillRect/>
          </a:stretch>
        </p:blipFill>
        <p:spPr>
          <a:xfrm rot="5400000">
            <a:off x="4419600" y="-1781810"/>
            <a:ext cx="304800" cy="6184900"/>
          </a:xfrm>
          <a:prstGeom prst="rect">
            <a:avLst/>
          </a:prstGeom>
        </p:spPr>
      </p:pic>
    </p:spTree>
    <p:extLst>
      <p:ext uri="{BB962C8B-B14F-4D97-AF65-F5344CB8AC3E}">
        <p14:creationId xmlns:p14="http://schemas.microsoft.com/office/powerpoint/2010/main" val="1519897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417638"/>
            <a:ext cx="8763000" cy="4525963"/>
          </a:xfrm>
        </p:spPr>
        <p:txBody>
          <a:bodyPr/>
          <a:lstStyle/>
          <a:p>
            <a:r>
              <a:rPr lang="en-US" b="1" dirty="0">
                <a:latin typeface="Avenir Heavy" panose="02000503020000020003" pitchFamily="2" charset="0"/>
              </a:rPr>
              <a:t>Warmer temperatures result in more water evaporating into the air</a:t>
            </a:r>
          </a:p>
          <a:p>
            <a:r>
              <a:rPr lang="en-US" b="1" dirty="0">
                <a:latin typeface="Avenir Heavy" panose="02000503020000020003" pitchFamily="2" charset="0"/>
              </a:rPr>
              <a:t>More water in atmosphere means that frequency and intensity of extreme precipitation likely to increase</a:t>
            </a:r>
          </a:p>
          <a:p>
            <a:endParaRPr lang="en-US" dirty="0"/>
          </a:p>
        </p:txBody>
      </p:sp>
      <p:sp>
        <p:nvSpPr>
          <p:cNvPr id="4" name="Title 1"/>
          <p:cNvSpPr>
            <a:spLocks noGrp="1"/>
          </p:cNvSpPr>
          <p:nvPr>
            <p:ph type="title"/>
          </p:nvPr>
        </p:nvSpPr>
        <p:spPr>
          <a:xfrm>
            <a:off x="304800" y="274638"/>
            <a:ext cx="8534400" cy="1143000"/>
          </a:xfrm>
        </p:spPr>
        <p:txBody>
          <a:bodyPr/>
          <a:lstStyle/>
          <a:p>
            <a:r>
              <a:rPr lang="en-US" sz="4000" dirty="0"/>
              <a:t>Climate Change &amp; Extreme Events</a:t>
            </a:r>
          </a:p>
        </p:txBody>
      </p:sp>
      <p:sp>
        <p:nvSpPr>
          <p:cNvPr id="5" name="TextBox 4"/>
          <p:cNvSpPr txBox="1"/>
          <p:nvPr/>
        </p:nvSpPr>
        <p:spPr>
          <a:xfrm>
            <a:off x="2895600" y="6583362"/>
            <a:ext cx="3352800" cy="215444"/>
          </a:xfrm>
          <a:prstGeom prst="rect">
            <a:avLst/>
          </a:prstGeom>
          <a:noFill/>
        </p:spPr>
        <p:txBody>
          <a:bodyPr wrap="square" rtlCol="0">
            <a:spAutoFit/>
          </a:bodyPr>
          <a:lstStyle/>
          <a:p>
            <a:r>
              <a:rPr lang="en-US" sz="800" dirty="0">
                <a:solidFill>
                  <a:srgbClr val="000000"/>
                </a:solidFill>
                <a:latin typeface="Baskerville"/>
                <a:cs typeface="Baskerville"/>
              </a:rPr>
              <a:t>Source: </a:t>
            </a:r>
            <a:r>
              <a:rPr lang="en-US" sz="800" dirty="0" err="1">
                <a:solidFill>
                  <a:srgbClr val="000000"/>
                </a:solidFill>
                <a:latin typeface="Baskerville"/>
                <a:cs typeface="Baskerville"/>
              </a:rPr>
              <a:t>www.llnl.gov</a:t>
            </a:r>
            <a:r>
              <a:rPr lang="en-US" sz="800" dirty="0">
                <a:solidFill>
                  <a:srgbClr val="000000"/>
                </a:solidFill>
                <a:latin typeface="Baskerville"/>
                <a:cs typeface="Baskerville"/>
              </a:rPr>
              <a:t>/news/climate-models-overestimate-rainfall-increases</a:t>
            </a:r>
          </a:p>
        </p:txBody>
      </p:sp>
      <p:pic>
        <p:nvPicPr>
          <p:cNvPr id="2" name="Picture 1" descr="rain875x500px.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45332" y="4038600"/>
            <a:ext cx="4453335" cy="2544762"/>
          </a:xfrm>
          <a:prstGeom prst="rect">
            <a:avLst/>
          </a:prstGeom>
        </p:spPr>
      </p:pic>
      <p:pic>
        <p:nvPicPr>
          <p:cNvPr id="6" name="Picture 5">
            <a:extLst>
              <a:ext uri="{FF2B5EF4-FFF2-40B4-BE49-F238E27FC236}">
                <a16:creationId xmlns:a16="http://schemas.microsoft.com/office/drawing/2014/main" id="{EAD227DF-8E90-2DF9-C808-84337BF06C58}"/>
              </a:ext>
            </a:extLst>
          </p:cNvPr>
          <p:cNvPicPr>
            <a:picLocks noChangeAspect="1"/>
          </p:cNvPicPr>
          <p:nvPr/>
        </p:nvPicPr>
        <p:blipFill>
          <a:blip r:embed="rId4"/>
          <a:stretch>
            <a:fillRect/>
          </a:stretch>
        </p:blipFill>
        <p:spPr>
          <a:xfrm rot="5400000">
            <a:off x="4419599" y="-1848869"/>
            <a:ext cx="304800" cy="6184900"/>
          </a:xfrm>
          <a:prstGeom prst="rect">
            <a:avLst/>
          </a:prstGeom>
        </p:spPr>
      </p:pic>
    </p:spTree>
    <p:extLst>
      <p:ext uri="{BB962C8B-B14F-4D97-AF65-F5344CB8AC3E}">
        <p14:creationId xmlns:p14="http://schemas.microsoft.com/office/powerpoint/2010/main" val="1728666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lstStyle/>
          <a:p>
            <a:r>
              <a:rPr lang="en-US" sz="4000" dirty="0"/>
              <a:t>Climate Change &amp; Extreme Events</a:t>
            </a:r>
          </a:p>
        </p:txBody>
      </p:sp>
      <p:sp>
        <p:nvSpPr>
          <p:cNvPr id="3" name="Content Placeholder 2"/>
          <p:cNvSpPr>
            <a:spLocks noGrp="1"/>
          </p:cNvSpPr>
          <p:nvPr>
            <p:ph idx="1"/>
          </p:nvPr>
        </p:nvSpPr>
        <p:spPr>
          <a:xfrm>
            <a:off x="763543" y="1417638"/>
            <a:ext cx="7693112" cy="1941853"/>
          </a:xfrm>
        </p:spPr>
        <p:txBody>
          <a:bodyPr>
            <a:normAutofit/>
          </a:bodyPr>
          <a:lstStyle/>
          <a:p>
            <a:pPr lvl="0"/>
            <a:r>
              <a:rPr lang="en-US" b="1" u="sng" dirty="0">
                <a:latin typeface="Avenir Heavy" panose="02000503020000020003" pitchFamily="2" charset="0"/>
              </a:rPr>
              <a:t>Soil erosion:</a:t>
            </a:r>
            <a:r>
              <a:rPr lang="en-US" b="1" dirty="0">
                <a:latin typeface="Avenir Heavy" panose="02000503020000020003" pitchFamily="2" charset="0"/>
              </a:rPr>
              <a:t> wearing away of soil by physical forces of water and/or wind </a:t>
            </a:r>
          </a:p>
          <a:p>
            <a:r>
              <a:rPr lang="en-US" b="1" dirty="0">
                <a:latin typeface="Avenir Heavy" panose="02000503020000020003" pitchFamily="2" charset="0"/>
              </a:rPr>
              <a:t>Extreme precipitation can erode soil</a:t>
            </a:r>
          </a:p>
          <a:p>
            <a:pPr lvl="0"/>
            <a:endParaRPr lang="en-US" dirty="0"/>
          </a:p>
        </p:txBody>
      </p:sp>
      <p:sp>
        <p:nvSpPr>
          <p:cNvPr id="4" name="TextBox 3"/>
          <p:cNvSpPr txBox="1"/>
          <p:nvPr/>
        </p:nvSpPr>
        <p:spPr>
          <a:xfrm>
            <a:off x="2705100" y="6583362"/>
            <a:ext cx="3733800" cy="215444"/>
          </a:xfrm>
          <a:prstGeom prst="rect">
            <a:avLst/>
          </a:prstGeom>
          <a:noFill/>
        </p:spPr>
        <p:txBody>
          <a:bodyPr wrap="square" rtlCol="0">
            <a:spAutoFit/>
          </a:bodyPr>
          <a:lstStyle/>
          <a:p>
            <a:r>
              <a:rPr lang="en-US" sz="800" dirty="0">
                <a:solidFill>
                  <a:srgbClr val="000000"/>
                </a:solidFill>
                <a:latin typeface="Baskerville"/>
                <a:cs typeface="Baskerville"/>
              </a:rPr>
              <a:t>Source: </a:t>
            </a:r>
            <a:r>
              <a:rPr lang="en-US" sz="800" dirty="0" err="1">
                <a:solidFill>
                  <a:srgbClr val="000000"/>
                </a:solidFill>
                <a:latin typeface="Baskerville"/>
                <a:cs typeface="Baskerville"/>
              </a:rPr>
              <a:t>www.nrcs.usda.gov</a:t>
            </a:r>
            <a:r>
              <a:rPr lang="en-US" sz="800" dirty="0">
                <a:solidFill>
                  <a:srgbClr val="000000"/>
                </a:solidFill>
                <a:latin typeface="Baskerville"/>
                <a:cs typeface="Baskerville"/>
              </a:rPr>
              <a:t>/</a:t>
            </a:r>
            <a:r>
              <a:rPr lang="en-US" sz="800" dirty="0" err="1">
                <a:solidFill>
                  <a:srgbClr val="000000"/>
                </a:solidFill>
                <a:latin typeface="Baskerville"/>
                <a:cs typeface="Baskerville"/>
              </a:rPr>
              <a:t>wps</a:t>
            </a:r>
            <a:r>
              <a:rPr lang="en-US" sz="800" dirty="0">
                <a:solidFill>
                  <a:srgbClr val="000000"/>
                </a:solidFill>
                <a:latin typeface="Baskerville"/>
                <a:cs typeface="Baskerville"/>
              </a:rPr>
              <a:t>/portal/</a:t>
            </a:r>
            <a:r>
              <a:rPr lang="en-US" sz="800" dirty="0" err="1">
                <a:solidFill>
                  <a:srgbClr val="000000"/>
                </a:solidFill>
                <a:latin typeface="Baskerville"/>
                <a:cs typeface="Baskerville"/>
              </a:rPr>
              <a:t>nrcs</a:t>
            </a:r>
            <a:r>
              <a:rPr lang="en-US" sz="800" dirty="0">
                <a:solidFill>
                  <a:srgbClr val="000000"/>
                </a:solidFill>
                <a:latin typeface="Baskerville"/>
                <a:cs typeface="Baskerville"/>
              </a:rPr>
              <a:t>/main/national/</a:t>
            </a:r>
            <a:r>
              <a:rPr lang="en-US" sz="800" dirty="0" err="1">
                <a:solidFill>
                  <a:srgbClr val="000000"/>
                </a:solidFill>
                <a:latin typeface="Baskerville"/>
                <a:cs typeface="Baskerville"/>
              </a:rPr>
              <a:t>landuse</a:t>
            </a:r>
            <a:r>
              <a:rPr lang="en-US" sz="800" dirty="0">
                <a:solidFill>
                  <a:srgbClr val="000000"/>
                </a:solidFill>
                <a:latin typeface="Baskerville"/>
                <a:cs typeface="Baskerville"/>
              </a:rPr>
              <a:t>/crops/erosion/</a:t>
            </a:r>
          </a:p>
        </p:txBody>
      </p:sp>
      <p:pic>
        <p:nvPicPr>
          <p:cNvPr id="6" name="Picture 5" descr="stelprdb104319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67491" y="3200400"/>
            <a:ext cx="4485217" cy="3203726"/>
          </a:xfrm>
          <a:prstGeom prst="rect">
            <a:avLst/>
          </a:prstGeom>
        </p:spPr>
      </p:pic>
      <p:pic>
        <p:nvPicPr>
          <p:cNvPr id="5" name="Picture 4">
            <a:extLst>
              <a:ext uri="{FF2B5EF4-FFF2-40B4-BE49-F238E27FC236}">
                <a16:creationId xmlns:a16="http://schemas.microsoft.com/office/drawing/2014/main" id="{90CAA29E-01B0-3E17-2F9D-55C887CDBE5B}"/>
              </a:ext>
            </a:extLst>
          </p:cNvPr>
          <p:cNvPicPr>
            <a:picLocks noChangeAspect="1"/>
          </p:cNvPicPr>
          <p:nvPr/>
        </p:nvPicPr>
        <p:blipFill>
          <a:blip r:embed="rId4"/>
          <a:stretch>
            <a:fillRect/>
          </a:stretch>
        </p:blipFill>
        <p:spPr>
          <a:xfrm rot="5400000">
            <a:off x="4419600" y="-1827212"/>
            <a:ext cx="304800" cy="6184900"/>
          </a:xfrm>
          <a:prstGeom prst="rect">
            <a:avLst/>
          </a:prstGeom>
        </p:spPr>
      </p:pic>
    </p:spTree>
    <p:extLst>
      <p:ext uri="{BB962C8B-B14F-4D97-AF65-F5344CB8AC3E}">
        <p14:creationId xmlns:p14="http://schemas.microsoft.com/office/powerpoint/2010/main" val="4287296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lstStyle/>
          <a:p>
            <a:r>
              <a:rPr lang="en-US" sz="3800" dirty="0"/>
              <a:t>Soil Quality &amp; Extreme Precipitation</a:t>
            </a:r>
          </a:p>
        </p:txBody>
      </p:sp>
      <p:sp>
        <p:nvSpPr>
          <p:cNvPr id="3" name="Content Placeholder 2"/>
          <p:cNvSpPr>
            <a:spLocks noGrp="1"/>
          </p:cNvSpPr>
          <p:nvPr>
            <p:ph idx="1"/>
          </p:nvPr>
        </p:nvSpPr>
        <p:spPr/>
        <p:txBody>
          <a:bodyPr>
            <a:normAutofit lnSpcReduction="10000"/>
          </a:bodyPr>
          <a:lstStyle/>
          <a:p>
            <a:r>
              <a:rPr lang="en-US" b="1" dirty="0">
                <a:latin typeface="Avenir Heavy" panose="02000503020000020003" pitchFamily="2" charset="0"/>
              </a:rPr>
              <a:t>Imaginary farm</a:t>
            </a:r>
          </a:p>
          <a:p>
            <a:r>
              <a:rPr lang="en-US" b="1" dirty="0">
                <a:latin typeface="Avenir Heavy" panose="02000503020000020003" pitchFamily="2" charset="0"/>
              </a:rPr>
              <a:t>You will examine the soil quality before and after an extreme precipitation event</a:t>
            </a:r>
          </a:p>
          <a:p>
            <a:pPr lvl="1"/>
            <a:r>
              <a:rPr lang="en-US" b="1" dirty="0">
                <a:latin typeface="Avenir Heavy" panose="02000503020000020003" pitchFamily="2" charset="0"/>
              </a:rPr>
              <a:t>Erosion of topsoil </a:t>
            </a:r>
          </a:p>
          <a:p>
            <a:pPr marL="739775" lvl="1" indent="-282575">
              <a:buNone/>
            </a:pPr>
            <a:r>
              <a:rPr lang="en-US" b="1" dirty="0">
                <a:latin typeface="Avenir Heavy" panose="02000503020000020003" pitchFamily="2" charset="0"/>
              </a:rPr>
              <a:t>		(the top 0-20</a:t>
            </a:r>
          </a:p>
          <a:p>
            <a:pPr marL="738188" lvl="1" indent="0">
              <a:buNone/>
            </a:pPr>
            <a:r>
              <a:rPr lang="en-US" b="1" dirty="0">
                <a:latin typeface="Avenir Heavy" panose="02000503020000020003" pitchFamily="2" charset="0"/>
              </a:rPr>
              <a:t>cm of soil, which is</a:t>
            </a:r>
          </a:p>
          <a:p>
            <a:pPr marL="738188" lvl="1" indent="0">
              <a:buNone/>
            </a:pPr>
            <a:r>
              <a:rPr lang="en-US" b="1" dirty="0">
                <a:latin typeface="Avenir Heavy" panose="02000503020000020003" pitchFamily="2" charset="0"/>
              </a:rPr>
              <a:t>usually more </a:t>
            </a:r>
          </a:p>
          <a:p>
            <a:pPr marL="738188" lvl="1" indent="0">
              <a:buNone/>
            </a:pPr>
            <a:r>
              <a:rPr lang="en-US" b="1" dirty="0">
                <a:latin typeface="Avenir Heavy" panose="02000503020000020003" pitchFamily="2" charset="0"/>
              </a:rPr>
              <a:t>nutrient rich)</a:t>
            </a:r>
          </a:p>
          <a:p>
            <a:pPr lvl="1"/>
            <a:endParaRPr lang="en-US" dirty="0"/>
          </a:p>
        </p:txBody>
      </p:sp>
      <p:sp>
        <p:nvSpPr>
          <p:cNvPr id="4" name="TextBox 3"/>
          <p:cNvSpPr txBox="1"/>
          <p:nvPr/>
        </p:nvSpPr>
        <p:spPr>
          <a:xfrm>
            <a:off x="5029200" y="6155471"/>
            <a:ext cx="4038600" cy="215444"/>
          </a:xfrm>
          <a:prstGeom prst="rect">
            <a:avLst/>
          </a:prstGeom>
          <a:noFill/>
        </p:spPr>
        <p:txBody>
          <a:bodyPr wrap="square" rtlCol="0">
            <a:spAutoFit/>
          </a:bodyPr>
          <a:lstStyle/>
          <a:p>
            <a:r>
              <a:rPr lang="en-US" sz="800" dirty="0">
                <a:solidFill>
                  <a:srgbClr val="000000"/>
                </a:solidFill>
                <a:latin typeface="Baskerville"/>
                <a:cs typeface="Baskerville"/>
              </a:rPr>
              <a:t>Source: </a:t>
            </a:r>
            <a:r>
              <a:rPr lang="en-US" sz="800" dirty="0" err="1">
                <a:solidFill>
                  <a:srgbClr val="000000"/>
                </a:solidFill>
                <a:latin typeface="Baskerville"/>
                <a:cs typeface="Baskerville"/>
              </a:rPr>
              <a:t>www.agric.wa.gov.au</a:t>
            </a:r>
            <a:r>
              <a:rPr lang="en-US" sz="800" dirty="0">
                <a:solidFill>
                  <a:srgbClr val="000000"/>
                </a:solidFill>
                <a:latin typeface="Baskerville"/>
                <a:cs typeface="Baskerville"/>
              </a:rPr>
              <a:t>/water-erosion/</a:t>
            </a:r>
            <a:r>
              <a:rPr lang="en-US" sz="800" dirty="0" err="1">
                <a:solidFill>
                  <a:srgbClr val="000000"/>
                </a:solidFill>
                <a:latin typeface="Baskerville"/>
                <a:cs typeface="Baskerville"/>
              </a:rPr>
              <a:t>water-erosion-introduction?page</a:t>
            </a:r>
            <a:r>
              <a:rPr lang="en-US" sz="800" dirty="0">
                <a:solidFill>
                  <a:srgbClr val="000000"/>
                </a:solidFill>
                <a:latin typeface="Baskerville"/>
                <a:cs typeface="Baskerville"/>
              </a:rPr>
              <a:t>=0%2C3</a:t>
            </a:r>
          </a:p>
        </p:txBody>
      </p:sp>
      <p:pic>
        <p:nvPicPr>
          <p:cNvPr id="6" name="Picture 5" descr="WE_Fig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9200" y="3268663"/>
            <a:ext cx="3810000" cy="2857500"/>
          </a:xfrm>
          <a:prstGeom prst="rect">
            <a:avLst/>
          </a:prstGeom>
        </p:spPr>
      </p:pic>
      <p:pic>
        <p:nvPicPr>
          <p:cNvPr id="5" name="Picture 4">
            <a:extLst>
              <a:ext uri="{FF2B5EF4-FFF2-40B4-BE49-F238E27FC236}">
                <a16:creationId xmlns:a16="http://schemas.microsoft.com/office/drawing/2014/main" id="{E1280CD8-C7DB-99CB-B883-C5179D137B5C}"/>
              </a:ext>
            </a:extLst>
          </p:cNvPr>
          <p:cNvPicPr>
            <a:picLocks noChangeAspect="1"/>
          </p:cNvPicPr>
          <p:nvPr/>
        </p:nvPicPr>
        <p:blipFill>
          <a:blip r:embed="rId4"/>
          <a:stretch>
            <a:fillRect/>
          </a:stretch>
        </p:blipFill>
        <p:spPr>
          <a:xfrm rot="5400000">
            <a:off x="4419600" y="-1873250"/>
            <a:ext cx="304800" cy="6184900"/>
          </a:xfrm>
          <a:prstGeom prst="rect">
            <a:avLst/>
          </a:prstGeom>
        </p:spPr>
      </p:pic>
    </p:spTree>
    <p:extLst>
      <p:ext uri="{BB962C8B-B14F-4D97-AF65-F5344CB8AC3E}">
        <p14:creationId xmlns:p14="http://schemas.microsoft.com/office/powerpoint/2010/main" val="3277111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Soil Quality Testing</a:t>
            </a:r>
          </a:p>
        </p:txBody>
      </p:sp>
      <p:sp>
        <p:nvSpPr>
          <p:cNvPr id="3" name="Content Placeholder 2"/>
          <p:cNvSpPr>
            <a:spLocks noGrp="1"/>
          </p:cNvSpPr>
          <p:nvPr>
            <p:ph idx="1"/>
          </p:nvPr>
        </p:nvSpPr>
        <p:spPr>
          <a:xfrm>
            <a:off x="457200" y="1575329"/>
            <a:ext cx="8229600" cy="4708525"/>
          </a:xfrm>
        </p:spPr>
        <p:txBody>
          <a:bodyPr/>
          <a:lstStyle/>
          <a:p>
            <a:r>
              <a:rPr lang="en-US" b="1" u="sng" dirty="0">
                <a:latin typeface="Avenir Heavy" panose="02000503020000020003" pitchFamily="2" charset="0"/>
              </a:rPr>
              <a:t>pH</a:t>
            </a:r>
            <a:r>
              <a:rPr lang="en-US" b="1" dirty="0">
                <a:latin typeface="Avenir Heavy" panose="02000503020000020003" pitchFamily="2" charset="0"/>
              </a:rPr>
              <a:t>: how acidic or basic a solution is</a:t>
            </a:r>
          </a:p>
          <a:p>
            <a:pPr lvl="1"/>
            <a:r>
              <a:rPr lang="en-US" b="1" dirty="0">
                <a:latin typeface="Avenir Heavy" panose="02000503020000020003" pitchFamily="2" charset="0"/>
              </a:rPr>
              <a:t>Most vegetables need fairly neutral or slightly acidic soil (6.0-7.0)</a:t>
            </a:r>
          </a:p>
        </p:txBody>
      </p:sp>
      <p:sp>
        <p:nvSpPr>
          <p:cNvPr id="4" name="TextBox 3"/>
          <p:cNvSpPr txBox="1"/>
          <p:nvPr/>
        </p:nvSpPr>
        <p:spPr>
          <a:xfrm>
            <a:off x="826291" y="6359095"/>
            <a:ext cx="2133599" cy="215444"/>
          </a:xfrm>
          <a:prstGeom prst="rect">
            <a:avLst/>
          </a:prstGeom>
          <a:noFill/>
        </p:spPr>
        <p:txBody>
          <a:bodyPr wrap="square" rtlCol="0">
            <a:spAutoFit/>
          </a:bodyPr>
          <a:lstStyle/>
          <a:p>
            <a:r>
              <a:rPr lang="en-US" sz="800" dirty="0">
                <a:solidFill>
                  <a:srgbClr val="000000"/>
                </a:solidFill>
                <a:latin typeface="Baskerville"/>
                <a:cs typeface="Baskerville"/>
              </a:rPr>
              <a:t>Source: </a:t>
            </a:r>
            <a:r>
              <a:rPr lang="en-US" sz="800" dirty="0" err="1">
                <a:solidFill>
                  <a:srgbClr val="000000"/>
                </a:solidFill>
                <a:latin typeface="Baskerville"/>
                <a:cs typeface="Baskerville"/>
              </a:rPr>
              <a:t>www.epa.gov</a:t>
            </a:r>
            <a:r>
              <a:rPr lang="en-US" sz="800" dirty="0">
                <a:solidFill>
                  <a:srgbClr val="000000"/>
                </a:solidFill>
                <a:latin typeface="Baskerville"/>
                <a:cs typeface="Baskerville"/>
              </a:rPr>
              <a:t>/</a:t>
            </a:r>
            <a:r>
              <a:rPr lang="en-US" sz="800" dirty="0" err="1">
                <a:solidFill>
                  <a:srgbClr val="000000"/>
                </a:solidFill>
                <a:latin typeface="Baskerville"/>
                <a:cs typeface="Baskerville"/>
              </a:rPr>
              <a:t>acidrain</a:t>
            </a:r>
            <a:r>
              <a:rPr lang="en-US" sz="800" dirty="0">
                <a:solidFill>
                  <a:srgbClr val="000000"/>
                </a:solidFill>
                <a:latin typeface="Baskerville"/>
                <a:cs typeface="Baskerville"/>
              </a:rPr>
              <a:t>/what-acid-rain</a:t>
            </a:r>
          </a:p>
        </p:txBody>
      </p:sp>
      <p:pic>
        <p:nvPicPr>
          <p:cNvPr id="7" name="Picture 6" descr="500x350_phscale_3-2.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30302" y="3189866"/>
            <a:ext cx="7631907" cy="3052763"/>
          </a:xfrm>
          <a:prstGeom prst="rect">
            <a:avLst/>
          </a:prstGeom>
        </p:spPr>
      </p:pic>
      <p:pic>
        <p:nvPicPr>
          <p:cNvPr id="5" name="Picture 4">
            <a:extLst>
              <a:ext uri="{FF2B5EF4-FFF2-40B4-BE49-F238E27FC236}">
                <a16:creationId xmlns:a16="http://schemas.microsoft.com/office/drawing/2014/main" id="{28FB8FA2-EFF0-00A0-B32A-E489684C44CB}"/>
              </a:ext>
            </a:extLst>
          </p:cNvPr>
          <p:cNvPicPr>
            <a:picLocks noChangeAspect="1"/>
          </p:cNvPicPr>
          <p:nvPr/>
        </p:nvPicPr>
        <p:blipFill>
          <a:blip r:embed="rId4"/>
          <a:stretch>
            <a:fillRect/>
          </a:stretch>
        </p:blipFill>
        <p:spPr>
          <a:xfrm rot="5400000">
            <a:off x="4419600" y="-1751971"/>
            <a:ext cx="304800" cy="6184900"/>
          </a:xfrm>
          <a:prstGeom prst="rect">
            <a:avLst/>
          </a:prstGeom>
        </p:spPr>
      </p:pic>
    </p:spTree>
    <p:extLst>
      <p:ext uri="{BB962C8B-B14F-4D97-AF65-F5344CB8AC3E}">
        <p14:creationId xmlns:p14="http://schemas.microsoft.com/office/powerpoint/2010/main" val="2650951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Soil Quality Testing</a:t>
            </a:r>
          </a:p>
        </p:txBody>
      </p:sp>
      <p:sp>
        <p:nvSpPr>
          <p:cNvPr id="3" name="Content Placeholder 2"/>
          <p:cNvSpPr>
            <a:spLocks noGrp="1"/>
          </p:cNvSpPr>
          <p:nvPr>
            <p:ph idx="1"/>
          </p:nvPr>
        </p:nvSpPr>
        <p:spPr>
          <a:xfrm>
            <a:off x="931202" y="1631157"/>
            <a:ext cx="7010400" cy="2087562"/>
          </a:xfrm>
        </p:spPr>
        <p:txBody>
          <a:bodyPr/>
          <a:lstStyle/>
          <a:p>
            <a:pPr lvl="0"/>
            <a:r>
              <a:rPr lang="en-US" b="1" u="sng" dirty="0">
                <a:latin typeface="Avenir Heavy" panose="02000503020000020003" pitchFamily="2" charset="0"/>
              </a:rPr>
              <a:t>Nutrient</a:t>
            </a:r>
            <a:r>
              <a:rPr lang="en-US" b="1" dirty="0">
                <a:latin typeface="Avenir Heavy" panose="02000503020000020003" pitchFamily="2" charset="0"/>
              </a:rPr>
              <a:t>: substance that provides needed components for energy or growth</a:t>
            </a:r>
          </a:p>
          <a:p>
            <a:pPr marL="0" indent="0">
              <a:buNone/>
            </a:pPr>
            <a:endParaRPr lang="en-US" dirty="0"/>
          </a:p>
        </p:txBody>
      </p:sp>
      <p:sp>
        <p:nvSpPr>
          <p:cNvPr id="4" name="TextBox 3"/>
          <p:cNvSpPr txBox="1"/>
          <p:nvPr/>
        </p:nvSpPr>
        <p:spPr>
          <a:xfrm>
            <a:off x="931202" y="6019800"/>
            <a:ext cx="5715000" cy="215444"/>
          </a:xfrm>
          <a:prstGeom prst="rect">
            <a:avLst/>
          </a:prstGeom>
          <a:noFill/>
        </p:spPr>
        <p:txBody>
          <a:bodyPr wrap="square" rtlCol="0">
            <a:spAutoFit/>
          </a:bodyPr>
          <a:lstStyle/>
          <a:p>
            <a:r>
              <a:rPr lang="en-US" sz="800" dirty="0">
                <a:solidFill>
                  <a:srgbClr val="000000"/>
                </a:solidFill>
                <a:latin typeface="Baskerville"/>
                <a:cs typeface="Baskerville"/>
              </a:rPr>
              <a:t>Source: </a:t>
            </a:r>
            <a:r>
              <a:rPr lang="en-US" sz="800" dirty="0" err="1">
                <a:solidFill>
                  <a:srgbClr val="000000"/>
                </a:solidFill>
                <a:latin typeface="Baskerville"/>
                <a:cs typeface="Baskerville"/>
              </a:rPr>
              <a:t>www.ers.usda.gov</a:t>
            </a:r>
            <a:r>
              <a:rPr lang="en-US" sz="800" dirty="0">
                <a:solidFill>
                  <a:srgbClr val="000000"/>
                </a:solidFill>
                <a:latin typeface="Baskerville"/>
                <a:cs typeface="Baskerville"/>
              </a:rPr>
              <a:t>/amber-waves/2004-february/us-increasingly-imports-nitrogen-and-potash-fertilizer.aspx#.V6FV6GU5BFI</a:t>
            </a:r>
          </a:p>
        </p:txBody>
      </p:sp>
      <p:pic>
        <p:nvPicPr>
          <p:cNvPr id="5" name="Picture 4" descr="Finding9.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31202" y="3254290"/>
            <a:ext cx="7526997" cy="2765510"/>
          </a:xfrm>
          <a:prstGeom prst="rect">
            <a:avLst/>
          </a:prstGeom>
        </p:spPr>
      </p:pic>
      <p:pic>
        <p:nvPicPr>
          <p:cNvPr id="6" name="Picture 5">
            <a:extLst>
              <a:ext uri="{FF2B5EF4-FFF2-40B4-BE49-F238E27FC236}">
                <a16:creationId xmlns:a16="http://schemas.microsoft.com/office/drawing/2014/main" id="{721C2913-FAF3-AAC5-E615-BFCD282F502B}"/>
              </a:ext>
            </a:extLst>
          </p:cNvPr>
          <p:cNvPicPr>
            <a:picLocks noChangeAspect="1"/>
          </p:cNvPicPr>
          <p:nvPr/>
        </p:nvPicPr>
        <p:blipFill>
          <a:blip r:embed="rId4"/>
          <a:stretch>
            <a:fillRect/>
          </a:stretch>
        </p:blipFill>
        <p:spPr>
          <a:xfrm rot="5400000">
            <a:off x="4419600" y="-1720452"/>
            <a:ext cx="304800" cy="6184900"/>
          </a:xfrm>
          <a:prstGeom prst="rect">
            <a:avLst/>
          </a:prstGeom>
        </p:spPr>
      </p:pic>
    </p:spTree>
    <p:extLst>
      <p:ext uri="{BB962C8B-B14F-4D97-AF65-F5344CB8AC3E}">
        <p14:creationId xmlns:p14="http://schemas.microsoft.com/office/powerpoint/2010/main" val="1812460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Soil Quality Testing</a:t>
            </a:r>
          </a:p>
        </p:txBody>
      </p:sp>
      <p:sp>
        <p:nvSpPr>
          <p:cNvPr id="3" name="Content Placeholder 2"/>
          <p:cNvSpPr>
            <a:spLocks noGrp="1"/>
          </p:cNvSpPr>
          <p:nvPr>
            <p:ph idx="1"/>
          </p:nvPr>
        </p:nvSpPr>
        <p:spPr>
          <a:xfrm>
            <a:off x="457200" y="1524000"/>
            <a:ext cx="8229600" cy="5059362"/>
          </a:xfrm>
        </p:spPr>
        <p:txBody>
          <a:bodyPr>
            <a:normAutofit/>
          </a:bodyPr>
          <a:lstStyle/>
          <a:p>
            <a:r>
              <a:rPr lang="en-US" b="1" u="sng" dirty="0">
                <a:latin typeface="Avenir Heavy" panose="02000503020000020003" pitchFamily="2" charset="0"/>
              </a:rPr>
              <a:t>Nitrogen</a:t>
            </a:r>
            <a:r>
              <a:rPr lang="en-US" b="1" dirty="0">
                <a:latin typeface="Avenir Heavy" panose="02000503020000020003" pitchFamily="2" charset="0"/>
              </a:rPr>
              <a:t>: needed to make molecules for necessary functions</a:t>
            </a:r>
          </a:p>
          <a:p>
            <a:pPr lvl="1"/>
            <a:r>
              <a:rPr lang="en-US" b="1" dirty="0">
                <a:latin typeface="Avenir Heavy" panose="02000503020000020003" pitchFamily="2" charset="0"/>
              </a:rPr>
              <a:t>Photosynthesis (chlorophyll)</a:t>
            </a:r>
          </a:p>
          <a:p>
            <a:pPr lvl="1"/>
            <a:r>
              <a:rPr lang="en-US" b="1" dirty="0">
                <a:latin typeface="Avenir Heavy" panose="02000503020000020003" pitchFamily="2" charset="0"/>
              </a:rPr>
              <a:t>Energy (ADP, ATP)</a:t>
            </a:r>
          </a:p>
          <a:p>
            <a:pPr lvl="1"/>
            <a:r>
              <a:rPr lang="en-US" b="1" dirty="0">
                <a:latin typeface="Avenir Heavy" panose="02000503020000020003" pitchFamily="2" charset="0"/>
              </a:rPr>
              <a:t>Proteins (structures, enzymes)</a:t>
            </a:r>
          </a:p>
          <a:p>
            <a:pPr lvl="1"/>
            <a:r>
              <a:rPr lang="en-US" b="1" dirty="0">
                <a:latin typeface="Avenir Heavy" panose="02000503020000020003" pitchFamily="2" charset="0"/>
              </a:rPr>
              <a:t>Genetic material (DNA)</a:t>
            </a:r>
          </a:p>
          <a:p>
            <a:r>
              <a:rPr lang="en-US" b="1" dirty="0">
                <a:latin typeface="Avenir Heavy" panose="02000503020000020003" pitchFamily="2" charset="0"/>
              </a:rPr>
              <a:t>Plant needs vary</a:t>
            </a:r>
          </a:p>
          <a:p>
            <a:pPr lvl="1"/>
            <a:r>
              <a:rPr lang="en-US" b="1" dirty="0">
                <a:latin typeface="Avenir Heavy" panose="02000503020000020003" pitchFamily="2" charset="0"/>
              </a:rPr>
              <a:t>Low: soybeans, peas, tomatoes, squash</a:t>
            </a:r>
          </a:p>
          <a:p>
            <a:pPr lvl="1"/>
            <a:r>
              <a:rPr lang="en-US" b="1" dirty="0">
                <a:latin typeface="Avenir Heavy" panose="02000503020000020003" pitchFamily="2" charset="0"/>
              </a:rPr>
              <a:t>High: potatoes, corn, broccoli, cabbage</a:t>
            </a:r>
          </a:p>
        </p:txBody>
      </p:sp>
      <p:pic>
        <p:nvPicPr>
          <p:cNvPr id="4" name="Picture 3" descr="NitrogenAtom.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2852" y="2382322"/>
            <a:ext cx="2453605" cy="2342078"/>
          </a:xfrm>
          <a:prstGeom prst="rect">
            <a:avLst/>
          </a:prstGeom>
        </p:spPr>
      </p:pic>
      <p:sp>
        <p:nvSpPr>
          <p:cNvPr id="5" name="TextBox 4"/>
          <p:cNvSpPr txBox="1"/>
          <p:nvPr/>
        </p:nvSpPr>
        <p:spPr>
          <a:xfrm>
            <a:off x="6369050" y="4724400"/>
            <a:ext cx="2590800" cy="215444"/>
          </a:xfrm>
          <a:prstGeom prst="rect">
            <a:avLst/>
          </a:prstGeom>
          <a:noFill/>
        </p:spPr>
        <p:txBody>
          <a:bodyPr wrap="square" rtlCol="0">
            <a:spAutoFit/>
          </a:bodyPr>
          <a:lstStyle/>
          <a:p>
            <a:pPr algn="ctr"/>
            <a:r>
              <a:rPr lang="en-US" sz="800" dirty="0">
                <a:solidFill>
                  <a:srgbClr val="000000"/>
                </a:solidFill>
                <a:latin typeface="Baskerville"/>
                <a:cs typeface="Baskerville"/>
              </a:rPr>
              <a:t>Source: </a:t>
            </a:r>
            <a:r>
              <a:rPr lang="en-US" sz="800" dirty="0" err="1">
                <a:solidFill>
                  <a:srgbClr val="000000"/>
                </a:solidFill>
                <a:latin typeface="Baskerville"/>
                <a:cs typeface="Baskerville"/>
              </a:rPr>
              <a:t>www.ars.usda.gov</a:t>
            </a:r>
            <a:r>
              <a:rPr lang="en-US" sz="800" dirty="0">
                <a:solidFill>
                  <a:srgbClr val="000000"/>
                </a:solidFill>
                <a:latin typeface="Baskerville"/>
                <a:cs typeface="Baskerville"/>
              </a:rPr>
              <a:t>/Main/</a:t>
            </a:r>
            <a:r>
              <a:rPr lang="en-US" sz="800" dirty="0" err="1">
                <a:solidFill>
                  <a:srgbClr val="000000"/>
                </a:solidFill>
                <a:latin typeface="Baskerville"/>
                <a:cs typeface="Baskerville"/>
              </a:rPr>
              <a:t>docs.htm?docid</a:t>
            </a:r>
            <a:r>
              <a:rPr lang="en-US" sz="800" dirty="0">
                <a:solidFill>
                  <a:srgbClr val="000000"/>
                </a:solidFill>
                <a:latin typeface="Baskerville"/>
                <a:cs typeface="Baskerville"/>
              </a:rPr>
              <a:t>=15744</a:t>
            </a:r>
          </a:p>
        </p:txBody>
      </p:sp>
      <p:pic>
        <p:nvPicPr>
          <p:cNvPr id="6" name="Picture 5">
            <a:extLst>
              <a:ext uri="{FF2B5EF4-FFF2-40B4-BE49-F238E27FC236}">
                <a16:creationId xmlns:a16="http://schemas.microsoft.com/office/drawing/2014/main" id="{E6907328-A82A-0DDB-7EBD-FA829B530597}"/>
              </a:ext>
            </a:extLst>
          </p:cNvPr>
          <p:cNvPicPr>
            <a:picLocks noChangeAspect="1"/>
          </p:cNvPicPr>
          <p:nvPr/>
        </p:nvPicPr>
        <p:blipFill>
          <a:blip r:embed="rId4"/>
          <a:stretch>
            <a:fillRect/>
          </a:stretch>
        </p:blipFill>
        <p:spPr>
          <a:xfrm rot="5400000">
            <a:off x="4419600" y="-1749316"/>
            <a:ext cx="304800" cy="6184900"/>
          </a:xfrm>
          <a:prstGeom prst="rect">
            <a:avLst/>
          </a:prstGeom>
        </p:spPr>
      </p:pic>
    </p:spTree>
    <p:extLst>
      <p:ext uri="{BB962C8B-B14F-4D97-AF65-F5344CB8AC3E}">
        <p14:creationId xmlns:p14="http://schemas.microsoft.com/office/powerpoint/2010/main" val="3864658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Soil Quality Testing</a:t>
            </a:r>
          </a:p>
        </p:txBody>
      </p:sp>
      <p:sp>
        <p:nvSpPr>
          <p:cNvPr id="3" name="Content Placeholder 2"/>
          <p:cNvSpPr>
            <a:spLocks noGrp="1"/>
          </p:cNvSpPr>
          <p:nvPr>
            <p:ph idx="1"/>
          </p:nvPr>
        </p:nvSpPr>
        <p:spPr>
          <a:xfrm>
            <a:off x="457200" y="1625600"/>
            <a:ext cx="4495800" cy="5059362"/>
          </a:xfrm>
        </p:spPr>
        <p:txBody>
          <a:bodyPr>
            <a:normAutofit/>
          </a:bodyPr>
          <a:lstStyle/>
          <a:p>
            <a:r>
              <a:rPr lang="en-US" b="1" u="sng" dirty="0">
                <a:latin typeface="Avenir Heavy" panose="02000503020000020003" pitchFamily="2" charset="0"/>
              </a:rPr>
              <a:t>Phosphorus</a:t>
            </a:r>
            <a:r>
              <a:rPr lang="en-US" b="1" dirty="0">
                <a:latin typeface="Avenir Heavy" panose="02000503020000020003" pitchFamily="2" charset="0"/>
              </a:rPr>
              <a:t>: needed to make molecules for necessary functions</a:t>
            </a:r>
          </a:p>
          <a:p>
            <a:pPr lvl="1"/>
            <a:r>
              <a:rPr lang="en-US" b="1" dirty="0">
                <a:latin typeface="Avenir Heavy" panose="02000503020000020003" pitchFamily="2" charset="0"/>
              </a:rPr>
              <a:t>Energy (ADP, ATP)</a:t>
            </a:r>
          </a:p>
          <a:p>
            <a:pPr lvl="1"/>
            <a:r>
              <a:rPr lang="en-US" b="1" dirty="0">
                <a:latin typeface="Avenir Heavy" panose="02000503020000020003" pitchFamily="2" charset="0"/>
              </a:rPr>
              <a:t>Genetic material (DNA, RNA)</a:t>
            </a:r>
          </a:p>
          <a:p>
            <a:r>
              <a:rPr lang="en-US" b="1" dirty="0">
                <a:latin typeface="Avenir Heavy" panose="02000503020000020003" pitchFamily="2" charset="0"/>
              </a:rPr>
              <a:t>High need nutrient for most plants</a:t>
            </a:r>
          </a:p>
          <a:p>
            <a:endParaRPr lang="en-US" dirty="0"/>
          </a:p>
        </p:txBody>
      </p:sp>
      <p:sp>
        <p:nvSpPr>
          <p:cNvPr id="4" name="TextBox 3"/>
          <p:cNvSpPr txBox="1"/>
          <p:nvPr/>
        </p:nvSpPr>
        <p:spPr>
          <a:xfrm>
            <a:off x="4753708" y="5232400"/>
            <a:ext cx="4191000" cy="215444"/>
          </a:xfrm>
          <a:prstGeom prst="rect">
            <a:avLst/>
          </a:prstGeom>
          <a:noFill/>
        </p:spPr>
        <p:txBody>
          <a:bodyPr wrap="square" rtlCol="0">
            <a:spAutoFit/>
          </a:bodyPr>
          <a:lstStyle/>
          <a:p>
            <a:r>
              <a:rPr lang="en-US" sz="800" dirty="0">
                <a:solidFill>
                  <a:srgbClr val="000000"/>
                </a:solidFill>
                <a:latin typeface="Baskerville"/>
                <a:cs typeface="Baskerville"/>
              </a:rPr>
              <a:t>Source: </a:t>
            </a:r>
            <a:r>
              <a:rPr lang="en-US" sz="800" dirty="0" err="1">
                <a:solidFill>
                  <a:srgbClr val="000000"/>
                </a:solidFill>
                <a:latin typeface="Baskerville"/>
                <a:cs typeface="Baskerville"/>
              </a:rPr>
              <a:t>www.bls.gov</a:t>
            </a:r>
            <a:r>
              <a:rPr lang="en-US" sz="800" dirty="0">
                <a:solidFill>
                  <a:srgbClr val="000000"/>
                </a:solidFill>
                <a:latin typeface="Baskerville"/>
                <a:cs typeface="Baskerville"/>
              </a:rPr>
              <a:t>/</a:t>
            </a:r>
            <a:r>
              <a:rPr lang="en-US" sz="800" dirty="0" err="1">
                <a:solidFill>
                  <a:srgbClr val="000000"/>
                </a:solidFill>
                <a:latin typeface="Baskerville"/>
                <a:cs typeface="Baskerville"/>
              </a:rPr>
              <a:t>opub</a:t>
            </a:r>
            <a:r>
              <a:rPr lang="en-US" sz="800" dirty="0">
                <a:solidFill>
                  <a:srgbClr val="000000"/>
                </a:solidFill>
                <a:latin typeface="Baskerville"/>
                <a:cs typeface="Baskerville"/>
              </a:rPr>
              <a:t>/</a:t>
            </a:r>
            <a:r>
              <a:rPr lang="en-US" sz="800" dirty="0" err="1">
                <a:solidFill>
                  <a:srgbClr val="000000"/>
                </a:solidFill>
                <a:latin typeface="Baskerville"/>
                <a:cs typeface="Baskerville"/>
              </a:rPr>
              <a:t>btn</a:t>
            </a:r>
            <a:r>
              <a:rPr lang="en-US" sz="800" dirty="0">
                <a:solidFill>
                  <a:srgbClr val="000000"/>
                </a:solidFill>
                <a:latin typeface="Baskerville"/>
                <a:cs typeface="Baskerville"/>
              </a:rPr>
              <a:t>/volume-2/growing-demand-for-fertilizer-keeps-prices-</a:t>
            </a:r>
            <a:r>
              <a:rPr lang="en-US" sz="800" dirty="0" err="1">
                <a:solidFill>
                  <a:srgbClr val="000000"/>
                </a:solidFill>
                <a:latin typeface="Baskerville"/>
                <a:cs typeface="Baskerville"/>
              </a:rPr>
              <a:t>high.htm</a:t>
            </a:r>
            <a:endParaRPr lang="en-US" sz="800" dirty="0">
              <a:solidFill>
                <a:srgbClr val="000000"/>
              </a:solidFill>
              <a:latin typeface="Baskerville"/>
              <a:cs typeface="Baskerville"/>
            </a:endParaRPr>
          </a:p>
        </p:txBody>
      </p:sp>
      <p:pic>
        <p:nvPicPr>
          <p:cNvPr id="6" name="Picture 5" descr="2-12-imag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5844" y="2438400"/>
            <a:ext cx="4191000" cy="2794000"/>
          </a:xfrm>
          <a:prstGeom prst="rect">
            <a:avLst/>
          </a:prstGeom>
        </p:spPr>
      </p:pic>
      <p:pic>
        <p:nvPicPr>
          <p:cNvPr id="5" name="Picture 4">
            <a:extLst>
              <a:ext uri="{FF2B5EF4-FFF2-40B4-BE49-F238E27FC236}">
                <a16:creationId xmlns:a16="http://schemas.microsoft.com/office/drawing/2014/main" id="{6E24664F-6A2B-2551-4253-4AE81522D278}"/>
              </a:ext>
            </a:extLst>
          </p:cNvPr>
          <p:cNvPicPr>
            <a:picLocks noChangeAspect="1"/>
          </p:cNvPicPr>
          <p:nvPr/>
        </p:nvPicPr>
        <p:blipFill>
          <a:blip r:embed="rId4"/>
          <a:stretch>
            <a:fillRect/>
          </a:stretch>
        </p:blipFill>
        <p:spPr>
          <a:xfrm rot="5400000">
            <a:off x="4419600" y="-1738768"/>
            <a:ext cx="304800" cy="6184900"/>
          </a:xfrm>
          <a:prstGeom prst="rect">
            <a:avLst/>
          </a:prstGeom>
        </p:spPr>
      </p:pic>
    </p:spTree>
    <p:extLst>
      <p:ext uri="{BB962C8B-B14F-4D97-AF65-F5344CB8AC3E}">
        <p14:creationId xmlns:p14="http://schemas.microsoft.com/office/powerpoint/2010/main" val="39249686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11259</TotalTime>
  <Words>1977</Words>
  <Application>Microsoft Macintosh PowerPoint</Application>
  <PresentationFormat>On-screen Show (4:3)</PresentationFormat>
  <Paragraphs>160</Paragraphs>
  <Slides>27</Slides>
  <Notes>27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Avenir Black</vt:lpstr>
      <vt:lpstr>Avenir Heavy</vt:lpstr>
      <vt:lpstr>Baskerville</vt:lpstr>
      <vt:lpstr>Calibri</vt:lpstr>
      <vt:lpstr>Perpetua</vt:lpstr>
      <vt:lpstr>Wingdings</vt:lpstr>
      <vt:lpstr>Office Theme</vt:lpstr>
      <vt:lpstr>PowerPoint Presentation</vt:lpstr>
      <vt:lpstr>Climate Change &amp; Extreme Events</vt:lpstr>
      <vt:lpstr>Climate Change &amp; Extreme Events</vt:lpstr>
      <vt:lpstr>Climate Change &amp; Extreme Events</vt:lpstr>
      <vt:lpstr>Soil Quality &amp; Extreme Precipitation</vt:lpstr>
      <vt:lpstr>Soil Quality Testing</vt:lpstr>
      <vt:lpstr>Soil Quality Testing</vt:lpstr>
      <vt:lpstr>Soil Quality Testing</vt:lpstr>
      <vt:lpstr>Soil Quality Testing</vt:lpstr>
      <vt:lpstr>Soil Quality Testing</vt:lpstr>
      <vt:lpstr>Soil Quality Testing</vt:lpstr>
      <vt:lpstr>Soil Quality Testing</vt:lpstr>
      <vt:lpstr>Comparing Soil on  Agricultural Lands with SoilWeb</vt:lpstr>
      <vt:lpstr>Comparing Soil on  Agricultural Lands with SoilWeb</vt:lpstr>
      <vt:lpstr>PowerPoint Presentation</vt:lpstr>
      <vt:lpstr>On the dropdown menu, click Zoom to Location.</vt:lpstr>
      <vt:lpstr>In the “Enter a location” box, type your longitude and latitude coordinates for the first location in the Soil Variables table and click 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Return to Soil Quality Testing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Haan-Amato</dc:creator>
  <cp:lastModifiedBy>Bonnie Jean Knighton</cp:lastModifiedBy>
  <cp:revision>500</cp:revision>
  <cp:lastPrinted>2016-05-03T23:10:53Z</cp:lastPrinted>
  <dcterms:created xsi:type="dcterms:W3CDTF">2013-01-27T22:12:05Z</dcterms:created>
  <dcterms:modified xsi:type="dcterms:W3CDTF">2026-07-31T22:04:38Z</dcterms:modified>
</cp:coreProperties>
</file>