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handoutMasterIdLst>
    <p:handoutMasterId r:id="rId18"/>
  </p:handoutMasterIdLst>
  <p:sldIdLst>
    <p:sldId id="307" r:id="rId2"/>
    <p:sldId id="327" r:id="rId3"/>
    <p:sldId id="328" r:id="rId4"/>
    <p:sldId id="329" r:id="rId5"/>
    <p:sldId id="330" r:id="rId6"/>
    <p:sldId id="331" r:id="rId7"/>
    <p:sldId id="332" r:id="rId8"/>
    <p:sldId id="334" r:id="rId9"/>
    <p:sldId id="335" r:id="rId10"/>
    <p:sldId id="336" r:id="rId11"/>
    <p:sldId id="337" r:id="rId12"/>
    <p:sldId id="338" r:id="rId13"/>
    <p:sldId id="339" r:id="rId14"/>
    <p:sldId id="340" r:id="rId15"/>
    <p:sldId id="341"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183862"/>
    <a:srgbClr val="FF7E48"/>
    <a:srgbClr val="FC4E05"/>
    <a:srgbClr val="FC5D19"/>
    <a:srgbClr val="FC8C7F"/>
    <a:srgbClr val="FFA987"/>
    <a:srgbClr val="FC753C"/>
    <a:srgbClr val="FF8662"/>
    <a:srgbClr val="FC9E44"/>
    <a:srgbClr val="FC6D2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99"/>
    <p:restoredTop sz="94461"/>
  </p:normalViewPr>
  <p:slideViewPr>
    <p:cSldViewPr snapToGrid="0" snapToObjects="1">
      <p:cViewPr varScale="1">
        <p:scale>
          <a:sx n="105" d="100"/>
          <a:sy n="105" d="100"/>
        </p:scale>
        <p:origin x="1800"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4DDF574-D5A7-5644-A5BB-AF4358487621}" type="datetime1">
              <a:rPr lang="en-US" smtClean="0"/>
              <a:t>2/1/21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275E232-F7D8-7F43-8CE7-DE35BE1CD54F}" type="slidenum">
              <a:rPr lang="en-US" smtClean="0"/>
              <a:t>‹#›</a:t>
            </a:fld>
            <a:endParaRPr lang="en-US"/>
          </a:p>
        </p:txBody>
      </p:sp>
    </p:spTree>
    <p:extLst>
      <p:ext uri="{BB962C8B-B14F-4D97-AF65-F5344CB8AC3E}">
        <p14:creationId xmlns:p14="http://schemas.microsoft.com/office/powerpoint/2010/main" val="19982087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F82FA7-8C60-DE46-95BC-7F2A53DC2397}" type="datetime1">
              <a:rPr lang="en-US" smtClean="0"/>
              <a:t>2/1/21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D3E802-550F-5645-BA5A-F420B1EE9AC8}" type="slidenum">
              <a:rPr lang="en-US" smtClean="0"/>
              <a:t>‹#›</a:t>
            </a:fld>
            <a:endParaRPr lang="en-US"/>
          </a:p>
        </p:txBody>
      </p:sp>
    </p:spTree>
    <p:extLst>
      <p:ext uri="{BB962C8B-B14F-4D97-AF65-F5344CB8AC3E}">
        <p14:creationId xmlns:p14="http://schemas.microsoft.com/office/powerpoint/2010/main" val="1963689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6">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019D0E6-3A5E-BC4A-9458-52FED2FEA575}" type="datetime1">
              <a:rPr lang="en-US" smtClean="0"/>
              <a:t>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96059A-A42D-A749-AC6A-A9F14826E90E}" type="slidenum">
              <a:rPr lang="en-US" smtClean="0"/>
              <a:t>‹#›</a:t>
            </a:fld>
            <a:endParaRPr lang="en-US"/>
          </a:p>
        </p:txBody>
      </p:sp>
    </p:spTree>
    <p:extLst>
      <p:ext uri="{BB962C8B-B14F-4D97-AF65-F5344CB8AC3E}">
        <p14:creationId xmlns:p14="http://schemas.microsoft.com/office/powerpoint/2010/main" val="3344847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024496D-2837-154B-BCDA-3709735E062B}" type="datetime1">
              <a:rPr lang="en-US" smtClean="0"/>
              <a:t>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96059A-A42D-A749-AC6A-A9F14826E90E}" type="slidenum">
              <a:rPr lang="en-US" smtClean="0"/>
              <a:t>‹#›</a:t>
            </a:fld>
            <a:endParaRPr lang="en-US"/>
          </a:p>
        </p:txBody>
      </p:sp>
    </p:spTree>
    <p:extLst>
      <p:ext uri="{BB962C8B-B14F-4D97-AF65-F5344CB8AC3E}">
        <p14:creationId xmlns:p14="http://schemas.microsoft.com/office/powerpoint/2010/main" val="495453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81036C7-3C0A-D44D-AFFD-0A9A585AED5B}" type="datetime1">
              <a:rPr lang="en-US" smtClean="0"/>
              <a:t>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96059A-A42D-A749-AC6A-A9F14826E90E}" type="slidenum">
              <a:rPr lang="en-US" smtClean="0"/>
              <a:t>‹#›</a:t>
            </a:fld>
            <a:endParaRPr lang="en-US"/>
          </a:p>
        </p:txBody>
      </p:sp>
    </p:spTree>
    <p:extLst>
      <p:ext uri="{BB962C8B-B14F-4D97-AF65-F5344CB8AC3E}">
        <p14:creationId xmlns:p14="http://schemas.microsoft.com/office/powerpoint/2010/main" val="231591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6B8DFD8-B48A-8B47-AC54-86EDC30EBA18}" type="datetime1">
              <a:rPr lang="en-US" smtClean="0"/>
              <a:t>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96059A-A42D-A749-AC6A-A9F14826E90E}" type="slidenum">
              <a:rPr lang="en-US" smtClean="0"/>
              <a:t>‹#›</a:t>
            </a:fld>
            <a:endParaRPr lang="en-US"/>
          </a:p>
        </p:txBody>
      </p:sp>
    </p:spTree>
    <p:extLst>
      <p:ext uri="{BB962C8B-B14F-4D97-AF65-F5344CB8AC3E}">
        <p14:creationId xmlns:p14="http://schemas.microsoft.com/office/powerpoint/2010/main" val="3942443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BABE2EE-5CAC-F14E-A114-225F0C973748}" type="datetime1">
              <a:rPr lang="en-US" smtClean="0"/>
              <a:t>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96059A-A42D-A749-AC6A-A9F14826E90E}" type="slidenum">
              <a:rPr lang="en-US" smtClean="0"/>
              <a:t>‹#›</a:t>
            </a:fld>
            <a:endParaRPr lang="en-US"/>
          </a:p>
        </p:txBody>
      </p:sp>
    </p:spTree>
    <p:extLst>
      <p:ext uri="{BB962C8B-B14F-4D97-AF65-F5344CB8AC3E}">
        <p14:creationId xmlns:p14="http://schemas.microsoft.com/office/powerpoint/2010/main" val="4222737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81A002C-720D-A24B-8E2C-385F42AB6159}" type="datetime1">
              <a:rPr lang="en-US" smtClean="0"/>
              <a:t>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96059A-A42D-A749-AC6A-A9F14826E90E}" type="slidenum">
              <a:rPr lang="en-US" smtClean="0"/>
              <a:t>‹#›</a:t>
            </a:fld>
            <a:endParaRPr lang="en-US"/>
          </a:p>
        </p:txBody>
      </p:sp>
    </p:spTree>
    <p:extLst>
      <p:ext uri="{BB962C8B-B14F-4D97-AF65-F5344CB8AC3E}">
        <p14:creationId xmlns:p14="http://schemas.microsoft.com/office/powerpoint/2010/main" val="788463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999D945-BDB4-294B-BF68-532AC1714071}" type="datetime1">
              <a:rPr lang="en-US" smtClean="0"/>
              <a:t>2/1/21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96059A-A42D-A749-AC6A-A9F14826E90E}" type="slidenum">
              <a:rPr lang="en-US" smtClean="0"/>
              <a:t>‹#›</a:t>
            </a:fld>
            <a:endParaRPr lang="en-US"/>
          </a:p>
        </p:txBody>
      </p:sp>
    </p:spTree>
    <p:extLst>
      <p:ext uri="{BB962C8B-B14F-4D97-AF65-F5344CB8AC3E}">
        <p14:creationId xmlns:p14="http://schemas.microsoft.com/office/powerpoint/2010/main" val="2201220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7A77811-C0C3-C245-883A-17CFCEB37283}" type="datetime1">
              <a:rPr lang="en-US" smtClean="0"/>
              <a:t>2/1/21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96059A-A42D-A749-AC6A-A9F14826E90E}" type="slidenum">
              <a:rPr lang="en-US" smtClean="0"/>
              <a:t>‹#›</a:t>
            </a:fld>
            <a:endParaRPr lang="en-US"/>
          </a:p>
        </p:txBody>
      </p:sp>
    </p:spTree>
    <p:extLst>
      <p:ext uri="{BB962C8B-B14F-4D97-AF65-F5344CB8AC3E}">
        <p14:creationId xmlns:p14="http://schemas.microsoft.com/office/powerpoint/2010/main" val="2833604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104DE9F-9A00-E74B-B250-8F350A2A2A54}" type="datetime1">
              <a:rPr lang="en-US" smtClean="0"/>
              <a:t>2/1/21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96059A-A42D-A749-AC6A-A9F14826E90E}" type="slidenum">
              <a:rPr lang="en-US" smtClean="0"/>
              <a:t>‹#›</a:t>
            </a:fld>
            <a:endParaRPr lang="en-US"/>
          </a:p>
        </p:txBody>
      </p:sp>
    </p:spTree>
    <p:extLst>
      <p:ext uri="{BB962C8B-B14F-4D97-AF65-F5344CB8AC3E}">
        <p14:creationId xmlns:p14="http://schemas.microsoft.com/office/powerpoint/2010/main" val="572382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460DFF2-3AA3-7548-A299-D43337050F29}" type="datetime1">
              <a:rPr lang="en-US" smtClean="0"/>
              <a:t>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96059A-A42D-A749-AC6A-A9F14826E90E}" type="slidenum">
              <a:rPr lang="en-US" smtClean="0"/>
              <a:t>‹#›</a:t>
            </a:fld>
            <a:endParaRPr lang="en-US"/>
          </a:p>
        </p:txBody>
      </p:sp>
    </p:spTree>
    <p:extLst>
      <p:ext uri="{BB962C8B-B14F-4D97-AF65-F5344CB8AC3E}">
        <p14:creationId xmlns:p14="http://schemas.microsoft.com/office/powerpoint/2010/main" val="2804062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05E4630-15FE-8E49-B956-C6002C7EB4FF}" type="datetime1">
              <a:rPr lang="en-US" smtClean="0"/>
              <a:t>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96059A-A42D-A749-AC6A-A9F14826E90E}" type="slidenum">
              <a:rPr lang="en-US" smtClean="0"/>
              <a:t>‹#›</a:t>
            </a:fld>
            <a:endParaRPr lang="en-US"/>
          </a:p>
        </p:txBody>
      </p:sp>
    </p:spTree>
    <p:extLst>
      <p:ext uri="{BB962C8B-B14F-4D97-AF65-F5344CB8AC3E}">
        <p14:creationId xmlns:p14="http://schemas.microsoft.com/office/powerpoint/2010/main" val="4012944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0" y="150385"/>
            <a:ext cx="9144000" cy="1449815"/>
          </a:xfrm>
          <a:prstGeom prst="rect">
            <a:avLst/>
          </a:prstGeom>
          <a:solidFill>
            <a:schemeClr val="accent5">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316056"/>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753329"/>
            <a:ext cx="8229600" cy="437283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lumMod val="50000"/>
                  </a:schemeClr>
                </a:solidFill>
                <a:latin typeface="Avenir Black"/>
                <a:cs typeface="Avenir Black"/>
              </a:defRPr>
            </a:lvl1pPr>
          </a:lstStyle>
          <a:p>
            <a:endParaRPr lang="en-US"/>
          </a:p>
        </p:txBody>
      </p:sp>
      <p:sp>
        <p:nvSpPr>
          <p:cNvPr id="6" name="Slide Number Placeholder 5"/>
          <p:cNvSpPr>
            <a:spLocks noGrp="1"/>
          </p:cNvSpPr>
          <p:nvPr>
            <p:ph type="sldNum" sz="quarter" idx="4"/>
          </p:nvPr>
        </p:nvSpPr>
        <p:spPr>
          <a:xfrm>
            <a:off x="117191" y="6356350"/>
            <a:ext cx="2133600" cy="365125"/>
          </a:xfrm>
          <a:prstGeom prst="rect">
            <a:avLst/>
          </a:prstGeom>
        </p:spPr>
        <p:txBody>
          <a:bodyPr vert="horz" lIns="91440" tIns="45720" rIns="91440" bIns="45720" rtlCol="0" anchor="ctr"/>
          <a:lstStyle>
            <a:lvl1pPr algn="l">
              <a:defRPr sz="1200">
                <a:solidFill>
                  <a:schemeClr val="tx2">
                    <a:lumMod val="50000"/>
                  </a:schemeClr>
                </a:solidFill>
                <a:latin typeface="Avenir Black"/>
                <a:cs typeface="Avenir Black"/>
              </a:defRPr>
            </a:lvl1pPr>
          </a:lstStyle>
          <a:p>
            <a:fld id="{3B96059A-A42D-A749-AC6A-A9F14826E90E}" type="slidenum">
              <a:rPr lang="en-US" smtClean="0"/>
              <a:pPr/>
              <a:t>‹#›</a:t>
            </a:fld>
            <a:endParaRPr lang="en-US" dirty="0"/>
          </a:p>
        </p:txBody>
      </p:sp>
    </p:spTree>
    <p:extLst>
      <p:ext uri="{BB962C8B-B14F-4D97-AF65-F5344CB8AC3E}">
        <p14:creationId xmlns:p14="http://schemas.microsoft.com/office/powerpoint/2010/main" val="1060569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rgbClr val="953735"/>
          </a:solidFill>
          <a:latin typeface="Avenir Black"/>
          <a:ea typeface="+mj-ea"/>
          <a:cs typeface="Avenir Black"/>
        </a:defRPr>
      </a:lvl1pPr>
    </p:titleStyle>
    <p:bodyStyle>
      <a:lvl1pPr marL="342900" indent="-342900" algn="l" defTabSz="457200" rtl="0" eaLnBrk="1" latinLnBrk="0" hangingPunct="1">
        <a:spcBef>
          <a:spcPct val="20000"/>
        </a:spcBef>
        <a:buFont typeface="Arial"/>
        <a:buChar char="•"/>
        <a:defRPr sz="3200" kern="1200">
          <a:solidFill>
            <a:schemeClr val="tx2">
              <a:lumMod val="50000"/>
            </a:schemeClr>
          </a:solidFill>
          <a:latin typeface="Avenir Black"/>
          <a:ea typeface="+mn-ea"/>
          <a:cs typeface="Avenir Black"/>
        </a:defRPr>
      </a:lvl1pPr>
      <a:lvl2pPr marL="742950" indent="-285750" algn="l" defTabSz="457200" rtl="0" eaLnBrk="1" latinLnBrk="0" hangingPunct="1">
        <a:spcBef>
          <a:spcPct val="20000"/>
        </a:spcBef>
        <a:buFont typeface="Arial"/>
        <a:buChar char="–"/>
        <a:defRPr sz="2800" kern="1200">
          <a:solidFill>
            <a:schemeClr val="tx2">
              <a:lumMod val="50000"/>
            </a:schemeClr>
          </a:solidFill>
          <a:latin typeface="Avenir Black"/>
          <a:ea typeface="+mn-ea"/>
          <a:cs typeface="Avenir Black"/>
        </a:defRPr>
      </a:lvl2pPr>
      <a:lvl3pPr marL="1143000" indent="-228600" algn="l" defTabSz="457200" rtl="0" eaLnBrk="1" latinLnBrk="0" hangingPunct="1">
        <a:spcBef>
          <a:spcPct val="20000"/>
        </a:spcBef>
        <a:buFont typeface="Arial"/>
        <a:buChar char="•"/>
        <a:defRPr sz="2400" kern="1200">
          <a:solidFill>
            <a:schemeClr val="tx2">
              <a:lumMod val="50000"/>
            </a:schemeClr>
          </a:solidFill>
          <a:latin typeface="Avenir Black"/>
          <a:ea typeface="+mn-ea"/>
          <a:cs typeface="Avenir Black"/>
        </a:defRPr>
      </a:lvl3pPr>
      <a:lvl4pPr marL="1600200" indent="-228600" algn="l" defTabSz="457200" rtl="0" eaLnBrk="1" latinLnBrk="0" hangingPunct="1">
        <a:spcBef>
          <a:spcPct val="20000"/>
        </a:spcBef>
        <a:buFont typeface="Arial"/>
        <a:buChar char="–"/>
        <a:defRPr sz="2000" kern="1200">
          <a:solidFill>
            <a:schemeClr val="tx2">
              <a:lumMod val="50000"/>
            </a:schemeClr>
          </a:solidFill>
          <a:latin typeface="Avenir Black"/>
          <a:ea typeface="+mn-ea"/>
          <a:cs typeface="Avenir Black"/>
        </a:defRPr>
      </a:lvl4pPr>
      <a:lvl5pPr marL="2057400" indent="-228600" algn="l" defTabSz="457200" rtl="0" eaLnBrk="1" latinLnBrk="0" hangingPunct="1">
        <a:spcBef>
          <a:spcPct val="20000"/>
        </a:spcBef>
        <a:buFont typeface="Arial"/>
        <a:buChar char="»"/>
        <a:defRPr sz="2000" kern="1200">
          <a:solidFill>
            <a:schemeClr val="tx2">
              <a:lumMod val="50000"/>
            </a:schemeClr>
          </a:solidFill>
          <a:latin typeface="Avenir Black"/>
          <a:ea typeface="+mn-ea"/>
          <a:cs typeface="Avenir Bl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6.svg"/><Relationship Id="rId7" Type="http://schemas.openxmlformats.org/officeDocument/2006/relationships/image" Target="../media/image24.svg"/><Relationship Id="rId12" Type="http://schemas.openxmlformats.org/officeDocument/2006/relationships/image" Target="../media/image20.tiff"/><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s>
</file>

<file path=ppt/slides/_rels/slide11.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32.sv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34.sv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5.tiff"/><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tiff"/><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C1E6BE-89FE-8F41-A23B-265B3A1EA7D7}"/>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663539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descr="Sun">
            <a:extLst>
              <a:ext uri="{FF2B5EF4-FFF2-40B4-BE49-F238E27FC236}">
                <a16:creationId xmlns:a16="http://schemas.microsoft.com/office/drawing/2014/main" id="{B543139C-A000-4A4D-88DB-BB586E1870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880" y="365126"/>
            <a:ext cx="1188720" cy="1188720"/>
          </a:xfrm>
          <a:prstGeom prst="rect">
            <a:avLst/>
          </a:prstGeom>
        </p:spPr>
      </p:pic>
      <p:sp>
        <p:nvSpPr>
          <p:cNvPr id="2" name="Title 1">
            <a:extLst>
              <a:ext uri="{FF2B5EF4-FFF2-40B4-BE49-F238E27FC236}">
                <a16:creationId xmlns:a16="http://schemas.microsoft.com/office/drawing/2014/main" id="{E611FC36-7AB7-334A-9E5E-76200906D133}"/>
              </a:ext>
            </a:extLst>
          </p:cNvPr>
          <p:cNvSpPr>
            <a:spLocks noGrp="1"/>
          </p:cNvSpPr>
          <p:nvPr>
            <p:ph type="title"/>
          </p:nvPr>
        </p:nvSpPr>
        <p:spPr/>
        <p:txBody>
          <a:bodyPr/>
          <a:lstStyle/>
          <a:p>
            <a:r>
              <a:rPr lang="en-US" dirty="0">
                <a:solidFill>
                  <a:schemeClr val="bg1">
                    <a:lumMod val="85000"/>
                  </a:schemeClr>
                </a:solidFill>
              </a:rPr>
              <a:t>Solar Energy</a:t>
            </a:r>
          </a:p>
        </p:txBody>
      </p:sp>
      <p:sp>
        <p:nvSpPr>
          <p:cNvPr id="3" name="Content Placeholder 2">
            <a:extLst>
              <a:ext uri="{FF2B5EF4-FFF2-40B4-BE49-F238E27FC236}">
                <a16:creationId xmlns:a16="http://schemas.microsoft.com/office/drawing/2014/main" id="{3DE5890E-071A-8242-904A-38EB370910FB}"/>
              </a:ext>
            </a:extLst>
          </p:cNvPr>
          <p:cNvSpPr>
            <a:spLocks noGrp="1"/>
          </p:cNvSpPr>
          <p:nvPr>
            <p:ph idx="1"/>
          </p:nvPr>
        </p:nvSpPr>
        <p:spPr>
          <a:xfrm>
            <a:off x="2731770" y="1705107"/>
            <a:ext cx="4457306" cy="906145"/>
          </a:xfrm>
        </p:spPr>
        <p:txBody>
          <a:bodyPr>
            <a:noAutofit/>
          </a:bodyPr>
          <a:lstStyle/>
          <a:p>
            <a:pPr marL="0" indent="0">
              <a:buNone/>
            </a:pPr>
            <a:r>
              <a:rPr lang="en-US" dirty="0"/>
              <a:t>Who will pay for it?</a:t>
            </a:r>
          </a:p>
          <a:p>
            <a:endParaRPr lang="en-US" dirty="0"/>
          </a:p>
          <a:p>
            <a:endParaRPr lang="en-US" dirty="0"/>
          </a:p>
        </p:txBody>
      </p:sp>
      <p:sp>
        <p:nvSpPr>
          <p:cNvPr id="4" name="TextBox 3">
            <a:extLst>
              <a:ext uri="{FF2B5EF4-FFF2-40B4-BE49-F238E27FC236}">
                <a16:creationId xmlns:a16="http://schemas.microsoft.com/office/drawing/2014/main" id="{AA98D496-9AF9-704B-9A94-0F78833D961A}"/>
              </a:ext>
            </a:extLst>
          </p:cNvPr>
          <p:cNvSpPr txBox="1"/>
          <p:nvPr/>
        </p:nvSpPr>
        <p:spPr>
          <a:xfrm>
            <a:off x="422910" y="3067238"/>
            <a:ext cx="3920490" cy="1569660"/>
          </a:xfrm>
          <a:prstGeom prst="rect">
            <a:avLst/>
          </a:prstGeom>
          <a:noFill/>
        </p:spPr>
        <p:txBody>
          <a:bodyPr wrap="square" rtlCol="0">
            <a:spAutoFit/>
          </a:bodyPr>
          <a:lstStyle/>
          <a:p>
            <a:r>
              <a:rPr lang="en-US" sz="3200" b="1" dirty="0">
                <a:solidFill>
                  <a:schemeClr val="tx2">
                    <a:lumMod val="50000"/>
                  </a:schemeClr>
                </a:solidFill>
                <a:latin typeface="Avenir Black" panose="02000503020000020003" pitchFamily="2" charset="0"/>
              </a:rPr>
              <a:t>Who will benefit from it?</a:t>
            </a:r>
          </a:p>
          <a:p>
            <a:endParaRPr lang="en-US" sz="3200" dirty="0"/>
          </a:p>
        </p:txBody>
      </p:sp>
      <p:sp>
        <p:nvSpPr>
          <p:cNvPr id="5" name="TextBox 4">
            <a:extLst>
              <a:ext uri="{FF2B5EF4-FFF2-40B4-BE49-F238E27FC236}">
                <a16:creationId xmlns:a16="http://schemas.microsoft.com/office/drawing/2014/main" id="{C22CD75E-5404-4542-B894-08F5B2FBE030}"/>
              </a:ext>
            </a:extLst>
          </p:cNvPr>
          <p:cNvSpPr txBox="1"/>
          <p:nvPr/>
        </p:nvSpPr>
        <p:spPr>
          <a:xfrm>
            <a:off x="4103370" y="4002315"/>
            <a:ext cx="3771900" cy="1569660"/>
          </a:xfrm>
          <a:prstGeom prst="rect">
            <a:avLst/>
          </a:prstGeom>
          <a:noFill/>
        </p:spPr>
        <p:txBody>
          <a:bodyPr wrap="square" rtlCol="0">
            <a:spAutoFit/>
          </a:bodyPr>
          <a:lstStyle/>
          <a:p>
            <a:r>
              <a:rPr lang="en-US" sz="3200" b="1" dirty="0">
                <a:solidFill>
                  <a:schemeClr val="tx2">
                    <a:lumMod val="50000"/>
                  </a:schemeClr>
                </a:solidFill>
                <a:latin typeface="Avenir Black" panose="02000503020000020003" pitchFamily="2" charset="0"/>
              </a:rPr>
              <a:t>Who will be hurt by it?</a:t>
            </a:r>
          </a:p>
          <a:p>
            <a:endParaRPr lang="en-US" sz="3200" dirty="0"/>
          </a:p>
        </p:txBody>
      </p:sp>
      <p:pic>
        <p:nvPicPr>
          <p:cNvPr id="7" name="Graphic 6" descr="Coins">
            <a:extLst>
              <a:ext uri="{FF2B5EF4-FFF2-40B4-BE49-F238E27FC236}">
                <a16:creationId xmlns:a16="http://schemas.microsoft.com/office/drawing/2014/main" id="{A3EED427-FA74-B649-B824-5CEEB1F626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71950" y="2339816"/>
            <a:ext cx="914400" cy="914400"/>
          </a:xfrm>
          <a:prstGeom prst="rect">
            <a:avLst/>
          </a:prstGeom>
        </p:spPr>
      </p:pic>
      <p:pic>
        <p:nvPicPr>
          <p:cNvPr id="9" name="Graphic 8" descr="Dollar">
            <a:extLst>
              <a:ext uri="{FF2B5EF4-FFF2-40B4-BE49-F238E27FC236}">
                <a16:creationId xmlns:a16="http://schemas.microsoft.com/office/drawing/2014/main" id="{D1BFF128-9747-5F4F-953D-DB298027C04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80460" y="2111271"/>
            <a:ext cx="616215" cy="616215"/>
          </a:xfrm>
          <a:prstGeom prst="rect">
            <a:avLst/>
          </a:prstGeom>
        </p:spPr>
      </p:pic>
      <p:pic>
        <p:nvPicPr>
          <p:cNvPr id="11" name="Graphic 10" descr="Sunglasses face with no fill">
            <a:extLst>
              <a:ext uri="{FF2B5EF4-FFF2-40B4-BE49-F238E27FC236}">
                <a16:creationId xmlns:a16="http://schemas.microsoft.com/office/drawing/2014/main" id="{FD6CA428-E543-EB42-BEBF-8ECBE86C688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40180" y="3941831"/>
            <a:ext cx="1291590" cy="1291590"/>
          </a:xfrm>
          <a:prstGeom prst="rect">
            <a:avLst/>
          </a:prstGeom>
        </p:spPr>
      </p:pic>
      <p:pic>
        <p:nvPicPr>
          <p:cNvPr id="13" name="Graphic 12" descr="Worried face with solid fill">
            <a:extLst>
              <a:ext uri="{FF2B5EF4-FFF2-40B4-BE49-F238E27FC236}">
                <a16:creationId xmlns:a16="http://schemas.microsoft.com/office/drawing/2014/main" id="{ED797950-A998-0244-8D3E-B258DDCC1BA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342607" y="4534858"/>
            <a:ext cx="1202440" cy="1202440"/>
          </a:xfrm>
          <a:prstGeom prst="rect">
            <a:avLst/>
          </a:prstGeom>
        </p:spPr>
      </p:pic>
      <p:pic>
        <p:nvPicPr>
          <p:cNvPr id="30" name="Picture 29">
            <a:extLst>
              <a:ext uri="{FF2B5EF4-FFF2-40B4-BE49-F238E27FC236}">
                <a16:creationId xmlns:a16="http://schemas.microsoft.com/office/drawing/2014/main" id="{0BB362FB-E400-7842-8B24-B652FAFBD846}"/>
              </a:ext>
            </a:extLst>
          </p:cNvPr>
          <p:cNvPicPr>
            <a:picLocks noChangeAspect="1"/>
          </p:cNvPicPr>
          <p:nvPr/>
        </p:nvPicPr>
        <p:blipFill>
          <a:blip r:embed="rId12">
            <a:alphaModFix amt="20000"/>
          </a:blip>
          <a:stretch>
            <a:fillRect/>
          </a:stretch>
        </p:blipFill>
        <p:spPr>
          <a:xfrm>
            <a:off x="5688330" y="4686300"/>
            <a:ext cx="3276600" cy="2171700"/>
          </a:xfrm>
          <a:prstGeom prst="rect">
            <a:avLst/>
          </a:prstGeom>
        </p:spPr>
      </p:pic>
      <p:sp>
        <p:nvSpPr>
          <p:cNvPr id="6" name="Slide Number Placeholder 5">
            <a:extLst>
              <a:ext uri="{FF2B5EF4-FFF2-40B4-BE49-F238E27FC236}">
                <a16:creationId xmlns:a16="http://schemas.microsoft.com/office/drawing/2014/main" id="{6748A7A6-9F1B-C348-BD62-B8157E51D7AE}"/>
              </a:ext>
            </a:extLst>
          </p:cNvPr>
          <p:cNvSpPr>
            <a:spLocks noGrp="1"/>
          </p:cNvSpPr>
          <p:nvPr>
            <p:ph type="sldNum" sz="quarter" idx="12"/>
          </p:nvPr>
        </p:nvSpPr>
        <p:spPr/>
        <p:txBody>
          <a:bodyPr/>
          <a:lstStyle/>
          <a:p>
            <a:fld id="{3B96059A-A42D-A749-AC6A-A9F14826E90E}" type="slidenum">
              <a:rPr lang="en-US" smtClean="0"/>
              <a:t>10</a:t>
            </a:fld>
            <a:endParaRPr lang="en-US"/>
          </a:p>
        </p:txBody>
      </p:sp>
    </p:spTree>
    <p:extLst>
      <p:ext uri="{BB962C8B-B14F-4D97-AF65-F5344CB8AC3E}">
        <p14:creationId xmlns:p14="http://schemas.microsoft.com/office/powerpoint/2010/main" val="222996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Sun">
            <a:extLst>
              <a:ext uri="{FF2B5EF4-FFF2-40B4-BE49-F238E27FC236}">
                <a16:creationId xmlns:a16="http://schemas.microsoft.com/office/drawing/2014/main" id="{57723E5F-AE96-A348-BB64-D0A43CBB14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880" y="365126"/>
            <a:ext cx="1188720" cy="1188720"/>
          </a:xfrm>
          <a:prstGeom prst="rect">
            <a:avLst/>
          </a:prstGeom>
        </p:spPr>
      </p:pic>
      <p:sp>
        <p:nvSpPr>
          <p:cNvPr id="2" name="Title 1">
            <a:extLst>
              <a:ext uri="{FF2B5EF4-FFF2-40B4-BE49-F238E27FC236}">
                <a16:creationId xmlns:a16="http://schemas.microsoft.com/office/drawing/2014/main" id="{07EE2811-5912-9746-97D7-1F4733377116}"/>
              </a:ext>
            </a:extLst>
          </p:cNvPr>
          <p:cNvSpPr>
            <a:spLocks noGrp="1"/>
          </p:cNvSpPr>
          <p:nvPr>
            <p:ph type="title"/>
          </p:nvPr>
        </p:nvSpPr>
        <p:spPr/>
        <p:txBody>
          <a:bodyPr/>
          <a:lstStyle/>
          <a:p>
            <a:r>
              <a:rPr lang="en-US" dirty="0">
                <a:solidFill>
                  <a:schemeClr val="bg1">
                    <a:lumMod val="85000"/>
                  </a:schemeClr>
                </a:solidFill>
              </a:rPr>
              <a:t>Solar Energy</a:t>
            </a:r>
          </a:p>
        </p:txBody>
      </p:sp>
      <p:sp>
        <p:nvSpPr>
          <p:cNvPr id="3" name="Content Placeholder 2">
            <a:extLst>
              <a:ext uri="{FF2B5EF4-FFF2-40B4-BE49-F238E27FC236}">
                <a16:creationId xmlns:a16="http://schemas.microsoft.com/office/drawing/2014/main" id="{DBE124F1-F24C-934E-95E1-4B8ADD668502}"/>
              </a:ext>
            </a:extLst>
          </p:cNvPr>
          <p:cNvSpPr>
            <a:spLocks noGrp="1"/>
          </p:cNvSpPr>
          <p:nvPr>
            <p:ph idx="1"/>
          </p:nvPr>
        </p:nvSpPr>
        <p:spPr>
          <a:xfrm>
            <a:off x="2730991" y="1825625"/>
            <a:ext cx="3682019" cy="1325563"/>
          </a:xfrm>
        </p:spPr>
        <p:txBody>
          <a:bodyPr/>
          <a:lstStyle/>
          <a:p>
            <a:pPr marL="0" indent="0" algn="ctr">
              <a:buNone/>
            </a:pPr>
            <a:r>
              <a:rPr lang="en-US" dirty="0"/>
              <a:t>Pros and Cons?</a:t>
            </a:r>
          </a:p>
          <a:p>
            <a:pPr marL="0" indent="0">
              <a:buNone/>
            </a:pPr>
            <a:endParaRPr lang="en-US" dirty="0"/>
          </a:p>
        </p:txBody>
      </p:sp>
      <p:pic>
        <p:nvPicPr>
          <p:cNvPr id="4" name="Graphic 3" descr="Checkmark">
            <a:extLst>
              <a:ext uri="{FF2B5EF4-FFF2-40B4-BE49-F238E27FC236}">
                <a16:creationId xmlns:a16="http://schemas.microsoft.com/office/drawing/2014/main" id="{58C65BCA-9F1D-354E-BF92-BEE2BC47B4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77411" y="2684145"/>
            <a:ext cx="605790" cy="605790"/>
          </a:xfrm>
          <a:prstGeom prst="rect">
            <a:avLst/>
          </a:prstGeom>
        </p:spPr>
      </p:pic>
      <p:pic>
        <p:nvPicPr>
          <p:cNvPr id="5" name="Graphic 4" descr="No sign">
            <a:extLst>
              <a:ext uri="{FF2B5EF4-FFF2-40B4-BE49-F238E27FC236}">
                <a16:creationId xmlns:a16="http://schemas.microsoft.com/office/drawing/2014/main" id="{6A782DBE-5740-DC4F-AEDC-606EA2533DC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24650" y="2684145"/>
            <a:ext cx="605790" cy="605790"/>
          </a:xfrm>
          <a:prstGeom prst="rect">
            <a:avLst/>
          </a:prstGeom>
        </p:spPr>
      </p:pic>
      <p:grpSp>
        <p:nvGrpSpPr>
          <p:cNvPr id="21" name="Group 20">
            <a:extLst>
              <a:ext uri="{FF2B5EF4-FFF2-40B4-BE49-F238E27FC236}">
                <a16:creationId xmlns:a16="http://schemas.microsoft.com/office/drawing/2014/main" id="{A3D81133-E0D7-B34E-8B05-3F09AC4CE955}"/>
              </a:ext>
            </a:extLst>
          </p:cNvPr>
          <p:cNvGrpSpPr/>
          <p:nvPr/>
        </p:nvGrpSpPr>
        <p:grpSpPr>
          <a:xfrm>
            <a:off x="5623560" y="4582159"/>
            <a:ext cx="3177540" cy="2095500"/>
            <a:chOff x="2903220" y="3806190"/>
            <a:chExt cx="3177540" cy="2095500"/>
          </a:xfrm>
        </p:grpSpPr>
        <p:sp>
          <p:nvSpPr>
            <p:cNvPr id="22" name="Parallelogram 21">
              <a:extLst>
                <a:ext uri="{FF2B5EF4-FFF2-40B4-BE49-F238E27FC236}">
                  <a16:creationId xmlns:a16="http://schemas.microsoft.com/office/drawing/2014/main" id="{06A81397-A9B6-764F-8ACF-EA5C104BB5BA}"/>
                </a:ext>
              </a:extLst>
            </p:cNvPr>
            <p:cNvSpPr/>
            <p:nvPr/>
          </p:nvSpPr>
          <p:spPr>
            <a:xfrm>
              <a:off x="3017520" y="4537710"/>
              <a:ext cx="788670" cy="628650"/>
            </a:xfrm>
            <a:prstGeom prst="parallelogram">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arallelogram 22">
              <a:extLst>
                <a:ext uri="{FF2B5EF4-FFF2-40B4-BE49-F238E27FC236}">
                  <a16:creationId xmlns:a16="http://schemas.microsoft.com/office/drawing/2014/main" id="{DC907F3C-0DE0-C04E-B4C6-57D5EEA4B4CC}"/>
                </a:ext>
              </a:extLst>
            </p:cNvPr>
            <p:cNvSpPr/>
            <p:nvPr/>
          </p:nvSpPr>
          <p:spPr>
            <a:xfrm>
              <a:off x="3684270" y="4537710"/>
              <a:ext cx="788670" cy="628650"/>
            </a:xfrm>
            <a:prstGeom prst="parallelogram">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rallelogram 23">
              <a:extLst>
                <a:ext uri="{FF2B5EF4-FFF2-40B4-BE49-F238E27FC236}">
                  <a16:creationId xmlns:a16="http://schemas.microsoft.com/office/drawing/2014/main" id="{FB71619B-5326-9B4E-8D8B-5F83E9C219B2}"/>
                </a:ext>
              </a:extLst>
            </p:cNvPr>
            <p:cNvSpPr/>
            <p:nvPr/>
          </p:nvSpPr>
          <p:spPr>
            <a:xfrm>
              <a:off x="4351020" y="4537710"/>
              <a:ext cx="788670" cy="628650"/>
            </a:xfrm>
            <a:prstGeom prst="parallelogram">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arallelogram 24">
              <a:extLst>
                <a:ext uri="{FF2B5EF4-FFF2-40B4-BE49-F238E27FC236}">
                  <a16:creationId xmlns:a16="http://schemas.microsoft.com/office/drawing/2014/main" id="{5FF29ECB-7E66-7B42-8C42-1F831F0BF836}"/>
                </a:ext>
              </a:extLst>
            </p:cNvPr>
            <p:cNvSpPr/>
            <p:nvPr/>
          </p:nvSpPr>
          <p:spPr>
            <a:xfrm>
              <a:off x="5017770" y="4537710"/>
              <a:ext cx="788670" cy="628650"/>
            </a:xfrm>
            <a:prstGeom prst="parallelogram">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79818678-4E64-1342-A724-C3700363A4E5}"/>
                </a:ext>
              </a:extLst>
            </p:cNvPr>
            <p:cNvSpPr/>
            <p:nvPr/>
          </p:nvSpPr>
          <p:spPr>
            <a:xfrm>
              <a:off x="3181350" y="3890010"/>
              <a:ext cx="788670" cy="628650"/>
            </a:xfrm>
            <a:prstGeom prst="parallelogram">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6F612610-0520-1C47-8776-0DC7867FD2FB}"/>
                </a:ext>
              </a:extLst>
            </p:cNvPr>
            <p:cNvSpPr/>
            <p:nvPr/>
          </p:nvSpPr>
          <p:spPr>
            <a:xfrm>
              <a:off x="3848100" y="3890010"/>
              <a:ext cx="788670" cy="628650"/>
            </a:xfrm>
            <a:prstGeom prst="parallelogram">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478EC0EC-BBD4-814D-9FFA-D6DB09700221}"/>
                </a:ext>
              </a:extLst>
            </p:cNvPr>
            <p:cNvSpPr/>
            <p:nvPr/>
          </p:nvSpPr>
          <p:spPr>
            <a:xfrm>
              <a:off x="4514850" y="3890010"/>
              <a:ext cx="788670" cy="628650"/>
            </a:xfrm>
            <a:prstGeom prst="parallelogram">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arallelogram 28">
              <a:extLst>
                <a:ext uri="{FF2B5EF4-FFF2-40B4-BE49-F238E27FC236}">
                  <a16:creationId xmlns:a16="http://schemas.microsoft.com/office/drawing/2014/main" id="{9A906F26-CD24-7045-95AF-14C7112B7F90}"/>
                </a:ext>
              </a:extLst>
            </p:cNvPr>
            <p:cNvSpPr/>
            <p:nvPr/>
          </p:nvSpPr>
          <p:spPr>
            <a:xfrm>
              <a:off x="5181600" y="3890010"/>
              <a:ext cx="788670" cy="628650"/>
            </a:xfrm>
            <a:prstGeom prst="parallelogram">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arallelogram 29">
              <a:extLst>
                <a:ext uri="{FF2B5EF4-FFF2-40B4-BE49-F238E27FC236}">
                  <a16:creationId xmlns:a16="http://schemas.microsoft.com/office/drawing/2014/main" id="{09B86B36-D55F-044C-A6EF-A1967AFDFF24}"/>
                </a:ext>
              </a:extLst>
            </p:cNvPr>
            <p:cNvSpPr/>
            <p:nvPr/>
          </p:nvSpPr>
          <p:spPr>
            <a:xfrm>
              <a:off x="2903220" y="3806190"/>
              <a:ext cx="3177540" cy="1449386"/>
            </a:xfrm>
            <a:prstGeom prst="parallelogram">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FADF3AF7-B948-4245-AC43-062CE46A53EC}"/>
                </a:ext>
              </a:extLst>
            </p:cNvPr>
            <p:cNvCxnSpPr/>
            <p:nvPr/>
          </p:nvCxnSpPr>
          <p:spPr>
            <a:xfrm>
              <a:off x="6057900" y="3832860"/>
              <a:ext cx="0" cy="18021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55DA857-EFD9-3D47-9DE3-C4A219DC6FE5}"/>
                </a:ext>
              </a:extLst>
            </p:cNvPr>
            <p:cNvCxnSpPr>
              <a:cxnSpLocks/>
            </p:cNvCxnSpPr>
            <p:nvPr/>
          </p:nvCxnSpPr>
          <p:spPr>
            <a:xfrm>
              <a:off x="5695950" y="5255576"/>
              <a:ext cx="0" cy="6461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730AF13-A5B1-8C43-BFFA-5DA4EB224B71}"/>
                </a:ext>
              </a:extLst>
            </p:cNvPr>
            <p:cNvCxnSpPr>
              <a:cxnSpLocks/>
            </p:cNvCxnSpPr>
            <p:nvPr/>
          </p:nvCxnSpPr>
          <p:spPr>
            <a:xfrm>
              <a:off x="2903220" y="5255576"/>
              <a:ext cx="0" cy="6461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CDA6C76-AA2C-444D-B196-5ADCFA99BB84}"/>
                </a:ext>
              </a:extLst>
            </p:cNvPr>
            <p:cNvCxnSpPr>
              <a:cxnSpLocks/>
            </p:cNvCxnSpPr>
            <p:nvPr/>
          </p:nvCxnSpPr>
          <p:spPr>
            <a:xfrm>
              <a:off x="3284220" y="5255576"/>
              <a:ext cx="0" cy="37338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Slide Number Placeholder 6">
            <a:extLst>
              <a:ext uri="{FF2B5EF4-FFF2-40B4-BE49-F238E27FC236}">
                <a16:creationId xmlns:a16="http://schemas.microsoft.com/office/drawing/2014/main" id="{22EAF2E9-1B31-7E45-96C9-4994A0C0666F}"/>
              </a:ext>
            </a:extLst>
          </p:cNvPr>
          <p:cNvSpPr>
            <a:spLocks noGrp="1"/>
          </p:cNvSpPr>
          <p:nvPr>
            <p:ph type="sldNum" sz="quarter" idx="12"/>
          </p:nvPr>
        </p:nvSpPr>
        <p:spPr/>
        <p:txBody>
          <a:bodyPr/>
          <a:lstStyle/>
          <a:p>
            <a:fld id="{3B96059A-A42D-A749-AC6A-A9F14826E90E}" type="slidenum">
              <a:rPr lang="en-US" smtClean="0"/>
              <a:t>11</a:t>
            </a:fld>
            <a:endParaRPr lang="en-US"/>
          </a:p>
        </p:txBody>
      </p:sp>
    </p:spTree>
    <p:extLst>
      <p:ext uri="{BB962C8B-B14F-4D97-AF65-F5344CB8AC3E}">
        <p14:creationId xmlns:p14="http://schemas.microsoft.com/office/powerpoint/2010/main" val="1814758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descr="Sun">
            <a:extLst>
              <a:ext uri="{FF2B5EF4-FFF2-40B4-BE49-F238E27FC236}">
                <a16:creationId xmlns:a16="http://schemas.microsoft.com/office/drawing/2014/main" id="{2576A816-7793-0944-8B82-807A7BB93A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880" y="365126"/>
            <a:ext cx="1188720" cy="1188720"/>
          </a:xfrm>
          <a:prstGeom prst="rect">
            <a:avLst/>
          </a:prstGeom>
        </p:spPr>
      </p:pic>
      <p:sp>
        <p:nvSpPr>
          <p:cNvPr id="2" name="Title 1">
            <a:extLst>
              <a:ext uri="{FF2B5EF4-FFF2-40B4-BE49-F238E27FC236}">
                <a16:creationId xmlns:a16="http://schemas.microsoft.com/office/drawing/2014/main" id="{E9B57FE5-42E9-5D43-9D68-D0F19A0C9BE6}"/>
              </a:ext>
            </a:extLst>
          </p:cNvPr>
          <p:cNvSpPr>
            <a:spLocks noGrp="1"/>
          </p:cNvSpPr>
          <p:nvPr>
            <p:ph type="title"/>
          </p:nvPr>
        </p:nvSpPr>
        <p:spPr/>
        <p:txBody>
          <a:bodyPr/>
          <a:lstStyle/>
          <a:p>
            <a:r>
              <a:rPr lang="en-US" dirty="0">
                <a:solidFill>
                  <a:schemeClr val="bg1">
                    <a:lumMod val="85000"/>
                  </a:schemeClr>
                </a:solidFill>
              </a:rPr>
              <a:t>Solar Energy</a:t>
            </a:r>
          </a:p>
        </p:txBody>
      </p:sp>
      <p:sp>
        <p:nvSpPr>
          <p:cNvPr id="3" name="Content Placeholder 2">
            <a:extLst>
              <a:ext uri="{FF2B5EF4-FFF2-40B4-BE49-F238E27FC236}">
                <a16:creationId xmlns:a16="http://schemas.microsoft.com/office/drawing/2014/main" id="{B45AE817-4E81-E14C-BC96-631526DA2580}"/>
              </a:ext>
            </a:extLst>
          </p:cNvPr>
          <p:cNvSpPr>
            <a:spLocks noGrp="1"/>
          </p:cNvSpPr>
          <p:nvPr>
            <p:ph idx="1"/>
          </p:nvPr>
        </p:nvSpPr>
        <p:spPr/>
        <p:txBody>
          <a:bodyPr/>
          <a:lstStyle/>
          <a:p>
            <a:pPr marL="0" indent="0" algn="ctr">
              <a:buNone/>
            </a:pPr>
            <a:r>
              <a:rPr lang="en-US" dirty="0"/>
              <a:t>If you were in charge of making this happen, how would you do it?</a:t>
            </a:r>
          </a:p>
          <a:p>
            <a:pPr marL="0" indent="0">
              <a:buNone/>
            </a:pPr>
            <a:endParaRPr lang="en-US" dirty="0"/>
          </a:p>
        </p:txBody>
      </p:sp>
      <p:pic>
        <p:nvPicPr>
          <p:cNvPr id="9" name="Graphic 8" descr="Head with gears">
            <a:extLst>
              <a:ext uri="{FF2B5EF4-FFF2-40B4-BE49-F238E27FC236}">
                <a16:creationId xmlns:a16="http://schemas.microsoft.com/office/drawing/2014/main" id="{4B3FB27B-381E-C348-9475-FD7F463D2A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00450" y="2983230"/>
            <a:ext cx="1943100" cy="1943100"/>
          </a:xfrm>
          <a:prstGeom prst="rect">
            <a:avLst/>
          </a:prstGeom>
        </p:spPr>
      </p:pic>
      <p:grpSp>
        <p:nvGrpSpPr>
          <p:cNvPr id="25" name="Group 24">
            <a:extLst>
              <a:ext uri="{FF2B5EF4-FFF2-40B4-BE49-F238E27FC236}">
                <a16:creationId xmlns:a16="http://schemas.microsoft.com/office/drawing/2014/main" id="{36B57E9E-BBBA-524B-8F57-B158D1466927}"/>
              </a:ext>
            </a:extLst>
          </p:cNvPr>
          <p:cNvGrpSpPr/>
          <p:nvPr/>
        </p:nvGrpSpPr>
        <p:grpSpPr>
          <a:xfrm>
            <a:off x="5623560" y="4582159"/>
            <a:ext cx="3177540" cy="2095500"/>
            <a:chOff x="2903220" y="3806190"/>
            <a:chExt cx="3177540" cy="2095500"/>
          </a:xfrm>
        </p:grpSpPr>
        <p:sp>
          <p:nvSpPr>
            <p:cNvPr id="26" name="Parallelogram 25">
              <a:extLst>
                <a:ext uri="{FF2B5EF4-FFF2-40B4-BE49-F238E27FC236}">
                  <a16:creationId xmlns:a16="http://schemas.microsoft.com/office/drawing/2014/main" id="{C7C2B09C-C7A2-F44C-89D2-20FC6D65C8A6}"/>
                </a:ext>
              </a:extLst>
            </p:cNvPr>
            <p:cNvSpPr/>
            <p:nvPr/>
          </p:nvSpPr>
          <p:spPr>
            <a:xfrm>
              <a:off x="3017520" y="4537710"/>
              <a:ext cx="788670" cy="628650"/>
            </a:xfrm>
            <a:prstGeom prst="parallelogram">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F32B0E23-C42A-6344-B104-B67BD59BC459}"/>
                </a:ext>
              </a:extLst>
            </p:cNvPr>
            <p:cNvSpPr/>
            <p:nvPr/>
          </p:nvSpPr>
          <p:spPr>
            <a:xfrm>
              <a:off x="3684270" y="4537710"/>
              <a:ext cx="788670" cy="628650"/>
            </a:xfrm>
            <a:prstGeom prst="parallelogram">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FCACFF1E-F032-FA48-A525-E3A8ACC8A02D}"/>
                </a:ext>
              </a:extLst>
            </p:cNvPr>
            <p:cNvSpPr/>
            <p:nvPr/>
          </p:nvSpPr>
          <p:spPr>
            <a:xfrm>
              <a:off x="4351020" y="4537710"/>
              <a:ext cx="788670" cy="628650"/>
            </a:xfrm>
            <a:prstGeom prst="parallelogram">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arallelogram 28">
              <a:extLst>
                <a:ext uri="{FF2B5EF4-FFF2-40B4-BE49-F238E27FC236}">
                  <a16:creationId xmlns:a16="http://schemas.microsoft.com/office/drawing/2014/main" id="{A7C40622-5633-E140-AEE3-BC00BDB2A700}"/>
                </a:ext>
              </a:extLst>
            </p:cNvPr>
            <p:cNvSpPr/>
            <p:nvPr/>
          </p:nvSpPr>
          <p:spPr>
            <a:xfrm>
              <a:off x="5017770" y="4537710"/>
              <a:ext cx="788670" cy="628650"/>
            </a:xfrm>
            <a:prstGeom prst="parallelogram">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arallelogram 29">
              <a:extLst>
                <a:ext uri="{FF2B5EF4-FFF2-40B4-BE49-F238E27FC236}">
                  <a16:creationId xmlns:a16="http://schemas.microsoft.com/office/drawing/2014/main" id="{98758851-5829-0D43-8568-7063ABFD68DE}"/>
                </a:ext>
              </a:extLst>
            </p:cNvPr>
            <p:cNvSpPr/>
            <p:nvPr/>
          </p:nvSpPr>
          <p:spPr>
            <a:xfrm>
              <a:off x="3181350" y="3890010"/>
              <a:ext cx="788670" cy="628650"/>
            </a:xfrm>
            <a:prstGeom prst="parallelogram">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arallelogram 30">
              <a:extLst>
                <a:ext uri="{FF2B5EF4-FFF2-40B4-BE49-F238E27FC236}">
                  <a16:creationId xmlns:a16="http://schemas.microsoft.com/office/drawing/2014/main" id="{87219005-3D25-7644-827A-94E261461171}"/>
                </a:ext>
              </a:extLst>
            </p:cNvPr>
            <p:cNvSpPr/>
            <p:nvPr/>
          </p:nvSpPr>
          <p:spPr>
            <a:xfrm>
              <a:off x="3848100" y="3890010"/>
              <a:ext cx="788670" cy="628650"/>
            </a:xfrm>
            <a:prstGeom prst="parallelogram">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arallelogram 31">
              <a:extLst>
                <a:ext uri="{FF2B5EF4-FFF2-40B4-BE49-F238E27FC236}">
                  <a16:creationId xmlns:a16="http://schemas.microsoft.com/office/drawing/2014/main" id="{C7C80EE1-B4DF-7045-8475-867C0D50DE23}"/>
                </a:ext>
              </a:extLst>
            </p:cNvPr>
            <p:cNvSpPr/>
            <p:nvPr/>
          </p:nvSpPr>
          <p:spPr>
            <a:xfrm>
              <a:off x="4514850" y="3890010"/>
              <a:ext cx="788670" cy="628650"/>
            </a:xfrm>
            <a:prstGeom prst="parallelogram">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arallelogram 32">
              <a:extLst>
                <a:ext uri="{FF2B5EF4-FFF2-40B4-BE49-F238E27FC236}">
                  <a16:creationId xmlns:a16="http://schemas.microsoft.com/office/drawing/2014/main" id="{85B58B76-C65C-E74A-B69E-3943D5100DA0}"/>
                </a:ext>
              </a:extLst>
            </p:cNvPr>
            <p:cNvSpPr/>
            <p:nvPr/>
          </p:nvSpPr>
          <p:spPr>
            <a:xfrm>
              <a:off x="5181600" y="3890010"/>
              <a:ext cx="788670" cy="628650"/>
            </a:xfrm>
            <a:prstGeom prst="parallelogram">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arallelogram 33">
              <a:extLst>
                <a:ext uri="{FF2B5EF4-FFF2-40B4-BE49-F238E27FC236}">
                  <a16:creationId xmlns:a16="http://schemas.microsoft.com/office/drawing/2014/main" id="{D3C6CFEE-4DE8-6040-9921-4775C081722B}"/>
                </a:ext>
              </a:extLst>
            </p:cNvPr>
            <p:cNvSpPr/>
            <p:nvPr/>
          </p:nvSpPr>
          <p:spPr>
            <a:xfrm>
              <a:off x="2903220" y="3806190"/>
              <a:ext cx="3177540" cy="1449386"/>
            </a:xfrm>
            <a:prstGeom prst="parallelogram">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2A2E8B94-3CED-9A4E-97D2-A9ACB9CBFC01}"/>
                </a:ext>
              </a:extLst>
            </p:cNvPr>
            <p:cNvCxnSpPr/>
            <p:nvPr/>
          </p:nvCxnSpPr>
          <p:spPr>
            <a:xfrm>
              <a:off x="6057900" y="3832860"/>
              <a:ext cx="0" cy="18021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11FB230-32A8-5F4B-8F17-135331DBCB47}"/>
                </a:ext>
              </a:extLst>
            </p:cNvPr>
            <p:cNvCxnSpPr>
              <a:cxnSpLocks/>
            </p:cNvCxnSpPr>
            <p:nvPr/>
          </p:nvCxnSpPr>
          <p:spPr>
            <a:xfrm>
              <a:off x="5695950" y="5255576"/>
              <a:ext cx="0" cy="6461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9996C90-6B0C-8C4C-B8BA-A43333535D4B}"/>
                </a:ext>
              </a:extLst>
            </p:cNvPr>
            <p:cNvCxnSpPr>
              <a:cxnSpLocks/>
            </p:cNvCxnSpPr>
            <p:nvPr/>
          </p:nvCxnSpPr>
          <p:spPr>
            <a:xfrm>
              <a:off x="2903220" y="5255576"/>
              <a:ext cx="0" cy="6461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7AABF30-18FD-D045-9332-09330C61F4FD}"/>
                </a:ext>
              </a:extLst>
            </p:cNvPr>
            <p:cNvCxnSpPr>
              <a:cxnSpLocks/>
            </p:cNvCxnSpPr>
            <p:nvPr/>
          </p:nvCxnSpPr>
          <p:spPr>
            <a:xfrm>
              <a:off x="3284220" y="5255576"/>
              <a:ext cx="0" cy="37338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767F91C9-9CE7-0843-8ECD-69AAE81CE9D2}"/>
              </a:ext>
            </a:extLst>
          </p:cNvPr>
          <p:cNvSpPr>
            <a:spLocks noGrp="1"/>
          </p:cNvSpPr>
          <p:nvPr>
            <p:ph type="sldNum" sz="quarter" idx="12"/>
          </p:nvPr>
        </p:nvSpPr>
        <p:spPr/>
        <p:txBody>
          <a:bodyPr/>
          <a:lstStyle/>
          <a:p>
            <a:fld id="{3B96059A-A42D-A749-AC6A-A9F14826E90E}" type="slidenum">
              <a:rPr lang="en-US" smtClean="0"/>
              <a:t>12</a:t>
            </a:fld>
            <a:endParaRPr lang="en-US"/>
          </a:p>
        </p:txBody>
      </p:sp>
    </p:spTree>
    <p:extLst>
      <p:ext uri="{BB962C8B-B14F-4D97-AF65-F5344CB8AC3E}">
        <p14:creationId xmlns:p14="http://schemas.microsoft.com/office/powerpoint/2010/main" val="219143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87A730-B1F4-D04D-9314-4AFF33878B5F}"/>
              </a:ext>
            </a:extLst>
          </p:cNvPr>
          <p:cNvSpPr/>
          <p:nvPr/>
        </p:nvSpPr>
        <p:spPr>
          <a:xfrm>
            <a:off x="0" y="1614491"/>
            <a:ext cx="9144000" cy="5033072"/>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BD61857-9859-CE4D-A561-53555B5735AE}"/>
              </a:ext>
            </a:extLst>
          </p:cNvPr>
          <p:cNvPicPr>
            <a:picLocks noChangeAspect="1"/>
          </p:cNvPicPr>
          <p:nvPr/>
        </p:nvPicPr>
        <p:blipFill>
          <a:blip r:embed="rId2"/>
          <a:stretch>
            <a:fillRect/>
          </a:stretch>
        </p:blipFill>
        <p:spPr>
          <a:xfrm>
            <a:off x="0" y="1553846"/>
            <a:ext cx="9026809" cy="5033072"/>
          </a:xfrm>
          <a:prstGeom prst="rect">
            <a:avLst/>
          </a:prstGeom>
        </p:spPr>
      </p:pic>
      <p:pic>
        <p:nvPicPr>
          <p:cNvPr id="26" name="Graphic 25" descr="Sun">
            <a:extLst>
              <a:ext uri="{FF2B5EF4-FFF2-40B4-BE49-F238E27FC236}">
                <a16:creationId xmlns:a16="http://schemas.microsoft.com/office/drawing/2014/main" id="{8B5851FF-5320-3C46-B07E-9FCE003965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880" y="365126"/>
            <a:ext cx="1188720" cy="1188720"/>
          </a:xfrm>
          <a:prstGeom prst="rect">
            <a:avLst/>
          </a:prstGeom>
        </p:spPr>
      </p:pic>
      <p:sp>
        <p:nvSpPr>
          <p:cNvPr id="2" name="Title 1">
            <a:extLst>
              <a:ext uri="{FF2B5EF4-FFF2-40B4-BE49-F238E27FC236}">
                <a16:creationId xmlns:a16="http://schemas.microsoft.com/office/drawing/2014/main" id="{D3E2CC79-727D-CA44-A738-EE8D2843BEEA}"/>
              </a:ext>
            </a:extLst>
          </p:cNvPr>
          <p:cNvSpPr>
            <a:spLocks noGrp="1"/>
          </p:cNvSpPr>
          <p:nvPr>
            <p:ph type="title"/>
          </p:nvPr>
        </p:nvSpPr>
        <p:spPr/>
        <p:txBody>
          <a:bodyPr/>
          <a:lstStyle/>
          <a:p>
            <a:r>
              <a:rPr lang="en-US" dirty="0">
                <a:solidFill>
                  <a:schemeClr val="bg1">
                    <a:lumMod val="85000"/>
                  </a:schemeClr>
                </a:solidFill>
              </a:rPr>
              <a:t>Put It All Together</a:t>
            </a:r>
          </a:p>
        </p:txBody>
      </p:sp>
      <p:sp>
        <p:nvSpPr>
          <p:cNvPr id="5" name="TextBox 4">
            <a:extLst>
              <a:ext uri="{FF2B5EF4-FFF2-40B4-BE49-F238E27FC236}">
                <a16:creationId xmlns:a16="http://schemas.microsoft.com/office/drawing/2014/main" id="{DC7BC42D-DA66-374A-B4A3-CFBADD9F3768}"/>
              </a:ext>
            </a:extLst>
          </p:cNvPr>
          <p:cNvSpPr txBox="1"/>
          <p:nvPr/>
        </p:nvSpPr>
        <p:spPr>
          <a:xfrm>
            <a:off x="3377142" y="1830691"/>
            <a:ext cx="3341511" cy="369332"/>
          </a:xfrm>
          <a:prstGeom prst="rect">
            <a:avLst/>
          </a:prstGeom>
          <a:noFill/>
        </p:spPr>
        <p:txBody>
          <a:bodyPr wrap="square" rtlCol="0">
            <a:spAutoFit/>
          </a:bodyPr>
          <a:lstStyle/>
          <a:p>
            <a:r>
              <a:rPr lang="en-US" dirty="0">
                <a:latin typeface="Segoe Print" panose="02000800000000000000" pitchFamily="2" charset="0"/>
              </a:rPr>
              <a:t>Solar energy</a:t>
            </a:r>
          </a:p>
        </p:txBody>
      </p:sp>
      <p:sp>
        <p:nvSpPr>
          <p:cNvPr id="15" name="TextBox 14">
            <a:extLst>
              <a:ext uri="{FF2B5EF4-FFF2-40B4-BE49-F238E27FC236}">
                <a16:creationId xmlns:a16="http://schemas.microsoft.com/office/drawing/2014/main" id="{8F54AA99-8CF7-1C43-A27F-9013E2AAABB2}"/>
              </a:ext>
            </a:extLst>
          </p:cNvPr>
          <p:cNvSpPr txBox="1"/>
          <p:nvPr/>
        </p:nvSpPr>
        <p:spPr>
          <a:xfrm>
            <a:off x="609937" y="4179365"/>
            <a:ext cx="2159806" cy="584775"/>
          </a:xfrm>
          <a:prstGeom prst="rect">
            <a:avLst/>
          </a:prstGeom>
          <a:noFill/>
        </p:spPr>
        <p:txBody>
          <a:bodyPr wrap="square" rtlCol="0">
            <a:spAutoFit/>
          </a:bodyPr>
          <a:lstStyle/>
          <a:p>
            <a:r>
              <a:rPr lang="en-US" sz="800" dirty="0">
                <a:latin typeface="Segoe Print" panose="02000800000000000000" pitchFamily="2" charset="0"/>
              </a:rPr>
              <a:t>Power companies that currently burn coal and gas to make electricity need to invest in installing solar panels instead.  </a:t>
            </a:r>
          </a:p>
        </p:txBody>
      </p:sp>
      <p:sp>
        <p:nvSpPr>
          <p:cNvPr id="16" name="TextBox 15">
            <a:extLst>
              <a:ext uri="{FF2B5EF4-FFF2-40B4-BE49-F238E27FC236}">
                <a16:creationId xmlns:a16="http://schemas.microsoft.com/office/drawing/2014/main" id="{B8769F6B-859D-D941-AF1E-1230D14A5C4F}"/>
              </a:ext>
            </a:extLst>
          </p:cNvPr>
          <p:cNvSpPr txBox="1"/>
          <p:nvPr/>
        </p:nvSpPr>
        <p:spPr>
          <a:xfrm>
            <a:off x="3377142" y="4728298"/>
            <a:ext cx="3635022" cy="1569660"/>
          </a:xfrm>
          <a:prstGeom prst="rect">
            <a:avLst/>
          </a:prstGeom>
          <a:noFill/>
        </p:spPr>
        <p:txBody>
          <a:bodyPr wrap="square" rtlCol="0">
            <a:spAutoFit/>
          </a:bodyPr>
          <a:lstStyle/>
          <a:p>
            <a:r>
              <a:rPr lang="en-US" sz="1200" dirty="0">
                <a:latin typeface="Segoe Print" panose="02000800000000000000" pitchFamily="2" charset="0"/>
              </a:rPr>
              <a:t>To prevent the burning of fossil fuels for electricity, we should use solar energy.  Power companies will build solar farms with thousands of solar panels in sunny places like the Southwest. They can use space in cities by putting solar panels over parking lots, and people and businesses can also help by installing solar panels on their roofs. </a:t>
            </a:r>
          </a:p>
        </p:txBody>
      </p:sp>
      <p:sp>
        <p:nvSpPr>
          <p:cNvPr id="17" name="TextBox 16">
            <a:extLst>
              <a:ext uri="{FF2B5EF4-FFF2-40B4-BE49-F238E27FC236}">
                <a16:creationId xmlns:a16="http://schemas.microsoft.com/office/drawing/2014/main" id="{3B332BE7-1866-2F4F-A9AA-3DABE8E9130B}"/>
              </a:ext>
            </a:extLst>
          </p:cNvPr>
          <p:cNvSpPr txBox="1"/>
          <p:nvPr/>
        </p:nvSpPr>
        <p:spPr>
          <a:xfrm>
            <a:off x="3377142" y="2649238"/>
            <a:ext cx="3635022" cy="1446550"/>
          </a:xfrm>
          <a:prstGeom prst="rect">
            <a:avLst/>
          </a:prstGeom>
          <a:noFill/>
        </p:spPr>
        <p:txBody>
          <a:bodyPr wrap="square" rtlCol="0">
            <a:spAutoFit/>
          </a:bodyPr>
          <a:lstStyle/>
          <a:p>
            <a:r>
              <a:rPr lang="en-US" sz="1100" dirty="0">
                <a:latin typeface="Segoe Print" panose="02000800000000000000" pitchFamily="2" charset="0"/>
              </a:rPr>
              <a:t>People need to use less electricity </a:t>
            </a:r>
          </a:p>
          <a:p>
            <a:r>
              <a:rPr lang="en-US" sz="1100" dirty="0">
                <a:latin typeface="Segoe Print" panose="02000800000000000000" pitchFamily="2" charset="0"/>
              </a:rPr>
              <a:t>and low-electricity appliances to make the transition easier. This will require creating more affordable low energy appliances.</a:t>
            </a:r>
          </a:p>
          <a:p>
            <a:endParaRPr lang="en-US" sz="1100" dirty="0">
              <a:latin typeface="Segoe Print" panose="02000800000000000000" pitchFamily="2" charset="0"/>
            </a:endParaRPr>
          </a:p>
          <a:p>
            <a:r>
              <a:rPr lang="en-US" sz="1100" dirty="0">
                <a:latin typeface="Segoe Print" panose="02000800000000000000" pitchFamily="2" charset="0"/>
              </a:rPr>
              <a:t>Governments need to pass laws that encourage people to use solar energy and not fossil fuel energy.</a:t>
            </a:r>
          </a:p>
        </p:txBody>
      </p:sp>
      <p:sp>
        <p:nvSpPr>
          <p:cNvPr id="18" name="TextBox 17">
            <a:extLst>
              <a:ext uri="{FF2B5EF4-FFF2-40B4-BE49-F238E27FC236}">
                <a16:creationId xmlns:a16="http://schemas.microsoft.com/office/drawing/2014/main" id="{AE2DBACE-4032-8847-B7F9-DDAD32A61802}"/>
              </a:ext>
            </a:extLst>
          </p:cNvPr>
          <p:cNvSpPr txBox="1"/>
          <p:nvPr/>
        </p:nvSpPr>
        <p:spPr>
          <a:xfrm>
            <a:off x="7214438" y="3214266"/>
            <a:ext cx="1472361" cy="553998"/>
          </a:xfrm>
          <a:prstGeom prst="rect">
            <a:avLst/>
          </a:prstGeom>
          <a:noFill/>
        </p:spPr>
        <p:txBody>
          <a:bodyPr wrap="square" rtlCol="0">
            <a:spAutoFit/>
          </a:bodyPr>
          <a:lstStyle/>
          <a:p>
            <a:r>
              <a:rPr lang="en-US" sz="1000" dirty="0">
                <a:latin typeface="Segoe Print" panose="02000800000000000000" pitchFamily="2" charset="0"/>
              </a:rPr>
              <a:t>It will lead to cleaner air and water.</a:t>
            </a:r>
          </a:p>
        </p:txBody>
      </p:sp>
      <p:sp>
        <p:nvSpPr>
          <p:cNvPr id="19" name="TextBox 18">
            <a:extLst>
              <a:ext uri="{FF2B5EF4-FFF2-40B4-BE49-F238E27FC236}">
                <a16:creationId xmlns:a16="http://schemas.microsoft.com/office/drawing/2014/main" id="{C8544E9A-87E1-9F45-9EC8-5075F8075BDC}"/>
              </a:ext>
            </a:extLst>
          </p:cNvPr>
          <p:cNvSpPr txBox="1"/>
          <p:nvPr/>
        </p:nvSpPr>
        <p:spPr>
          <a:xfrm>
            <a:off x="7214438" y="2571373"/>
            <a:ext cx="1472361" cy="707886"/>
          </a:xfrm>
          <a:prstGeom prst="rect">
            <a:avLst/>
          </a:prstGeom>
          <a:noFill/>
        </p:spPr>
        <p:txBody>
          <a:bodyPr wrap="square" rtlCol="0">
            <a:spAutoFit/>
          </a:bodyPr>
          <a:lstStyle/>
          <a:p>
            <a:r>
              <a:rPr lang="en-US" sz="1000" dirty="0">
                <a:latin typeface="Segoe Print" panose="02000800000000000000" pitchFamily="2" charset="0"/>
              </a:rPr>
              <a:t>People who buy solar panels will spend less on energy bills.</a:t>
            </a:r>
          </a:p>
        </p:txBody>
      </p:sp>
      <p:sp>
        <p:nvSpPr>
          <p:cNvPr id="20" name="TextBox 19">
            <a:extLst>
              <a:ext uri="{FF2B5EF4-FFF2-40B4-BE49-F238E27FC236}">
                <a16:creationId xmlns:a16="http://schemas.microsoft.com/office/drawing/2014/main" id="{5279C639-26EB-FD40-986E-F8A0CF98F571}"/>
              </a:ext>
            </a:extLst>
          </p:cNvPr>
          <p:cNvSpPr txBox="1"/>
          <p:nvPr/>
        </p:nvSpPr>
        <p:spPr>
          <a:xfrm>
            <a:off x="7214438" y="2244493"/>
            <a:ext cx="1472361" cy="400110"/>
          </a:xfrm>
          <a:prstGeom prst="rect">
            <a:avLst/>
          </a:prstGeom>
          <a:noFill/>
        </p:spPr>
        <p:txBody>
          <a:bodyPr wrap="square" rtlCol="0">
            <a:spAutoFit/>
          </a:bodyPr>
          <a:lstStyle/>
          <a:p>
            <a:r>
              <a:rPr lang="en-US" sz="1000" dirty="0">
                <a:latin typeface="Segoe Print" panose="02000800000000000000" pitchFamily="2" charset="0"/>
              </a:rPr>
              <a:t>It will slow climate change.</a:t>
            </a:r>
          </a:p>
        </p:txBody>
      </p:sp>
      <p:sp>
        <p:nvSpPr>
          <p:cNvPr id="21" name="TextBox 20">
            <a:extLst>
              <a:ext uri="{FF2B5EF4-FFF2-40B4-BE49-F238E27FC236}">
                <a16:creationId xmlns:a16="http://schemas.microsoft.com/office/drawing/2014/main" id="{4BEDCB42-EB68-544E-A3FB-BE7AC7CF9E73}"/>
              </a:ext>
            </a:extLst>
          </p:cNvPr>
          <p:cNvSpPr txBox="1"/>
          <p:nvPr/>
        </p:nvSpPr>
        <p:spPr>
          <a:xfrm>
            <a:off x="7179703" y="4689016"/>
            <a:ext cx="1774292" cy="553998"/>
          </a:xfrm>
          <a:prstGeom prst="rect">
            <a:avLst/>
          </a:prstGeom>
          <a:noFill/>
        </p:spPr>
        <p:txBody>
          <a:bodyPr wrap="square" rtlCol="0">
            <a:spAutoFit/>
          </a:bodyPr>
          <a:lstStyle/>
          <a:p>
            <a:r>
              <a:rPr lang="en-US" sz="1000" dirty="0">
                <a:latin typeface="Segoe Print" panose="02000800000000000000" pitchFamily="2" charset="0"/>
              </a:rPr>
              <a:t>Thousands of jobs rely on the coal and gas industry.</a:t>
            </a:r>
          </a:p>
        </p:txBody>
      </p:sp>
      <p:sp>
        <p:nvSpPr>
          <p:cNvPr id="22" name="TextBox 21">
            <a:extLst>
              <a:ext uri="{FF2B5EF4-FFF2-40B4-BE49-F238E27FC236}">
                <a16:creationId xmlns:a16="http://schemas.microsoft.com/office/drawing/2014/main" id="{C7F20F66-D3D4-AC48-B092-C5CDCC86893F}"/>
              </a:ext>
            </a:extLst>
          </p:cNvPr>
          <p:cNvSpPr txBox="1"/>
          <p:nvPr/>
        </p:nvSpPr>
        <p:spPr>
          <a:xfrm>
            <a:off x="7179703" y="5196847"/>
            <a:ext cx="1774292" cy="400110"/>
          </a:xfrm>
          <a:prstGeom prst="rect">
            <a:avLst/>
          </a:prstGeom>
          <a:noFill/>
        </p:spPr>
        <p:txBody>
          <a:bodyPr wrap="square" rtlCol="0">
            <a:spAutoFit/>
          </a:bodyPr>
          <a:lstStyle/>
          <a:p>
            <a:r>
              <a:rPr lang="en-US" sz="1000" dirty="0">
                <a:latin typeface="Segoe Print" panose="02000800000000000000" pitchFamily="2" charset="0"/>
              </a:rPr>
              <a:t>It will be expensive to build solar panels.</a:t>
            </a:r>
          </a:p>
        </p:txBody>
      </p:sp>
      <p:sp>
        <p:nvSpPr>
          <p:cNvPr id="23" name="TextBox 22">
            <a:extLst>
              <a:ext uri="{FF2B5EF4-FFF2-40B4-BE49-F238E27FC236}">
                <a16:creationId xmlns:a16="http://schemas.microsoft.com/office/drawing/2014/main" id="{5C34D56B-EE33-D142-AFE5-E4E25C60A770}"/>
              </a:ext>
            </a:extLst>
          </p:cNvPr>
          <p:cNvSpPr txBox="1"/>
          <p:nvPr/>
        </p:nvSpPr>
        <p:spPr>
          <a:xfrm>
            <a:off x="7182722" y="5667503"/>
            <a:ext cx="1774292" cy="707886"/>
          </a:xfrm>
          <a:prstGeom prst="rect">
            <a:avLst/>
          </a:prstGeom>
          <a:noFill/>
        </p:spPr>
        <p:txBody>
          <a:bodyPr wrap="square" rtlCol="0">
            <a:spAutoFit/>
          </a:bodyPr>
          <a:lstStyle/>
          <a:p>
            <a:r>
              <a:rPr lang="en-US" sz="1000" dirty="0">
                <a:latin typeface="Segoe Print" panose="02000800000000000000" pitchFamily="2" charset="0"/>
              </a:rPr>
              <a:t>Solar panels are made with materials that can be harmful to the environment.</a:t>
            </a:r>
          </a:p>
        </p:txBody>
      </p:sp>
      <p:sp>
        <p:nvSpPr>
          <p:cNvPr id="25" name="TextBox 24">
            <a:extLst>
              <a:ext uri="{FF2B5EF4-FFF2-40B4-BE49-F238E27FC236}">
                <a16:creationId xmlns:a16="http://schemas.microsoft.com/office/drawing/2014/main" id="{6A7283D7-86A9-9248-8CC1-3D7D0A566DE0}"/>
              </a:ext>
            </a:extLst>
          </p:cNvPr>
          <p:cNvSpPr txBox="1"/>
          <p:nvPr/>
        </p:nvSpPr>
        <p:spPr>
          <a:xfrm>
            <a:off x="7229678" y="3663846"/>
            <a:ext cx="1472361" cy="400110"/>
          </a:xfrm>
          <a:prstGeom prst="rect">
            <a:avLst/>
          </a:prstGeom>
          <a:noFill/>
        </p:spPr>
        <p:txBody>
          <a:bodyPr wrap="square" rtlCol="0">
            <a:spAutoFit/>
          </a:bodyPr>
          <a:lstStyle/>
          <a:p>
            <a:r>
              <a:rPr lang="en-US" sz="1000" dirty="0">
                <a:latin typeface="Segoe Print" panose="02000800000000000000" pitchFamily="2" charset="0"/>
              </a:rPr>
              <a:t>It will save money in the long run.</a:t>
            </a:r>
          </a:p>
        </p:txBody>
      </p:sp>
      <p:sp>
        <p:nvSpPr>
          <p:cNvPr id="6" name="Slide Number Placeholder 5">
            <a:extLst>
              <a:ext uri="{FF2B5EF4-FFF2-40B4-BE49-F238E27FC236}">
                <a16:creationId xmlns:a16="http://schemas.microsoft.com/office/drawing/2014/main" id="{E7299EA8-6134-974E-885D-F67DCAABE673}"/>
              </a:ext>
            </a:extLst>
          </p:cNvPr>
          <p:cNvSpPr>
            <a:spLocks noGrp="1"/>
          </p:cNvSpPr>
          <p:nvPr>
            <p:ph type="sldNum" sz="quarter" idx="12"/>
          </p:nvPr>
        </p:nvSpPr>
        <p:spPr/>
        <p:txBody>
          <a:bodyPr/>
          <a:lstStyle/>
          <a:p>
            <a:fld id="{3B96059A-A42D-A749-AC6A-A9F14826E90E}" type="slidenum">
              <a:rPr lang="en-US" smtClean="0"/>
              <a:t>13</a:t>
            </a:fld>
            <a:endParaRPr lang="en-US"/>
          </a:p>
        </p:txBody>
      </p:sp>
      <p:sp>
        <p:nvSpPr>
          <p:cNvPr id="29" name="TextBox 28">
            <a:extLst>
              <a:ext uri="{FF2B5EF4-FFF2-40B4-BE49-F238E27FC236}">
                <a16:creationId xmlns:a16="http://schemas.microsoft.com/office/drawing/2014/main" id="{4BB111C7-F009-6947-91A2-D27A5380B1DA}"/>
              </a:ext>
            </a:extLst>
          </p:cNvPr>
          <p:cNvSpPr txBox="1"/>
          <p:nvPr/>
        </p:nvSpPr>
        <p:spPr>
          <a:xfrm>
            <a:off x="219614" y="2784856"/>
            <a:ext cx="2823598" cy="1615827"/>
          </a:xfrm>
          <a:prstGeom prst="rect">
            <a:avLst/>
          </a:prstGeom>
          <a:noFill/>
        </p:spPr>
        <p:txBody>
          <a:bodyPr wrap="square" rtlCol="0">
            <a:spAutoFit/>
          </a:bodyPr>
          <a:lstStyle/>
          <a:p>
            <a:pPr marL="228600" indent="-228600">
              <a:buAutoNum type="arabicPeriod"/>
            </a:pPr>
            <a:r>
              <a:rPr lang="en-US" sz="900" dirty="0">
                <a:latin typeface="Segoe Print" panose="02000800000000000000" pitchFamily="2" charset="0"/>
              </a:rPr>
              <a:t>Coal companies- against loss of business</a:t>
            </a:r>
          </a:p>
          <a:p>
            <a:pPr marL="228600" indent="-228600">
              <a:buAutoNum type="arabicPeriod"/>
            </a:pPr>
            <a:r>
              <a:rPr lang="en-US" sz="900" dirty="0">
                <a:latin typeface="Segoe Print" panose="02000800000000000000" pitchFamily="2" charset="0"/>
              </a:rPr>
              <a:t>Solar energy companies –for more business</a:t>
            </a:r>
          </a:p>
          <a:p>
            <a:pPr marL="228600" indent="-228600">
              <a:buAutoNum type="arabicPeriod"/>
            </a:pPr>
            <a:r>
              <a:rPr lang="en-US" sz="900" dirty="0">
                <a:latin typeface="Segoe Print" panose="02000800000000000000" pitchFamily="2" charset="0"/>
              </a:rPr>
              <a:t>Homeowners- for cheaper electricity in the long run</a:t>
            </a:r>
          </a:p>
          <a:p>
            <a:pPr marL="228600" indent="-228600">
              <a:buAutoNum type="arabicPeriod"/>
            </a:pPr>
            <a:r>
              <a:rPr lang="en-US" sz="900" dirty="0">
                <a:latin typeface="Segoe Print" panose="02000800000000000000" pitchFamily="2" charset="0"/>
              </a:rPr>
              <a:t>Homeowners- against expensive set up cost</a:t>
            </a:r>
          </a:p>
          <a:p>
            <a:pPr marL="228600" indent="-228600">
              <a:buAutoNum type="arabicPeriod"/>
            </a:pPr>
            <a:r>
              <a:rPr lang="en-US" sz="900" dirty="0">
                <a:latin typeface="Segoe Print" panose="02000800000000000000" pitchFamily="2" charset="0"/>
              </a:rPr>
              <a:t>Environmental groups- less air pollution</a:t>
            </a:r>
          </a:p>
          <a:p>
            <a:pPr marL="228600" indent="-228600">
              <a:buAutoNum type="arabicPeriod"/>
            </a:pPr>
            <a:endParaRPr lang="en-US" sz="900" dirty="0">
              <a:latin typeface="Segoe Print" panose="02000800000000000000" pitchFamily="2" charset="0"/>
            </a:endParaRPr>
          </a:p>
          <a:p>
            <a:pPr marL="228600" indent="-228600">
              <a:buAutoNum type="arabicPeriod"/>
            </a:pPr>
            <a:endParaRPr lang="en-US" sz="900" dirty="0">
              <a:latin typeface="Segoe Print" panose="02000800000000000000" pitchFamily="2" charset="0"/>
            </a:endParaRPr>
          </a:p>
          <a:p>
            <a:pPr marL="228600" indent="-228600">
              <a:buAutoNum type="arabicPeriod"/>
            </a:pPr>
            <a:endParaRPr lang="en-US" sz="900" dirty="0">
              <a:latin typeface="Segoe Print" panose="02000800000000000000" pitchFamily="2" charset="0"/>
            </a:endParaRPr>
          </a:p>
        </p:txBody>
      </p:sp>
      <p:sp>
        <p:nvSpPr>
          <p:cNvPr id="43" name="TextBox 42">
            <a:extLst>
              <a:ext uri="{FF2B5EF4-FFF2-40B4-BE49-F238E27FC236}">
                <a16:creationId xmlns:a16="http://schemas.microsoft.com/office/drawing/2014/main" id="{B79EC03E-05B2-6742-91EE-F358F742DF22}"/>
              </a:ext>
            </a:extLst>
          </p:cNvPr>
          <p:cNvSpPr txBox="1"/>
          <p:nvPr/>
        </p:nvSpPr>
        <p:spPr>
          <a:xfrm>
            <a:off x="117191" y="5196847"/>
            <a:ext cx="2926021" cy="769441"/>
          </a:xfrm>
          <a:prstGeom prst="rect">
            <a:avLst/>
          </a:prstGeom>
          <a:noFill/>
        </p:spPr>
        <p:txBody>
          <a:bodyPr wrap="square" rtlCol="0">
            <a:spAutoFit/>
          </a:bodyPr>
          <a:lstStyle/>
          <a:p>
            <a:r>
              <a:rPr lang="en-US" sz="1100" dirty="0">
                <a:latin typeface="Segoe Print" panose="02000800000000000000" pitchFamily="2" charset="0"/>
              </a:rPr>
              <a:t>Rich countries can afford to install solar panels. They can invest in poor countries that are very sunny, especially tropical countries. </a:t>
            </a:r>
          </a:p>
        </p:txBody>
      </p:sp>
      <p:sp>
        <p:nvSpPr>
          <p:cNvPr id="8" name="Oval 7">
            <a:extLst>
              <a:ext uri="{FF2B5EF4-FFF2-40B4-BE49-F238E27FC236}">
                <a16:creationId xmlns:a16="http://schemas.microsoft.com/office/drawing/2014/main" id="{44ADF903-BC06-2143-BCE1-50429680246C}"/>
              </a:ext>
            </a:extLst>
          </p:cNvPr>
          <p:cNvSpPr/>
          <p:nvPr/>
        </p:nvSpPr>
        <p:spPr>
          <a:xfrm>
            <a:off x="69691" y="6049413"/>
            <a:ext cx="324770" cy="173255"/>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0EA9674C-D323-B243-B691-DF5BC60EE7EE}"/>
              </a:ext>
            </a:extLst>
          </p:cNvPr>
          <p:cNvSpPr/>
          <p:nvPr/>
        </p:nvSpPr>
        <p:spPr>
          <a:xfrm>
            <a:off x="447551" y="6097608"/>
            <a:ext cx="692479" cy="200350"/>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1482294C-E859-104A-850F-CF1CDE68A10B}"/>
              </a:ext>
            </a:extLst>
          </p:cNvPr>
          <p:cNvSpPr/>
          <p:nvPr/>
        </p:nvSpPr>
        <p:spPr>
          <a:xfrm>
            <a:off x="189026" y="6235866"/>
            <a:ext cx="324770" cy="173255"/>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82CE4368-051D-4B43-8856-001413701ADE}"/>
              </a:ext>
            </a:extLst>
          </p:cNvPr>
          <p:cNvSpPr/>
          <p:nvPr/>
        </p:nvSpPr>
        <p:spPr>
          <a:xfrm>
            <a:off x="859221" y="6297958"/>
            <a:ext cx="324770" cy="173255"/>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7334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CB3B7-CE6D-D142-86B8-F8FC1BB3C44D}"/>
              </a:ext>
            </a:extLst>
          </p:cNvPr>
          <p:cNvSpPr>
            <a:spLocks noGrp="1"/>
          </p:cNvSpPr>
          <p:nvPr>
            <p:ph type="title"/>
          </p:nvPr>
        </p:nvSpPr>
        <p:spPr/>
        <p:txBody>
          <a:bodyPr/>
          <a:lstStyle/>
          <a:p>
            <a:r>
              <a:rPr lang="en-US" dirty="0">
                <a:solidFill>
                  <a:schemeClr val="bg1">
                    <a:lumMod val="85000"/>
                  </a:schemeClr>
                </a:solidFill>
              </a:rPr>
              <a:t>Your Turn</a:t>
            </a:r>
          </a:p>
        </p:txBody>
      </p:sp>
      <p:sp>
        <p:nvSpPr>
          <p:cNvPr id="3" name="Content Placeholder 2">
            <a:extLst>
              <a:ext uri="{FF2B5EF4-FFF2-40B4-BE49-F238E27FC236}">
                <a16:creationId xmlns:a16="http://schemas.microsoft.com/office/drawing/2014/main" id="{62145B6C-8C82-124E-9C70-F28B2B1D4CA1}"/>
              </a:ext>
            </a:extLst>
          </p:cNvPr>
          <p:cNvSpPr>
            <a:spLocks noGrp="1"/>
          </p:cNvSpPr>
          <p:nvPr>
            <p:ph idx="1"/>
          </p:nvPr>
        </p:nvSpPr>
        <p:spPr>
          <a:xfrm>
            <a:off x="457200" y="1753329"/>
            <a:ext cx="8057408" cy="4968146"/>
          </a:xfrm>
        </p:spPr>
        <p:txBody>
          <a:bodyPr>
            <a:noAutofit/>
          </a:bodyPr>
          <a:lstStyle/>
          <a:p>
            <a:pPr marL="0" indent="0">
              <a:buNone/>
            </a:pPr>
            <a:r>
              <a:rPr lang="en-US" sz="2800" dirty="0"/>
              <a:t>Choose one of the proposed </a:t>
            </a:r>
          </a:p>
          <a:p>
            <a:pPr marL="0" indent="0">
              <a:buNone/>
            </a:pPr>
            <a:r>
              <a:rPr lang="en-US" sz="2800" dirty="0"/>
              <a:t>mitigation strategies, and read </a:t>
            </a:r>
          </a:p>
          <a:p>
            <a:pPr marL="0" indent="0">
              <a:buNone/>
            </a:pPr>
            <a:r>
              <a:rPr lang="en-US" sz="2800" dirty="0"/>
              <a:t>the page.</a:t>
            </a:r>
          </a:p>
          <a:p>
            <a:pPr lvl="1"/>
            <a:r>
              <a:rPr lang="en-US" sz="2000" dirty="0"/>
              <a:t>Consider the strengths and weaknesses</a:t>
            </a:r>
          </a:p>
          <a:p>
            <a:pPr lvl="1"/>
            <a:r>
              <a:rPr lang="en-US" sz="2000" dirty="0"/>
              <a:t>Make arguments for and against it</a:t>
            </a:r>
          </a:p>
          <a:p>
            <a:pPr lvl="1"/>
            <a:r>
              <a:rPr lang="en-US" sz="2000" dirty="0"/>
              <a:t>Refine or add to the strategy to strengthen it</a:t>
            </a:r>
          </a:p>
          <a:p>
            <a:pPr lvl="1"/>
            <a:r>
              <a:rPr lang="en-US" sz="2000" dirty="0"/>
              <a:t>Propose your own version of this strategy</a:t>
            </a:r>
          </a:p>
          <a:p>
            <a:pPr marL="0" indent="0">
              <a:buNone/>
            </a:pPr>
            <a:r>
              <a:rPr lang="en-US" sz="2400" dirty="0"/>
              <a:t>Use the questions on the mini-poster to help you think about different aspects of this mitigation strategy</a:t>
            </a:r>
          </a:p>
          <a:p>
            <a:pPr marL="0" indent="0">
              <a:buNone/>
            </a:pPr>
            <a:r>
              <a:rPr lang="en-US" sz="2400" dirty="0"/>
              <a:t>Consider all the questions before filling in #7 on the poster</a:t>
            </a:r>
          </a:p>
        </p:txBody>
      </p:sp>
      <p:sp>
        <p:nvSpPr>
          <p:cNvPr id="4" name="Slide Number Placeholder 3">
            <a:extLst>
              <a:ext uri="{FF2B5EF4-FFF2-40B4-BE49-F238E27FC236}">
                <a16:creationId xmlns:a16="http://schemas.microsoft.com/office/drawing/2014/main" id="{84456927-9A8D-F44A-9E56-5BF7432D6A5A}"/>
              </a:ext>
            </a:extLst>
          </p:cNvPr>
          <p:cNvSpPr>
            <a:spLocks noGrp="1"/>
          </p:cNvSpPr>
          <p:nvPr>
            <p:ph type="sldNum" sz="quarter" idx="12"/>
          </p:nvPr>
        </p:nvSpPr>
        <p:spPr/>
        <p:txBody>
          <a:bodyPr/>
          <a:lstStyle/>
          <a:p>
            <a:fld id="{3B96059A-A42D-A749-AC6A-A9F14826E90E}" type="slidenum">
              <a:rPr lang="en-US" smtClean="0"/>
              <a:t>14</a:t>
            </a:fld>
            <a:endParaRPr lang="en-US"/>
          </a:p>
        </p:txBody>
      </p:sp>
      <p:pic>
        <p:nvPicPr>
          <p:cNvPr id="5" name="Picture 4">
            <a:extLst>
              <a:ext uri="{FF2B5EF4-FFF2-40B4-BE49-F238E27FC236}">
                <a16:creationId xmlns:a16="http://schemas.microsoft.com/office/drawing/2014/main" id="{8FABFFAB-B967-1D4D-A1C5-26931CFD721A}"/>
              </a:ext>
            </a:extLst>
          </p:cNvPr>
          <p:cNvPicPr>
            <a:picLocks noChangeAspect="1"/>
          </p:cNvPicPr>
          <p:nvPr/>
        </p:nvPicPr>
        <p:blipFill>
          <a:blip r:embed="rId2"/>
          <a:stretch>
            <a:fillRect/>
          </a:stretch>
        </p:blipFill>
        <p:spPr>
          <a:xfrm>
            <a:off x="7365340" y="334146"/>
            <a:ext cx="1778660" cy="2377991"/>
          </a:xfrm>
          <a:prstGeom prst="rect">
            <a:avLst/>
          </a:prstGeom>
          <a:ln w="19050">
            <a:solidFill>
              <a:schemeClr val="accent4"/>
            </a:solidFill>
          </a:ln>
        </p:spPr>
      </p:pic>
      <p:pic>
        <p:nvPicPr>
          <p:cNvPr id="6" name="Picture 5">
            <a:extLst>
              <a:ext uri="{FF2B5EF4-FFF2-40B4-BE49-F238E27FC236}">
                <a16:creationId xmlns:a16="http://schemas.microsoft.com/office/drawing/2014/main" id="{0AFA5C5D-7E38-C141-99F1-CAB97C1F99C5}"/>
              </a:ext>
            </a:extLst>
          </p:cNvPr>
          <p:cNvPicPr>
            <a:picLocks noChangeAspect="1"/>
          </p:cNvPicPr>
          <p:nvPr/>
        </p:nvPicPr>
        <p:blipFill>
          <a:blip r:embed="rId3"/>
          <a:stretch>
            <a:fillRect/>
          </a:stretch>
        </p:blipFill>
        <p:spPr>
          <a:xfrm>
            <a:off x="7211973" y="1354122"/>
            <a:ext cx="1789523" cy="2377991"/>
          </a:xfrm>
          <a:prstGeom prst="rect">
            <a:avLst/>
          </a:prstGeom>
          <a:ln w="19050">
            <a:solidFill>
              <a:schemeClr val="accent4"/>
            </a:solidFill>
          </a:ln>
        </p:spPr>
      </p:pic>
      <p:pic>
        <p:nvPicPr>
          <p:cNvPr id="7" name="Picture 6">
            <a:extLst>
              <a:ext uri="{FF2B5EF4-FFF2-40B4-BE49-F238E27FC236}">
                <a16:creationId xmlns:a16="http://schemas.microsoft.com/office/drawing/2014/main" id="{9EF2C9E1-E3F0-634F-B18C-9E709F164421}"/>
              </a:ext>
            </a:extLst>
          </p:cNvPr>
          <p:cNvPicPr>
            <a:picLocks noChangeAspect="1"/>
          </p:cNvPicPr>
          <p:nvPr/>
        </p:nvPicPr>
        <p:blipFill>
          <a:blip r:embed="rId4"/>
          <a:stretch>
            <a:fillRect/>
          </a:stretch>
        </p:blipFill>
        <p:spPr>
          <a:xfrm>
            <a:off x="6978176" y="2374098"/>
            <a:ext cx="1784699" cy="2377991"/>
          </a:xfrm>
          <a:prstGeom prst="rect">
            <a:avLst/>
          </a:prstGeom>
          <a:ln w="19050">
            <a:solidFill>
              <a:schemeClr val="accent4"/>
            </a:solidFill>
          </a:ln>
        </p:spPr>
      </p:pic>
    </p:spTree>
    <p:extLst>
      <p:ext uri="{BB962C8B-B14F-4D97-AF65-F5344CB8AC3E}">
        <p14:creationId xmlns:p14="http://schemas.microsoft.com/office/powerpoint/2010/main" val="900277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2">
            <a:extLst>
              <a:ext uri="{FF2B5EF4-FFF2-40B4-BE49-F238E27FC236}">
                <a16:creationId xmlns:a16="http://schemas.microsoft.com/office/drawing/2014/main" id="{2EFCF7C6-1F53-AC41-93B1-921C4C9DEC5C}"/>
              </a:ext>
            </a:extLst>
          </p:cNvPr>
          <p:cNvPicPr>
            <a:picLocks noChangeAspect="1"/>
          </p:cNvPicPr>
          <p:nvPr/>
        </p:nvPicPr>
        <p:blipFill rotWithShape="1">
          <a:blip r:embed="rId2"/>
          <a:srcRect l="4169" t="19083" r="5758" b="13302"/>
          <a:stretch/>
        </p:blipFill>
        <p:spPr>
          <a:xfrm>
            <a:off x="17847" y="1792212"/>
            <a:ext cx="9126153" cy="5016843"/>
          </a:xfrm>
          <a:prstGeom prst="rect">
            <a:avLst/>
          </a:prstGeom>
        </p:spPr>
      </p:pic>
      <p:sp>
        <p:nvSpPr>
          <p:cNvPr id="16" name="Title 1">
            <a:extLst>
              <a:ext uri="{FF2B5EF4-FFF2-40B4-BE49-F238E27FC236}">
                <a16:creationId xmlns:a16="http://schemas.microsoft.com/office/drawing/2014/main" id="{F41C1CFA-BE8B-794D-A164-B0CCD0F249E7}"/>
              </a:ext>
            </a:extLst>
          </p:cNvPr>
          <p:cNvSpPr>
            <a:spLocks noGrp="1"/>
          </p:cNvSpPr>
          <p:nvPr>
            <p:ph type="title"/>
          </p:nvPr>
        </p:nvSpPr>
        <p:spPr>
          <a:xfrm>
            <a:off x="457200" y="255896"/>
            <a:ext cx="8229600" cy="1143000"/>
          </a:xfrm>
        </p:spPr>
        <p:txBody>
          <a:bodyPr/>
          <a:lstStyle/>
          <a:p>
            <a:r>
              <a:rPr lang="en-US" dirty="0">
                <a:solidFill>
                  <a:schemeClr val="bg1">
                    <a:lumMod val="85000"/>
                  </a:schemeClr>
                </a:solidFill>
              </a:rPr>
              <a:t>Climate Change Mitigation</a:t>
            </a:r>
          </a:p>
        </p:txBody>
      </p:sp>
      <p:pic>
        <p:nvPicPr>
          <p:cNvPr id="13" name="Content Placeholder 12">
            <a:extLst>
              <a:ext uri="{FF2B5EF4-FFF2-40B4-BE49-F238E27FC236}">
                <a16:creationId xmlns:a16="http://schemas.microsoft.com/office/drawing/2014/main" id="{31E3ADF8-A758-AB47-983A-2BE3CFCB5C0D}"/>
              </a:ext>
            </a:extLst>
          </p:cNvPr>
          <p:cNvPicPr>
            <a:picLocks noGrp="1" noChangeAspect="1"/>
          </p:cNvPicPr>
          <p:nvPr>
            <p:ph idx="1"/>
          </p:nvPr>
        </p:nvPicPr>
        <p:blipFill rotWithShape="1">
          <a:blip r:embed="rId2"/>
          <a:srcRect l="4049" t="5600" r="36777" b="80389"/>
          <a:stretch/>
        </p:blipFill>
        <p:spPr>
          <a:xfrm>
            <a:off x="17847" y="1794330"/>
            <a:ext cx="4423719" cy="753761"/>
          </a:xfrm>
        </p:spPr>
      </p:pic>
      <p:pic>
        <p:nvPicPr>
          <p:cNvPr id="23" name="Content Placeholder 12">
            <a:extLst>
              <a:ext uri="{FF2B5EF4-FFF2-40B4-BE49-F238E27FC236}">
                <a16:creationId xmlns:a16="http://schemas.microsoft.com/office/drawing/2014/main" id="{ACDE9293-F05C-C342-B148-BA72E3E0939E}"/>
              </a:ext>
            </a:extLst>
          </p:cNvPr>
          <p:cNvPicPr>
            <a:picLocks noChangeAspect="1"/>
          </p:cNvPicPr>
          <p:nvPr/>
        </p:nvPicPr>
        <p:blipFill rotWithShape="1">
          <a:blip r:embed="rId2"/>
          <a:srcRect l="60213" t="24959" r="7298" b="66664"/>
          <a:stretch/>
        </p:blipFill>
        <p:spPr>
          <a:xfrm>
            <a:off x="4363991" y="2090455"/>
            <a:ext cx="2428791" cy="450673"/>
          </a:xfrm>
          <a:prstGeom prst="rect">
            <a:avLst/>
          </a:prstGeom>
        </p:spPr>
      </p:pic>
      <p:pic>
        <p:nvPicPr>
          <p:cNvPr id="22" name="Content Placeholder 12">
            <a:extLst>
              <a:ext uri="{FF2B5EF4-FFF2-40B4-BE49-F238E27FC236}">
                <a16:creationId xmlns:a16="http://schemas.microsoft.com/office/drawing/2014/main" id="{200CBB73-43CB-9348-AF51-8FB4DBDD38D2}"/>
              </a:ext>
            </a:extLst>
          </p:cNvPr>
          <p:cNvPicPr>
            <a:picLocks noChangeAspect="1"/>
          </p:cNvPicPr>
          <p:nvPr/>
        </p:nvPicPr>
        <p:blipFill rotWithShape="1">
          <a:blip r:embed="rId2"/>
          <a:srcRect l="29111" t="84218" r="5966" b="7405"/>
          <a:stretch/>
        </p:blipFill>
        <p:spPr>
          <a:xfrm>
            <a:off x="4213992" y="6305182"/>
            <a:ext cx="4853458" cy="450673"/>
          </a:xfrm>
          <a:prstGeom prst="rect">
            <a:avLst/>
          </a:prstGeom>
        </p:spPr>
      </p:pic>
      <p:sp>
        <p:nvSpPr>
          <p:cNvPr id="2" name="Slide Number Placeholder 1">
            <a:extLst>
              <a:ext uri="{FF2B5EF4-FFF2-40B4-BE49-F238E27FC236}">
                <a16:creationId xmlns:a16="http://schemas.microsoft.com/office/drawing/2014/main" id="{9C41BB49-5BCF-D342-9EA5-6DAE9E0FB75B}"/>
              </a:ext>
            </a:extLst>
          </p:cNvPr>
          <p:cNvSpPr>
            <a:spLocks noGrp="1"/>
          </p:cNvSpPr>
          <p:nvPr>
            <p:ph type="sldNum" sz="quarter" idx="12"/>
          </p:nvPr>
        </p:nvSpPr>
        <p:spPr/>
        <p:txBody>
          <a:bodyPr/>
          <a:lstStyle/>
          <a:p>
            <a:fld id="{3B96059A-A42D-A749-AC6A-A9F14826E90E}" type="slidenum">
              <a:rPr lang="en-US" smtClean="0"/>
              <a:t>15</a:t>
            </a:fld>
            <a:endParaRPr lang="en-US"/>
          </a:p>
        </p:txBody>
      </p:sp>
      <p:sp>
        <p:nvSpPr>
          <p:cNvPr id="3" name="Rectangle 2">
            <a:extLst>
              <a:ext uri="{FF2B5EF4-FFF2-40B4-BE49-F238E27FC236}">
                <a16:creationId xmlns:a16="http://schemas.microsoft.com/office/drawing/2014/main" id="{6C921F02-C03C-A44E-94BB-AA25959EDB77}"/>
              </a:ext>
            </a:extLst>
          </p:cNvPr>
          <p:cNvSpPr/>
          <p:nvPr/>
        </p:nvSpPr>
        <p:spPr>
          <a:xfrm>
            <a:off x="6008913" y="1901574"/>
            <a:ext cx="2999161" cy="1169551"/>
          </a:xfrm>
          <a:prstGeom prst="rect">
            <a:avLst/>
          </a:prstGeom>
        </p:spPr>
        <p:txBody>
          <a:bodyPr wrap="square">
            <a:spAutoFit/>
          </a:bodyPr>
          <a:lstStyle/>
          <a:p>
            <a:pPr marL="228600" marR="0" indent="-228600" algn="r">
              <a:spcBef>
                <a:spcPts val="0"/>
              </a:spcBef>
              <a:spcAft>
                <a:spcPts val="0"/>
              </a:spcAft>
            </a:pPr>
            <a:r>
              <a:rPr lang="en-US" sz="1400" dirty="0">
                <a:latin typeface="+mj-lt"/>
                <a:ea typeface="Calibri" panose="020F0502020204030204" pitchFamily="34" charset="0"/>
                <a:cs typeface="Times New Roman" panose="02020603050405020304" pitchFamily="18" charset="0"/>
              </a:rPr>
              <a:t> Source:  </a:t>
            </a:r>
            <a:r>
              <a:rPr lang="en-US" sz="1400" dirty="0" err="1">
                <a:latin typeface="+mj-lt"/>
                <a:ea typeface="Calibri" panose="020F0502020204030204" pitchFamily="34" charset="0"/>
                <a:cs typeface="Times New Roman" panose="02020603050405020304" pitchFamily="18" charset="0"/>
              </a:rPr>
              <a:t>Wynes</a:t>
            </a:r>
            <a:r>
              <a:rPr lang="en-US" sz="1400" dirty="0">
                <a:latin typeface="+mj-lt"/>
                <a:ea typeface="Calibri" panose="020F0502020204030204" pitchFamily="34" charset="0"/>
                <a:cs typeface="Times New Roman" panose="02020603050405020304" pitchFamily="18" charset="0"/>
              </a:rPr>
              <a:t> and Nicholas. 2017. </a:t>
            </a:r>
          </a:p>
          <a:p>
            <a:pPr marL="228600" marR="0" indent="-228600" algn="r">
              <a:spcBef>
                <a:spcPts val="0"/>
              </a:spcBef>
              <a:spcAft>
                <a:spcPts val="0"/>
              </a:spcAft>
            </a:pPr>
            <a:r>
              <a:rPr lang="en-US" sz="1400" i="1" dirty="0">
                <a:latin typeface="+mj-lt"/>
                <a:ea typeface="Calibri" panose="020F0502020204030204" pitchFamily="34" charset="0"/>
                <a:cs typeface="Times New Roman" panose="02020603050405020304" pitchFamily="18" charset="0"/>
              </a:rPr>
              <a:t>The climate mitigation gap: education and government recommendations miss the most effective individual actions. </a:t>
            </a:r>
          </a:p>
        </p:txBody>
      </p:sp>
      <p:sp>
        <p:nvSpPr>
          <p:cNvPr id="10" name="Content Placeholder 2">
            <a:extLst>
              <a:ext uri="{FF2B5EF4-FFF2-40B4-BE49-F238E27FC236}">
                <a16:creationId xmlns:a16="http://schemas.microsoft.com/office/drawing/2014/main" id="{A4D1E4A7-2A98-D646-801A-3FBCDB0B95CF}"/>
              </a:ext>
            </a:extLst>
          </p:cNvPr>
          <p:cNvSpPr txBox="1">
            <a:spLocks/>
          </p:cNvSpPr>
          <p:nvPr/>
        </p:nvSpPr>
        <p:spPr>
          <a:xfrm>
            <a:off x="135926" y="1127905"/>
            <a:ext cx="8872149" cy="10433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300" dirty="0">
                <a:solidFill>
                  <a:schemeClr val="bg1">
                    <a:lumMod val="85000"/>
                  </a:schemeClr>
                </a:solidFill>
                <a:latin typeface="Avenir Book" panose="02000503020000020003" pitchFamily="2" charset="0"/>
              </a:rPr>
              <a:t>Mitigation: an action that reduces the severity of climate change</a:t>
            </a:r>
          </a:p>
          <a:p>
            <a:pPr marL="0" indent="0">
              <a:buFont typeface="Arial" panose="020B0604020202020204" pitchFamily="34" charset="0"/>
              <a:buNone/>
            </a:pPr>
            <a:endParaRPr lang="en-US" sz="2300" dirty="0">
              <a:solidFill>
                <a:schemeClr val="bg1">
                  <a:lumMod val="85000"/>
                </a:schemeClr>
              </a:solidFill>
            </a:endParaRPr>
          </a:p>
          <a:p>
            <a:pPr marL="0" indent="0">
              <a:buFont typeface="Arial" panose="020B0604020202020204" pitchFamily="34" charset="0"/>
              <a:buNone/>
            </a:pPr>
            <a:endParaRPr lang="en-US" sz="2300" dirty="0">
              <a:solidFill>
                <a:schemeClr val="bg1">
                  <a:lumMod val="85000"/>
                </a:schemeClr>
              </a:solidFill>
            </a:endParaRPr>
          </a:p>
        </p:txBody>
      </p:sp>
    </p:spTree>
    <p:extLst>
      <p:ext uri="{BB962C8B-B14F-4D97-AF65-F5344CB8AC3E}">
        <p14:creationId xmlns:p14="http://schemas.microsoft.com/office/powerpoint/2010/main" val="3198641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C92C5-C11A-D84A-84D0-B1F739D44DED}"/>
              </a:ext>
            </a:extLst>
          </p:cNvPr>
          <p:cNvSpPr>
            <a:spLocks noGrp="1"/>
          </p:cNvSpPr>
          <p:nvPr>
            <p:ph type="title"/>
          </p:nvPr>
        </p:nvSpPr>
        <p:spPr>
          <a:xfrm>
            <a:off x="628650" y="270126"/>
            <a:ext cx="7886700" cy="1325563"/>
          </a:xfrm>
        </p:spPr>
        <p:txBody>
          <a:bodyPr>
            <a:noAutofit/>
          </a:bodyPr>
          <a:lstStyle/>
          <a:p>
            <a:pPr algn="ctr"/>
            <a:r>
              <a:rPr lang="en-US" sz="3400" dirty="0">
                <a:solidFill>
                  <a:schemeClr val="bg1">
                    <a:lumMod val="85000"/>
                  </a:schemeClr>
                </a:solidFill>
              </a:rPr>
              <a:t>Human Impacts on the Carbon Cycle and Increasing Atmospheric CO</a:t>
            </a:r>
            <a:r>
              <a:rPr lang="en-US" sz="3400" baseline="-25000" dirty="0">
                <a:solidFill>
                  <a:schemeClr val="bg1">
                    <a:lumMod val="85000"/>
                  </a:schemeClr>
                </a:solidFill>
              </a:rPr>
              <a:t>2</a:t>
            </a:r>
            <a:endParaRPr lang="en-US" sz="3400" dirty="0">
              <a:solidFill>
                <a:schemeClr val="bg1">
                  <a:lumMod val="85000"/>
                </a:schemeClr>
              </a:solidFill>
            </a:endParaRPr>
          </a:p>
        </p:txBody>
      </p:sp>
      <p:sp>
        <p:nvSpPr>
          <p:cNvPr id="4" name="Slide Number Placeholder 3">
            <a:extLst>
              <a:ext uri="{FF2B5EF4-FFF2-40B4-BE49-F238E27FC236}">
                <a16:creationId xmlns:a16="http://schemas.microsoft.com/office/drawing/2014/main" id="{C8BA8B38-7A40-9C4F-A690-6E9B16C866E0}"/>
              </a:ext>
            </a:extLst>
          </p:cNvPr>
          <p:cNvSpPr>
            <a:spLocks noGrp="1"/>
          </p:cNvSpPr>
          <p:nvPr>
            <p:ph type="sldNum" sz="quarter" idx="12"/>
          </p:nvPr>
        </p:nvSpPr>
        <p:spPr/>
        <p:txBody>
          <a:bodyPr/>
          <a:lstStyle/>
          <a:p>
            <a:fld id="{3B96059A-A42D-A749-AC6A-A9F14826E90E}" type="slidenum">
              <a:rPr lang="en-US" smtClean="0"/>
              <a:t>2</a:t>
            </a:fld>
            <a:endParaRPr lang="en-US"/>
          </a:p>
        </p:txBody>
      </p:sp>
      <p:pic>
        <p:nvPicPr>
          <p:cNvPr id="6" name="Picture 5" descr="Model Board.jpg">
            <a:extLst>
              <a:ext uri="{FF2B5EF4-FFF2-40B4-BE49-F238E27FC236}">
                <a16:creationId xmlns:a16="http://schemas.microsoft.com/office/drawing/2014/main" id="{FA5A8629-2E9B-014B-A969-427A10BC06DE}"/>
              </a:ext>
            </a:extLst>
          </p:cNvPr>
          <p:cNvPicPr>
            <a:picLocks noChangeAspect="1"/>
          </p:cNvPicPr>
          <p:nvPr/>
        </p:nvPicPr>
        <p:blipFill rotWithShape="1">
          <a:blip r:embed="rId2">
            <a:extLst>
              <a:ext uri="{28A0092B-C50C-407E-A947-70E740481C1C}">
                <a14:useLocalDpi xmlns:a14="http://schemas.microsoft.com/office/drawing/2010/main" val="0"/>
              </a:ext>
            </a:extLst>
          </a:blip>
          <a:srcRect t="13145"/>
          <a:stretch/>
        </p:blipFill>
        <p:spPr>
          <a:xfrm>
            <a:off x="381028" y="1665560"/>
            <a:ext cx="8551664" cy="5055915"/>
          </a:xfrm>
          <a:prstGeom prst="rect">
            <a:avLst/>
          </a:prstGeom>
        </p:spPr>
      </p:pic>
      <p:sp>
        <p:nvSpPr>
          <p:cNvPr id="8" name="Oval 7">
            <a:extLst>
              <a:ext uri="{FF2B5EF4-FFF2-40B4-BE49-F238E27FC236}">
                <a16:creationId xmlns:a16="http://schemas.microsoft.com/office/drawing/2014/main" id="{40E39311-3992-F848-8CC7-EDACDBFE8553}"/>
              </a:ext>
            </a:extLst>
          </p:cNvPr>
          <p:cNvSpPr/>
          <p:nvPr/>
        </p:nvSpPr>
        <p:spPr>
          <a:xfrm rot="732463">
            <a:off x="4044558" y="2735273"/>
            <a:ext cx="605875" cy="2116245"/>
          </a:xfrm>
          <a:prstGeom prst="ellipse">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59802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AF496-4DD6-7847-BCC9-5653D179934A}"/>
              </a:ext>
            </a:extLst>
          </p:cNvPr>
          <p:cNvSpPr>
            <a:spLocks noGrp="1"/>
          </p:cNvSpPr>
          <p:nvPr>
            <p:ph type="title"/>
          </p:nvPr>
        </p:nvSpPr>
        <p:spPr/>
        <p:txBody>
          <a:bodyPr>
            <a:normAutofit fontScale="90000"/>
          </a:bodyPr>
          <a:lstStyle/>
          <a:p>
            <a:r>
              <a:rPr lang="en-US" dirty="0">
                <a:solidFill>
                  <a:schemeClr val="bg1">
                    <a:lumMod val="85000"/>
                  </a:schemeClr>
                </a:solidFill>
              </a:rPr>
              <a:t>Increased Atmospheric CO</a:t>
            </a:r>
            <a:r>
              <a:rPr lang="en-US" baseline="-25000" dirty="0">
                <a:solidFill>
                  <a:schemeClr val="bg1">
                    <a:lumMod val="85000"/>
                  </a:schemeClr>
                </a:solidFill>
              </a:rPr>
              <a:t>2 </a:t>
            </a:r>
            <a:r>
              <a:rPr lang="en-US" dirty="0">
                <a:solidFill>
                  <a:schemeClr val="bg1">
                    <a:lumMod val="85000"/>
                  </a:schemeClr>
                </a:solidFill>
              </a:rPr>
              <a:t>and Effects on Humans</a:t>
            </a:r>
          </a:p>
        </p:txBody>
      </p:sp>
      <p:sp>
        <p:nvSpPr>
          <p:cNvPr id="3" name="Content Placeholder 2">
            <a:extLst>
              <a:ext uri="{FF2B5EF4-FFF2-40B4-BE49-F238E27FC236}">
                <a16:creationId xmlns:a16="http://schemas.microsoft.com/office/drawing/2014/main" id="{D6D5ECD0-A312-E844-ABD9-F2244961BB42}"/>
              </a:ext>
            </a:extLst>
          </p:cNvPr>
          <p:cNvSpPr>
            <a:spLocks noGrp="1"/>
          </p:cNvSpPr>
          <p:nvPr>
            <p:ph idx="1"/>
          </p:nvPr>
        </p:nvSpPr>
        <p:spPr>
          <a:xfrm>
            <a:off x="3164587" y="2166078"/>
            <a:ext cx="5862222" cy="4372834"/>
          </a:xfrm>
        </p:spPr>
        <p:txBody>
          <a:bodyPr>
            <a:normAutofit/>
          </a:bodyPr>
          <a:lstStyle/>
          <a:p>
            <a:pPr marL="0" indent="0">
              <a:buNone/>
            </a:pPr>
            <a:endParaRPr lang="en-US" dirty="0"/>
          </a:p>
          <a:p>
            <a:pPr lvl="1"/>
            <a:r>
              <a:rPr lang="en-US" dirty="0"/>
              <a:t>Feedback loops that melt ice caps and raise sea levels</a:t>
            </a:r>
          </a:p>
          <a:p>
            <a:pPr lvl="1"/>
            <a:r>
              <a:rPr lang="en-US" dirty="0"/>
              <a:t>Disease spread</a:t>
            </a:r>
          </a:p>
          <a:p>
            <a:pPr lvl="1"/>
            <a:r>
              <a:rPr lang="en-US" dirty="0"/>
              <a:t>Growing season changes</a:t>
            </a:r>
          </a:p>
          <a:p>
            <a:pPr lvl="1"/>
            <a:r>
              <a:rPr lang="en-US" dirty="0"/>
              <a:t>Habitat loss</a:t>
            </a:r>
          </a:p>
          <a:p>
            <a:pPr lvl="1"/>
            <a:r>
              <a:rPr lang="en-US" dirty="0"/>
              <a:t>Extreme weather patterns</a:t>
            </a:r>
          </a:p>
          <a:p>
            <a:pPr lvl="1"/>
            <a:endParaRPr lang="en-US" dirty="0"/>
          </a:p>
          <a:p>
            <a:pPr marL="457200" lvl="1" indent="0">
              <a:buNone/>
            </a:pPr>
            <a:endParaRPr lang="en-US" dirty="0"/>
          </a:p>
        </p:txBody>
      </p:sp>
      <p:sp>
        <p:nvSpPr>
          <p:cNvPr id="5" name="Slide Number Placeholder 4">
            <a:extLst>
              <a:ext uri="{FF2B5EF4-FFF2-40B4-BE49-F238E27FC236}">
                <a16:creationId xmlns:a16="http://schemas.microsoft.com/office/drawing/2014/main" id="{010042CD-F5FF-3646-9793-F5F0CDAE57B7}"/>
              </a:ext>
            </a:extLst>
          </p:cNvPr>
          <p:cNvSpPr>
            <a:spLocks noGrp="1"/>
          </p:cNvSpPr>
          <p:nvPr>
            <p:ph type="sldNum" sz="quarter" idx="12"/>
          </p:nvPr>
        </p:nvSpPr>
        <p:spPr/>
        <p:txBody>
          <a:bodyPr/>
          <a:lstStyle/>
          <a:p>
            <a:fld id="{3B96059A-A42D-A749-AC6A-A9F14826E90E}" type="slidenum">
              <a:rPr lang="en-US" smtClean="0"/>
              <a:t>3</a:t>
            </a:fld>
            <a:endParaRPr lang="en-US"/>
          </a:p>
        </p:txBody>
      </p:sp>
      <p:pic>
        <p:nvPicPr>
          <p:cNvPr id="20" name="Picture 19">
            <a:extLst>
              <a:ext uri="{FF2B5EF4-FFF2-40B4-BE49-F238E27FC236}">
                <a16:creationId xmlns:a16="http://schemas.microsoft.com/office/drawing/2014/main" id="{7A1B9DF0-6871-A24C-B377-1F8F8D6D8BB7}"/>
              </a:ext>
            </a:extLst>
          </p:cNvPr>
          <p:cNvPicPr>
            <a:picLocks noChangeAspect="1"/>
          </p:cNvPicPr>
          <p:nvPr/>
        </p:nvPicPr>
        <p:blipFill rotWithShape="1">
          <a:blip r:embed="rId2"/>
          <a:srcRect l="11447" t="7027" r="8466" b="14541"/>
          <a:stretch/>
        </p:blipFill>
        <p:spPr>
          <a:xfrm>
            <a:off x="268944" y="2572727"/>
            <a:ext cx="3091774" cy="3027872"/>
          </a:xfrm>
          <a:prstGeom prst="rect">
            <a:avLst/>
          </a:prstGeom>
        </p:spPr>
      </p:pic>
    </p:spTree>
    <p:extLst>
      <p:ext uri="{BB962C8B-B14F-4D97-AF65-F5344CB8AC3E}">
        <p14:creationId xmlns:p14="http://schemas.microsoft.com/office/powerpoint/2010/main" val="4280854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E877B-8A90-D943-81C4-929CDB2B8A34}"/>
              </a:ext>
            </a:extLst>
          </p:cNvPr>
          <p:cNvSpPr>
            <a:spLocks noGrp="1"/>
          </p:cNvSpPr>
          <p:nvPr>
            <p:ph type="title"/>
          </p:nvPr>
        </p:nvSpPr>
        <p:spPr>
          <a:xfrm>
            <a:off x="409074" y="262256"/>
            <a:ext cx="8277726" cy="6390004"/>
          </a:xfrm>
        </p:spPr>
        <p:txBody>
          <a:bodyPr>
            <a:normAutofit fontScale="90000"/>
          </a:bodyPr>
          <a:lstStyle/>
          <a:p>
            <a:pPr algn="ctr"/>
            <a:r>
              <a:rPr lang="en-US" sz="3800" dirty="0">
                <a:solidFill>
                  <a:schemeClr val="bg1">
                    <a:lumMod val="85000"/>
                  </a:schemeClr>
                </a:solidFill>
              </a:rPr>
              <a:t>What are ways that we release carbon dioxide into the atmosphere?</a:t>
            </a:r>
            <a:br>
              <a:rPr lang="en-US" sz="3200" dirty="0">
                <a:solidFill>
                  <a:schemeClr val="bg1">
                    <a:lumMod val="85000"/>
                  </a:schemeClr>
                </a:solidFill>
              </a:rPr>
            </a:br>
            <a:br>
              <a:rPr lang="en-US" sz="2200" dirty="0">
                <a:solidFill>
                  <a:schemeClr val="bg1">
                    <a:lumMod val="85000"/>
                  </a:schemeClr>
                </a:solidFill>
              </a:rPr>
            </a:br>
            <a:br>
              <a:rPr lang="en-US" sz="3200" dirty="0">
                <a:solidFill>
                  <a:schemeClr val="bg1">
                    <a:lumMod val="85000"/>
                  </a:schemeClr>
                </a:solidFill>
              </a:rPr>
            </a:br>
            <a:br>
              <a:rPr lang="en-US" sz="3200" dirty="0">
                <a:solidFill>
                  <a:schemeClr val="bg1">
                    <a:lumMod val="85000"/>
                  </a:schemeClr>
                </a:solidFill>
              </a:rPr>
            </a:br>
            <a:br>
              <a:rPr lang="en-US" sz="3200" dirty="0">
                <a:solidFill>
                  <a:schemeClr val="bg1">
                    <a:lumMod val="85000"/>
                  </a:schemeClr>
                </a:solidFill>
              </a:rPr>
            </a:br>
            <a:br>
              <a:rPr lang="en-US" sz="3200" dirty="0">
                <a:solidFill>
                  <a:schemeClr val="bg1">
                    <a:lumMod val="85000"/>
                  </a:schemeClr>
                </a:solidFill>
              </a:rPr>
            </a:br>
            <a:br>
              <a:rPr lang="en-US" sz="3200" dirty="0">
                <a:solidFill>
                  <a:schemeClr val="bg1">
                    <a:lumMod val="85000"/>
                  </a:schemeClr>
                </a:solidFill>
              </a:rPr>
            </a:br>
            <a:br>
              <a:rPr lang="en-US" sz="3200" dirty="0">
                <a:solidFill>
                  <a:schemeClr val="bg1">
                    <a:lumMod val="85000"/>
                  </a:schemeClr>
                </a:solidFill>
              </a:rPr>
            </a:br>
            <a:br>
              <a:rPr lang="en-US" sz="3200" dirty="0">
                <a:solidFill>
                  <a:schemeClr val="bg1">
                    <a:lumMod val="85000"/>
                  </a:schemeClr>
                </a:solidFill>
              </a:rPr>
            </a:br>
            <a:br>
              <a:rPr lang="en-US" sz="3200" dirty="0">
                <a:solidFill>
                  <a:schemeClr val="bg1">
                    <a:lumMod val="85000"/>
                  </a:schemeClr>
                </a:solidFill>
              </a:rPr>
            </a:br>
            <a:br>
              <a:rPr lang="en-US" sz="3200" dirty="0">
                <a:solidFill>
                  <a:schemeClr val="bg1">
                    <a:lumMod val="85000"/>
                  </a:schemeClr>
                </a:solidFill>
              </a:rPr>
            </a:br>
            <a:r>
              <a:rPr lang="en-US" sz="3800" dirty="0">
                <a:solidFill>
                  <a:schemeClr val="tx2"/>
                </a:solidFill>
              </a:rPr>
              <a:t>What are ways we reduce the amount of carbon dioxide in the atmosphere?</a:t>
            </a:r>
          </a:p>
        </p:txBody>
      </p:sp>
      <p:sp>
        <p:nvSpPr>
          <p:cNvPr id="3" name="Slide Number Placeholder 2">
            <a:extLst>
              <a:ext uri="{FF2B5EF4-FFF2-40B4-BE49-F238E27FC236}">
                <a16:creationId xmlns:a16="http://schemas.microsoft.com/office/drawing/2014/main" id="{00315D6A-1E9A-974E-AA6B-19CEC3466B18}"/>
              </a:ext>
            </a:extLst>
          </p:cNvPr>
          <p:cNvSpPr>
            <a:spLocks noGrp="1"/>
          </p:cNvSpPr>
          <p:nvPr>
            <p:ph type="sldNum" sz="quarter" idx="12"/>
          </p:nvPr>
        </p:nvSpPr>
        <p:spPr/>
        <p:txBody>
          <a:bodyPr/>
          <a:lstStyle/>
          <a:p>
            <a:fld id="{3B96059A-A42D-A749-AC6A-A9F14826E90E}" type="slidenum">
              <a:rPr lang="en-US" smtClean="0"/>
              <a:t>4</a:t>
            </a:fld>
            <a:endParaRPr lang="en-US"/>
          </a:p>
        </p:txBody>
      </p:sp>
      <p:pic>
        <p:nvPicPr>
          <p:cNvPr id="7" name="Picture 6" descr="Model Board.jpg">
            <a:extLst>
              <a:ext uri="{FF2B5EF4-FFF2-40B4-BE49-F238E27FC236}">
                <a16:creationId xmlns:a16="http://schemas.microsoft.com/office/drawing/2014/main" id="{85A4857A-1D5F-084E-A5E7-00D46BF4551A}"/>
              </a:ext>
            </a:extLst>
          </p:cNvPr>
          <p:cNvPicPr>
            <a:picLocks noChangeAspect="1"/>
          </p:cNvPicPr>
          <p:nvPr/>
        </p:nvPicPr>
        <p:blipFill rotWithShape="1">
          <a:blip r:embed="rId2">
            <a:extLst>
              <a:ext uri="{28A0092B-C50C-407E-A947-70E740481C1C}">
                <a14:useLocalDpi xmlns:a14="http://schemas.microsoft.com/office/drawing/2010/main" val="0"/>
              </a:ext>
            </a:extLst>
          </a:blip>
          <a:srcRect t="15446"/>
          <a:stretch/>
        </p:blipFill>
        <p:spPr>
          <a:xfrm>
            <a:off x="1289040" y="1754822"/>
            <a:ext cx="6565919" cy="3779080"/>
          </a:xfrm>
          <a:prstGeom prst="rect">
            <a:avLst/>
          </a:prstGeom>
        </p:spPr>
      </p:pic>
    </p:spTree>
    <p:extLst>
      <p:ext uri="{BB962C8B-B14F-4D97-AF65-F5344CB8AC3E}">
        <p14:creationId xmlns:p14="http://schemas.microsoft.com/office/powerpoint/2010/main" val="1197051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2">
            <a:extLst>
              <a:ext uri="{FF2B5EF4-FFF2-40B4-BE49-F238E27FC236}">
                <a16:creationId xmlns:a16="http://schemas.microsoft.com/office/drawing/2014/main" id="{2EFCF7C6-1F53-AC41-93B1-921C4C9DEC5C}"/>
              </a:ext>
            </a:extLst>
          </p:cNvPr>
          <p:cNvPicPr>
            <a:picLocks noChangeAspect="1"/>
          </p:cNvPicPr>
          <p:nvPr/>
        </p:nvPicPr>
        <p:blipFill rotWithShape="1">
          <a:blip r:embed="rId2"/>
          <a:srcRect l="4169" t="19083" r="5758" b="13302"/>
          <a:stretch/>
        </p:blipFill>
        <p:spPr>
          <a:xfrm>
            <a:off x="17847" y="1792212"/>
            <a:ext cx="9126153" cy="5016843"/>
          </a:xfrm>
          <a:prstGeom prst="rect">
            <a:avLst/>
          </a:prstGeom>
        </p:spPr>
      </p:pic>
      <p:sp>
        <p:nvSpPr>
          <p:cNvPr id="16" name="Title 1">
            <a:extLst>
              <a:ext uri="{FF2B5EF4-FFF2-40B4-BE49-F238E27FC236}">
                <a16:creationId xmlns:a16="http://schemas.microsoft.com/office/drawing/2014/main" id="{F41C1CFA-BE8B-794D-A164-B0CCD0F249E7}"/>
              </a:ext>
            </a:extLst>
          </p:cNvPr>
          <p:cNvSpPr>
            <a:spLocks noGrp="1"/>
          </p:cNvSpPr>
          <p:nvPr>
            <p:ph type="title"/>
          </p:nvPr>
        </p:nvSpPr>
        <p:spPr>
          <a:xfrm>
            <a:off x="457200" y="267928"/>
            <a:ext cx="8229600" cy="1143000"/>
          </a:xfrm>
        </p:spPr>
        <p:txBody>
          <a:bodyPr/>
          <a:lstStyle/>
          <a:p>
            <a:r>
              <a:rPr lang="en-US" dirty="0">
                <a:solidFill>
                  <a:schemeClr val="bg1">
                    <a:lumMod val="85000"/>
                  </a:schemeClr>
                </a:solidFill>
              </a:rPr>
              <a:t>Climate Change Mitigation</a:t>
            </a:r>
          </a:p>
        </p:txBody>
      </p:sp>
      <p:pic>
        <p:nvPicPr>
          <p:cNvPr id="13" name="Content Placeholder 12">
            <a:extLst>
              <a:ext uri="{FF2B5EF4-FFF2-40B4-BE49-F238E27FC236}">
                <a16:creationId xmlns:a16="http://schemas.microsoft.com/office/drawing/2014/main" id="{31E3ADF8-A758-AB47-983A-2BE3CFCB5C0D}"/>
              </a:ext>
            </a:extLst>
          </p:cNvPr>
          <p:cNvPicPr>
            <a:picLocks noGrp="1" noChangeAspect="1"/>
          </p:cNvPicPr>
          <p:nvPr>
            <p:ph idx="1"/>
          </p:nvPr>
        </p:nvPicPr>
        <p:blipFill rotWithShape="1">
          <a:blip r:embed="rId2"/>
          <a:srcRect l="4049" t="5600" r="36777" b="80389"/>
          <a:stretch/>
        </p:blipFill>
        <p:spPr>
          <a:xfrm>
            <a:off x="17847" y="1794330"/>
            <a:ext cx="4423719" cy="753761"/>
          </a:xfrm>
        </p:spPr>
      </p:pic>
      <p:sp>
        <p:nvSpPr>
          <p:cNvPr id="17" name="Content Placeholder 2">
            <a:extLst>
              <a:ext uri="{FF2B5EF4-FFF2-40B4-BE49-F238E27FC236}">
                <a16:creationId xmlns:a16="http://schemas.microsoft.com/office/drawing/2014/main" id="{A2670C39-9D2E-5044-9D6D-D1886E9EBF9E}"/>
              </a:ext>
            </a:extLst>
          </p:cNvPr>
          <p:cNvSpPr txBox="1">
            <a:spLocks/>
          </p:cNvSpPr>
          <p:nvPr/>
        </p:nvSpPr>
        <p:spPr>
          <a:xfrm>
            <a:off x="135926" y="1127905"/>
            <a:ext cx="8872149" cy="10433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300" dirty="0">
                <a:solidFill>
                  <a:schemeClr val="bg1">
                    <a:lumMod val="85000"/>
                  </a:schemeClr>
                </a:solidFill>
                <a:latin typeface="Avenir Book" panose="02000503020000020003" pitchFamily="2" charset="0"/>
              </a:rPr>
              <a:t>Mitigation: an action that reduces the severity of climate change</a:t>
            </a:r>
          </a:p>
          <a:p>
            <a:pPr marL="0" indent="0">
              <a:buFont typeface="Arial" panose="020B0604020202020204" pitchFamily="34" charset="0"/>
              <a:buNone/>
            </a:pPr>
            <a:endParaRPr lang="en-US" sz="2300" dirty="0">
              <a:solidFill>
                <a:schemeClr val="bg1">
                  <a:lumMod val="85000"/>
                </a:schemeClr>
              </a:solidFill>
            </a:endParaRPr>
          </a:p>
          <a:p>
            <a:pPr marL="0" indent="0">
              <a:buFont typeface="Arial" panose="020B0604020202020204" pitchFamily="34" charset="0"/>
              <a:buNone/>
            </a:pPr>
            <a:endParaRPr lang="en-US" sz="2300" dirty="0">
              <a:solidFill>
                <a:schemeClr val="bg1">
                  <a:lumMod val="85000"/>
                </a:schemeClr>
              </a:solidFill>
            </a:endParaRPr>
          </a:p>
        </p:txBody>
      </p:sp>
      <p:pic>
        <p:nvPicPr>
          <p:cNvPr id="23" name="Content Placeholder 12">
            <a:extLst>
              <a:ext uri="{FF2B5EF4-FFF2-40B4-BE49-F238E27FC236}">
                <a16:creationId xmlns:a16="http://schemas.microsoft.com/office/drawing/2014/main" id="{ACDE9293-F05C-C342-B148-BA72E3E0939E}"/>
              </a:ext>
            </a:extLst>
          </p:cNvPr>
          <p:cNvPicPr>
            <a:picLocks noChangeAspect="1"/>
          </p:cNvPicPr>
          <p:nvPr/>
        </p:nvPicPr>
        <p:blipFill rotWithShape="1">
          <a:blip r:embed="rId2"/>
          <a:srcRect l="60213" t="24959" r="7298" b="66664"/>
          <a:stretch/>
        </p:blipFill>
        <p:spPr>
          <a:xfrm>
            <a:off x="4363991" y="2090455"/>
            <a:ext cx="2428791" cy="450673"/>
          </a:xfrm>
          <a:prstGeom prst="rect">
            <a:avLst/>
          </a:prstGeom>
        </p:spPr>
      </p:pic>
      <p:pic>
        <p:nvPicPr>
          <p:cNvPr id="22" name="Content Placeholder 12">
            <a:extLst>
              <a:ext uri="{FF2B5EF4-FFF2-40B4-BE49-F238E27FC236}">
                <a16:creationId xmlns:a16="http://schemas.microsoft.com/office/drawing/2014/main" id="{200CBB73-43CB-9348-AF51-8FB4DBDD38D2}"/>
              </a:ext>
            </a:extLst>
          </p:cNvPr>
          <p:cNvPicPr>
            <a:picLocks noChangeAspect="1"/>
          </p:cNvPicPr>
          <p:nvPr/>
        </p:nvPicPr>
        <p:blipFill rotWithShape="1">
          <a:blip r:embed="rId2"/>
          <a:srcRect l="29111" t="84218" r="5966" b="7405"/>
          <a:stretch/>
        </p:blipFill>
        <p:spPr>
          <a:xfrm>
            <a:off x="4213992" y="6305182"/>
            <a:ext cx="4853458" cy="450673"/>
          </a:xfrm>
          <a:prstGeom prst="rect">
            <a:avLst/>
          </a:prstGeom>
        </p:spPr>
      </p:pic>
      <p:sp>
        <p:nvSpPr>
          <p:cNvPr id="2" name="Slide Number Placeholder 1">
            <a:extLst>
              <a:ext uri="{FF2B5EF4-FFF2-40B4-BE49-F238E27FC236}">
                <a16:creationId xmlns:a16="http://schemas.microsoft.com/office/drawing/2014/main" id="{9C41BB49-5BCF-D342-9EA5-6DAE9E0FB75B}"/>
              </a:ext>
            </a:extLst>
          </p:cNvPr>
          <p:cNvSpPr>
            <a:spLocks noGrp="1"/>
          </p:cNvSpPr>
          <p:nvPr>
            <p:ph type="sldNum" sz="quarter" idx="12"/>
          </p:nvPr>
        </p:nvSpPr>
        <p:spPr/>
        <p:txBody>
          <a:bodyPr/>
          <a:lstStyle/>
          <a:p>
            <a:fld id="{3B96059A-A42D-A749-AC6A-A9F14826E90E}" type="slidenum">
              <a:rPr lang="en-US" smtClean="0"/>
              <a:t>5</a:t>
            </a:fld>
            <a:endParaRPr lang="en-US"/>
          </a:p>
        </p:txBody>
      </p:sp>
      <p:sp>
        <p:nvSpPr>
          <p:cNvPr id="3" name="Rectangle 2">
            <a:extLst>
              <a:ext uri="{FF2B5EF4-FFF2-40B4-BE49-F238E27FC236}">
                <a16:creationId xmlns:a16="http://schemas.microsoft.com/office/drawing/2014/main" id="{6C921F02-C03C-A44E-94BB-AA25959EDB77}"/>
              </a:ext>
            </a:extLst>
          </p:cNvPr>
          <p:cNvSpPr/>
          <p:nvPr/>
        </p:nvSpPr>
        <p:spPr>
          <a:xfrm>
            <a:off x="6008913" y="1901574"/>
            <a:ext cx="2999161" cy="1169551"/>
          </a:xfrm>
          <a:prstGeom prst="rect">
            <a:avLst/>
          </a:prstGeom>
        </p:spPr>
        <p:txBody>
          <a:bodyPr wrap="square">
            <a:spAutoFit/>
          </a:bodyPr>
          <a:lstStyle/>
          <a:p>
            <a:pPr marL="228600" marR="0" indent="-228600" algn="r">
              <a:spcBef>
                <a:spcPts val="0"/>
              </a:spcBef>
              <a:spcAft>
                <a:spcPts val="0"/>
              </a:spcAft>
            </a:pPr>
            <a:r>
              <a:rPr lang="en-US" sz="1400" dirty="0">
                <a:latin typeface="+mj-lt"/>
                <a:ea typeface="Calibri" panose="020F0502020204030204" pitchFamily="34" charset="0"/>
                <a:cs typeface="Times New Roman" panose="02020603050405020304" pitchFamily="18" charset="0"/>
              </a:rPr>
              <a:t> Source:  </a:t>
            </a:r>
            <a:r>
              <a:rPr lang="en-US" sz="1400" dirty="0" err="1">
                <a:latin typeface="+mj-lt"/>
                <a:ea typeface="Calibri" panose="020F0502020204030204" pitchFamily="34" charset="0"/>
                <a:cs typeface="Times New Roman" panose="02020603050405020304" pitchFamily="18" charset="0"/>
              </a:rPr>
              <a:t>Wynes</a:t>
            </a:r>
            <a:r>
              <a:rPr lang="en-US" sz="1400" dirty="0">
                <a:latin typeface="+mj-lt"/>
                <a:ea typeface="Calibri" panose="020F0502020204030204" pitchFamily="34" charset="0"/>
                <a:cs typeface="Times New Roman" panose="02020603050405020304" pitchFamily="18" charset="0"/>
              </a:rPr>
              <a:t> and Nicholas. 2017. </a:t>
            </a:r>
          </a:p>
          <a:p>
            <a:pPr marL="228600" marR="0" indent="-228600" algn="r">
              <a:spcBef>
                <a:spcPts val="0"/>
              </a:spcBef>
              <a:spcAft>
                <a:spcPts val="0"/>
              </a:spcAft>
            </a:pPr>
            <a:r>
              <a:rPr lang="en-US" sz="1400" i="1" dirty="0">
                <a:latin typeface="+mj-lt"/>
                <a:ea typeface="Calibri" panose="020F0502020204030204" pitchFamily="34" charset="0"/>
                <a:cs typeface="Times New Roman" panose="02020603050405020304" pitchFamily="18" charset="0"/>
              </a:rPr>
              <a:t>The climate mitigation gap: education and government recommendations miss the most effective individual actions. </a:t>
            </a:r>
          </a:p>
        </p:txBody>
      </p:sp>
    </p:spTree>
    <p:extLst>
      <p:ext uri="{BB962C8B-B14F-4D97-AF65-F5344CB8AC3E}">
        <p14:creationId xmlns:p14="http://schemas.microsoft.com/office/powerpoint/2010/main" val="2544666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DB517-A477-0948-A78C-9F74893B9F4A}"/>
              </a:ext>
            </a:extLst>
          </p:cNvPr>
          <p:cNvSpPr>
            <a:spLocks noGrp="1"/>
          </p:cNvSpPr>
          <p:nvPr>
            <p:ph type="title"/>
          </p:nvPr>
        </p:nvSpPr>
        <p:spPr/>
        <p:txBody>
          <a:bodyPr/>
          <a:lstStyle/>
          <a:p>
            <a:r>
              <a:rPr lang="en-US" dirty="0">
                <a:solidFill>
                  <a:schemeClr val="bg1">
                    <a:lumMod val="85000"/>
                  </a:schemeClr>
                </a:solidFill>
              </a:rPr>
              <a:t>Mitigation is Complicated</a:t>
            </a:r>
          </a:p>
        </p:txBody>
      </p:sp>
      <p:sp>
        <p:nvSpPr>
          <p:cNvPr id="3" name="Content Placeholder 2">
            <a:extLst>
              <a:ext uri="{FF2B5EF4-FFF2-40B4-BE49-F238E27FC236}">
                <a16:creationId xmlns:a16="http://schemas.microsoft.com/office/drawing/2014/main" id="{39BA9484-5BCF-4A49-B18D-84449F226191}"/>
              </a:ext>
            </a:extLst>
          </p:cNvPr>
          <p:cNvSpPr>
            <a:spLocks noGrp="1"/>
          </p:cNvSpPr>
          <p:nvPr>
            <p:ph idx="1"/>
          </p:nvPr>
        </p:nvSpPr>
        <p:spPr/>
        <p:txBody>
          <a:bodyPr/>
          <a:lstStyle/>
          <a:p>
            <a:pPr marL="0" indent="0" algn="ctr">
              <a:buNone/>
            </a:pPr>
            <a:r>
              <a:rPr lang="en-US" dirty="0"/>
              <a:t>Scientific research has determined that these actions can reduce carbon emissions.</a:t>
            </a:r>
          </a:p>
          <a:p>
            <a:pPr marL="0" indent="0" algn="ctr">
              <a:buNone/>
            </a:pPr>
            <a:endParaRPr lang="en-US" dirty="0"/>
          </a:p>
          <a:p>
            <a:pPr marL="0" indent="0" algn="ctr">
              <a:buNone/>
            </a:pPr>
            <a:r>
              <a:rPr lang="en-US" dirty="0"/>
              <a:t>It’s up to you to argue whether or not implementing these strategies is feasible. </a:t>
            </a:r>
          </a:p>
        </p:txBody>
      </p:sp>
      <p:sp>
        <p:nvSpPr>
          <p:cNvPr id="4" name="Slide Number Placeholder 3">
            <a:extLst>
              <a:ext uri="{FF2B5EF4-FFF2-40B4-BE49-F238E27FC236}">
                <a16:creationId xmlns:a16="http://schemas.microsoft.com/office/drawing/2014/main" id="{8F62FD78-9B28-9C44-94DC-72411B5546BA}"/>
              </a:ext>
            </a:extLst>
          </p:cNvPr>
          <p:cNvSpPr>
            <a:spLocks noGrp="1"/>
          </p:cNvSpPr>
          <p:nvPr>
            <p:ph type="sldNum" sz="quarter" idx="12"/>
          </p:nvPr>
        </p:nvSpPr>
        <p:spPr/>
        <p:txBody>
          <a:bodyPr/>
          <a:lstStyle/>
          <a:p>
            <a:fld id="{3B96059A-A42D-A749-AC6A-A9F14826E90E}" type="slidenum">
              <a:rPr lang="en-US" smtClean="0"/>
              <a:t>6</a:t>
            </a:fld>
            <a:endParaRPr lang="en-US" dirty="0"/>
          </a:p>
        </p:txBody>
      </p:sp>
      <p:pic>
        <p:nvPicPr>
          <p:cNvPr id="5" name="Graphic 4" descr="Car">
            <a:extLst>
              <a:ext uri="{FF2B5EF4-FFF2-40B4-BE49-F238E27FC236}">
                <a16:creationId xmlns:a16="http://schemas.microsoft.com/office/drawing/2014/main" id="{D1578319-4A50-944E-AA03-B6B9065447E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6557210" y="5121232"/>
            <a:ext cx="1736768" cy="1736768"/>
          </a:xfrm>
          <a:prstGeom prst="rect">
            <a:avLst/>
          </a:prstGeom>
        </p:spPr>
      </p:pic>
      <p:pic>
        <p:nvPicPr>
          <p:cNvPr id="6" name="Graphic 5" descr="Cycling">
            <a:extLst>
              <a:ext uri="{FF2B5EF4-FFF2-40B4-BE49-F238E27FC236}">
                <a16:creationId xmlns:a16="http://schemas.microsoft.com/office/drawing/2014/main" id="{46E641BC-FB6E-3647-95D5-8143B9742F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5956" y="2791648"/>
            <a:ext cx="1061273" cy="1061273"/>
          </a:xfrm>
          <a:prstGeom prst="rect">
            <a:avLst/>
          </a:prstGeom>
        </p:spPr>
      </p:pic>
      <p:pic>
        <p:nvPicPr>
          <p:cNvPr id="7" name="Graphic 6" descr="Airplane">
            <a:extLst>
              <a:ext uri="{FF2B5EF4-FFF2-40B4-BE49-F238E27FC236}">
                <a16:creationId xmlns:a16="http://schemas.microsoft.com/office/drawing/2014/main" id="{26DBAE0C-3E61-3449-8C8F-83164E0478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3244544">
            <a:off x="7083276" y="2382317"/>
            <a:ext cx="1664229" cy="1664229"/>
          </a:xfrm>
          <a:prstGeom prst="rect">
            <a:avLst/>
          </a:prstGeom>
        </p:spPr>
      </p:pic>
      <p:pic>
        <p:nvPicPr>
          <p:cNvPr id="8" name="Graphic 7" descr="Cycle with people">
            <a:extLst>
              <a:ext uri="{FF2B5EF4-FFF2-40B4-BE49-F238E27FC236}">
                <a16:creationId xmlns:a16="http://schemas.microsoft.com/office/drawing/2014/main" id="{FE551FB8-5AF8-5342-9BF8-7F171AA3DD2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79580" y="5202208"/>
            <a:ext cx="1584839" cy="1584839"/>
          </a:xfrm>
          <a:prstGeom prst="rect">
            <a:avLst/>
          </a:prstGeom>
        </p:spPr>
      </p:pic>
      <p:pic>
        <p:nvPicPr>
          <p:cNvPr id="9" name="Graphic 8" descr="Burger and drink">
            <a:extLst>
              <a:ext uri="{FF2B5EF4-FFF2-40B4-BE49-F238E27FC236}">
                <a16:creationId xmlns:a16="http://schemas.microsoft.com/office/drawing/2014/main" id="{7C155911-D40D-B34B-A6E7-7878D6A791F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60918" y="5202208"/>
            <a:ext cx="1289873" cy="1289873"/>
          </a:xfrm>
          <a:prstGeom prst="rect">
            <a:avLst/>
          </a:prstGeom>
        </p:spPr>
      </p:pic>
    </p:spTree>
    <p:extLst>
      <p:ext uri="{BB962C8B-B14F-4D97-AF65-F5344CB8AC3E}">
        <p14:creationId xmlns:p14="http://schemas.microsoft.com/office/powerpoint/2010/main" val="2599908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descr="Sun">
            <a:extLst>
              <a:ext uri="{FF2B5EF4-FFF2-40B4-BE49-F238E27FC236}">
                <a16:creationId xmlns:a16="http://schemas.microsoft.com/office/drawing/2014/main" id="{FF03C7CE-06A8-344E-883C-EB1CBEF80E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991338">
            <a:off x="182880" y="365126"/>
            <a:ext cx="1188720" cy="1188720"/>
          </a:xfrm>
          <a:prstGeom prst="rect">
            <a:avLst/>
          </a:prstGeom>
        </p:spPr>
      </p:pic>
      <p:sp>
        <p:nvSpPr>
          <p:cNvPr id="2" name="Title 1">
            <a:extLst>
              <a:ext uri="{FF2B5EF4-FFF2-40B4-BE49-F238E27FC236}">
                <a16:creationId xmlns:a16="http://schemas.microsoft.com/office/drawing/2014/main" id="{1E88D2C2-0AA1-1441-863B-9778F767EAEE}"/>
              </a:ext>
            </a:extLst>
          </p:cNvPr>
          <p:cNvSpPr>
            <a:spLocks noGrp="1"/>
          </p:cNvSpPr>
          <p:nvPr>
            <p:ph type="title"/>
          </p:nvPr>
        </p:nvSpPr>
        <p:spPr/>
        <p:txBody>
          <a:bodyPr/>
          <a:lstStyle/>
          <a:p>
            <a:r>
              <a:rPr lang="en-US" dirty="0">
                <a:solidFill>
                  <a:schemeClr val="bg1">
                    <a:lumMod val="85000"/>
                  </a:schemeClr>
                </a:solidFill>
              </a:rPr>
              <a:t>Solar Energy</a:t>
            </a:r>
          </a:p>
        </p:txBody>
      </p:sp>
      <p:sp>
        <p:nvSpPr>
          <p:cNvPr id="3" name="Content Placeholder 2">
            <a:extLst>
              <a:ext uri="{FF2B5EF4-FFF2-40B4-BE49-F238E27FC236}">
                <a16:creationId xmlns:a16="http://schemas.microsoft.com/office/drawing/2014/main" id="{AAA3A6DA-19F7-7544-AAC2-A18360384DE0}"/>
              </a:ext>
            </a:extLst>
          </p:cNvPr>
          <p:cNvSpPr>
            <a:spLocks noGrp="1"/>
          </p:cNvSpPr>
          <p:nvPr>
            <p:ph idx="1"/>
          </p:nvPr>
        </p:nvSpPr>
        <p:spPr>
          <a:xfrm>
            <a:off x="287848" y="1763047"/>
            <a:ext cx="8574685" cy="1615896"/>
          </a:xfrm>
        </p:spPr>
        <p:txBody>
          <a:bodyPr>
            <a:noAutofit/>
          </a:bodyPr>
          <a:lstStyle/>
          <a:p>
            <a:r>
              <a:rPr lang="en-US" sz="2200" b="1" dirty="0">
                <a:latin typeface="Avenir Black" panose="02000503020000020003" pitchFamily="2" charset="0"/>
              </a:rPr>
              <a:t>Renewable electricity source </a:t>
            </a:r>
          </a:p>
          <a:p>
            <a:r>
              <a:rPr lang="en-US" sz="2200" b="1" dirty="0">
                <a:latin typeface="Avenir Black" panose="02000503020000020003" pitchFamily="2" charset="0"/>
              </a:rPr>
              <a:t>Solar panels needed</a:t>
            </a:r>
          </a:p>
          <a:p>
            <a:r>
              <a:rPr lang="en-US" sz="2200" b="1" dirty="0">
                <a:latin typeface="Avenir Black" panose="02000503020000020003" pitchFamily="2" charset="0"/>
              </a:rPr>
              <a:t>Would take 3 million solar panels to reduce CO</a:t>
            </a:r>
            <a:r>
              <a:rPr lang="en-US" sz="2200" b="1" baseline="-25000" dirty="0">
                <a:latin typeface="Avenir Black" panose="02000503020000020003" pitchFamily="2" charset="0"/>
              </a:rPr>
              <a:t>2</a:t>
            </a:r>
            <a:r>
              <a:rPr lang="en-US" sz="2200" b="1" dirty="0">
                <a:latin typeface="Avenir Black" panose="02000503020000020003" pitchFamily="2" charset="0"/>
              </a:rPr>
              <a:t> emissions by 0.5 </a:t>
            </a:r>
            <a:r>
              <a:rPr lang="en-US" sz="2200" b="1" dirty="0" err="1">
                <a:latin typeface="Avenir Black" panose="02000503020000020003" pitchFamily="2" charset="0"/>
              </a:rPr>
              <a:t>Pg</a:t>
            </a:r>
            <a:r>
              <a:rPr lang="en-US" sz="2200" b="1" dirty="0">
                <a:latin typeface="Avenir Black" panose="02000503020000020003" pitchFamily="2" charset="0"/>
              </a:rPr>
              <a:t> per year</a:t>
            </a:r>
          </a:p>
          <a:p>
            <a:pPr marL="0" indent="0">
              <a:buNone/>
            </a:pPr>
            <a:endParaRPr lang="en-US" sz="2200" b="1" dirty="0">
              <a:latin typeface="Avenir Black" panose="02000503020000020003" pitchFamily="2" charset="0"/>
            </a:endParaRPr>
          </a:p>
        </p:txBody>
      </p:sp>
      <p:grpSp>
        <p:nvGrpSpPr>
          <p:cNvPr id="19" name="Group 18">
            <a:extLst>
              <a:ext uri="{FF2B5EF4-FFF2-40B4-BE49-F238E27FC236}">
                <a16:creationId xmlns:a16="http://schemas.microsoft.com/office/drawing/2014/main" id="{9ED4351A-529B-364C-B0B1-AA235EAF33DF}"/>
              </a:ext>
            </a:extLst>
          </p:cNvPr>
          <p:cNvGrpSpPr/>
          <p:nvPr/>
        </p:nvGrpSpPr>
        <p:grpSpPr>
          <a:xfrm>
            <a:off x="6412832" y="5005137"/>
            <a:ext cx="2449701" cy="1852862"/>
            <a:chOff x="2903220" y="3806190"/>
            <a:chExt cx="3177540" cy="2095500"/>
          </a:xfrm>
        </p:grpSpPr>
        <p:sp>
          <p:nvSpPr>
            <p:cNvPr id="20" name="Parallelogram 19">
              <a:extLst>
                <a:ext uri="{FF2B5EF4-FFF2-40B4-BE49-F238E27FC236}">
                  <a16:creationId xmlns:a16="http://schemas.microsoft.com/office/drawing/2014/main" id="{07DA78FC-AEFA-9247-8E57-0546143921A9}"/>
                </a:ext>
              </a:extLst>
            </p:cNvPr>
            <p:cNvSpPr/>
            <p:nvPr/>
          </p:nvSpPr>
          <p:spPr>
            <a:xfrm>
              <a:off x="3017520" y="4537710"/>
              <a:ext cx="788670" cy="628650"/>
            </a:xfrm>
            <a:prstGeom prst="parallelogram">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C851F9A9-709A-FC49-8EFA-14CCC432F6D3}"/>
                </a:ext>
              </a:extLst>
            </p:cNvPr>
            <p:cNvSpPr/>
            <p:nvPr/>
          </p:nvSpPr>
          <p:spPr>
            <a:xfrm>
              <a:off x="3684270" y="4537710"/>
              <a:ext cx="788670" cy="628650"/>
            </a:xfrm>
            <a:prstGeom prst="parallelogram">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759B2DAE-636A-F145-A508-D290297DCC40}"/>
                </a:ext>
              </a:extLst>
            </p:cNvPr>
            <p:cNvSpPr/>
            <p:nvPr/>
          </p:nvSpPr>
          <p:spPr>
            <a:xfrm>
              <a:off x="4351020" y="4537710"/>
              <a:ext cx="788670" cy="628650"/>
            </a:xfrm>
            <a:prstGeom prst="parallelogram">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arallelogram 22">
              <a:extLst>
                <a:ext uri="{FF2B5EF4-FFF2-40B4-BE49-F238E27FC236}">
                  <a16:creationId xmlns:a16="http://schemas.microsoft.com/office/drawing/2014/main" id="{88D34D6C-CDAD-BE43-87DF-0880B1910921}"/>
                </a:ext>
              </a:extLst>
            </p:cNvPr>
            <p:cNvSpPr/>
            <p:nvPr/>
          </p:nvSpPr>
          <p:spPr>
            <a:xfrm>
              <a:off x="5017770" y="4537710"/>
              <a:ext cx="788670" cy="628650"/>
            </a:xfrm>
            <a:prstGeom prst="parallelogram">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rallelogram 23">
              <a:extLst>
                <a:ext uri="{FF2B5EF4-FFF2-40B4-BE49-F238E27FC236}">
                  <a16:creationId xmlns:a16="http://schemas.microsoft.com/office/drawing/2014/main" id="{4B51451B-A727-A34A-B619-0DBE6C94EE75}"/>
                </a:ext>
              </a:extLst>
            </p:cNvPr>
            <p:cNvSpPr/>
            <p:nvPr/>
          </p:nvSpPr>
          <p:spPr>
            <a:xfrm>
              <a:off x="3181350" y="3890010"/>
              <a:ext cx="788670" cy="628650"/>
            </a:xfrm>
            <a:prstGeom prst="parallelogram">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arallelogram 24">
              <a:extLst>
                <a:ext uri="{FF2B5EF4-FFF2-40B4-BE49-F238E27FC236}">
                  <a16:creationId xmlns:a16="http://schemas.microsoft.com/office/drawing/2014/main" id="{6535C797-6859-A246-BEFF-8827DCB4023E}"/>
                </a:ext>
              </a:extLst>
            </p:cNvPr>
            <p:cNvSpPr/>
            <p:nvPr/>
          </p:nvSpPr>
          <p:spPr>
            <a:xfrm>
              <a:off x="3848100" y="3890010"/>
              <a:ext cx="788670" cy="628650"/>
            </a:xfrm>
            <a:prstGeom prst="parallelogram">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BF2A9B91-3BEC-B54C-9176-705ADC23CFE8}"/>
                </a:ext>
              </a:extLst>
            </p:cNvPr>
            <p:cNvSpPr/>
            <p:nvPr/>
          </p:nvSpPr>
          <p:spPr>
            <a:xfrm>
              <a:off x="4514850" y="3890010"/>
              <a:ext cx="788670" cy="628650"/>
            </a:xfrm>
            <a:prstGeom prst="parallelogram">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09116770-2A49-2041-9965-962B7A88EA7D}"/>
                </a:ext>
              </a:extLst>
            </p:cNvPr>
            <p:cNvSpPr/>
            <p:nvPr/>
          </p:nvSpPr>
          <p:spPr>
            <a:xfrm>
              <a:off x="5181600" y="3890010"/>
              <a:ext cx="788670" cy="628650"/>
            </a:xfrm>
            <a:prstGeom prst="parallelogram">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040314BC-9219-4543-81A7-1C64EE1D8138}"/>
                </a:ext>
              </a:extLst>
            </p:cNvPr>
            <p:cNvSpPr/>
            <p:nvPr/>
          </p:nvSpPr>
          <p:spPr>
            <a:xfrm>
              <a:off x="2903220" y="3806190"/>
              <a:ext cx="3177540" cy="1449386"/>
            </a:xfrm>
            <a:prstGeom prst="parallelogram">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B8C475DB-F1D0-2E4A-84E4-EEC34160D0D1}"/>
                </a:ext>
              </a:extLst>
            </p:cNvPr>
            <p:cNvCxnSpPr/>
            <p:nvPr/>
          </p:nvCxnSpPr>
          <p:spPr>
            <a:xfrm>
              <a:off x="6057900" y="3832860"/>
              <a:ext cx="0" cy="18021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DC741D-0F30-344B-AA62-9EFCECC04437}"/>
                </a:ext>
              </a:extLst>
            </p:cNvPr>
            <p:cNvCxnSpPr>
              <a:cxnSpLocks/>
            </p:cNvCxnSpPr>
            <p:nvPr/>
          </p:nvCxnSpPr>
          <p:spPr>
            <a:xfrm>
              <a:off x="5695950" y="5255576"/>
              <a:ext cx="0" cy="6461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9CBBE5D-1D20-624F-820A-84A6F2466C37}"/>
                </a:ext>
              </a:extLst>
            </p:cNvPr>
            <p:cNvCxnSpPr>
              <a:cxnSpLocks/>
            </p:cNvCxnSpPr>
            <p:nvPr/>
          </p:nvCxnSpPr>
          <p:spPr>
            <a:xfrm>
              <a:off x="2903220" y="5255576"/>
              <a:ext cx="0" cy="6461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3977A3D-B880-284E-B953-5567E07CA9A4}"/>
                </a:ext>
              </a:extLst>
            </p:cNvPr>
            <p:cNvCxnSpPr>
              <a:cxnSpLocks/>
            </p:cNvCxnSpPr>
            <p:nvPr/>
          </p:nvCxnSpPr>
          <p:spPr>
            <a:xfrm>
              <a:off x="3284220" y="5255576"/>
              <a:ext cx="0" cy="37338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22AA5772-BB53-094A-A373-7865F2877DB6}"/>
              </a:ext>
            </a:extLst>
          </p:cNvPr>
          <p:cNvSpPr txBox="1"/>
          <p:nvPr/>
        </p:nvSpPr>
        <p:spPr>
          <a:xfrm>
            <a:off x="289077" y="3457829"/>
            <a:ext cx="3297555" cy="2339102"/>
          </a:xfrm>
          <a:prstGeom prst="rect">
            <a:avLst/>
          </a:prstGeom>
          <a:noFill/>
        </p:spPr>
        <p:txBody>
          <a:bodyPr wrap="square" rtlCol="0">
            <a:spAutoFit/>
          </a:bodyPr>
          <a:lstStyle/>
          <a:p>
            <a:r>
              <a:rPr lang="en-US" sz="2000" b="1" dirty="0">
                <a:latin typeface="Avenir Black" panose="02000503020000020003" pitchFamily="2" charset="0"/>
              </a:rPr>
              <a:t>Challenges: </a:t>
            </a:r>
          </a:p>
          <a:p>
            <a:pPr marL="285750" indent="-285750">
              <a:buFont typeface="Arial" panose="020B0604020202020204" pitchFamily="34" charset="0"/>
              <a:buChar char="•"/>
            </a:pPr>
            <a:r>
              <a:rPr lang="en-US" b="1" dirty="0">
                <a:latin typeface="Avenir Black" panose="02000503020000020003" pitchFamily="2" charset="0"/>
              </a:rPr>
              <a:t>Expense of solar panels</a:t>
            </a:r>
          </a:p>
          <a:p>
            <a:pPr marL="285750" indent="-285750">
              <a:buFont typeface="Arial" panose="020B0604020202020204" pitchFamily="34" charset="0"/>
              <a:buChar char="•"/>
            </a:pPr>
            <a:r>
              <a:rPr lang="en-US" b="1" dirty="0">
                <a:latin typeface="Avenir Black" panose="02000503020000020003" pitchFamily="2" charset="0"/>
              </a:rPr>
              <a:t>Location for solar panels</a:t>
            </a:r>
          </a:p>
          <a:p>
            <a:pPr marL="285750" indent="-285750">
              <a:buFont typeface="Arial" panose="020B0604020202020204" pitchFamily="34" charset="0"/>
              <a:buChar char="•"/>
            </a:pPr>
            <a:r>
              <a:rPr lang="en-US" b="1" dirty="0">
                <a:latin typeface="Avenir Black" panose="02000503020000020003" pitchFamily="2" charset="0"/>
              </a:rPr>
              <a:t>Only work in sunlight</a:t>
            </a:r>
          </a:p>
          <a:p>
            <a:pPr marL="285750" indent="-285750">
              <a:buFont typeface="Arial" panose="020B0604020202020204" pitchFamily="34" charset="0"/>
              <a:buChar char="•"/>
            </a:pPr>
            <a:r>
              <a:rPr lang="en-US" b="1" dirty="0">
                <a:latin typeface="Avenir Black" panose="02000503020000020003" pitchFamily="2" charset="0"/>
              </a:rPr>
              <a:t>Right now, most solar panels are in use by individual people, not energy companies</a:t>
            </a:r>
          </a:p>
        </p:txBody>
      </p:sp>
      <p:sp>
        <p:nvSpPr>
          <p:cNvPr id="33" name="TextBox 32">
            <a:extLst>
              <a:ext uri="{FF2B5EF4-FFF2-40B4-BE49-F238E27FC236}">
                <a16:creationId xmlns:a16="http://schemas.microsoft.com/office/drawing/2014/main" id="{8A24DEE3-5B2C-1E4F-A633-FF49C937C465}"/>
              </a:ext>
            </a:extLst>
          </p:cNvPr>
          <p:cNvSpPr txBox="1"/>
          <p:nvPr/>
        </p:nvSpPr>
        <p:spPr>
          <a:xfrm>
            <a:off x="3594891" y="3505635"/>
            <a:ext cx="3614735" cy="3200876"/>
          </a:xfrm>
          <a:prstGeom prst="rect">
            <a:avLst/>
          </a:prstGeom>
          <a:noFill/>
        </p:spPr>
        <p:txBody>
          <a:bodyPr wrap="square" rtlCol="0">
            <a:spAutoFit/>
          </a:bodyPr>
          <a:lstStyle/>
          <a:p>
            <a:r>
              <a:rPr lang="en-US" sz="2000" b="1" dirty="0">
                <a:latin typeface="Avenir Black" panose="02000503020000020003" pitchFamily="2" charset="0"/>
              </a:rPr>
              <a:t>What could make this happen:</a:t>
            </a:r>
          </a:p>
          <a:p>
            <a:pPr marL="285750" indent="-285750">
              <a:buFont typeface="Arial" panose="020B0604020202020204" pitchFamily="34" charset="0"/>
              <a:buChar char="•"/>
            </a:pPr>
            <a:r>
              <a:rPr lang="en-US" b="1" dirty="0">
                <a:latin typeface="Avenir Black" panose="02000503020000020003" pitchFamily="2" charset="0"/>
              </a:rPr>
              <a:t>Power companies building solar farms</a:t>
            </a:r>
          </a:p>
          <a:p>
            <a:pPr marL="285750" indent="-285750">
              <a:buFont typeface="Arial" panose="020B0604020202020204" pitchFamily="34" charset="0"/>
              <a:buChar char="•"/>
            </a:pPr>
            <a:r>
              <a:rPr lang="en-US" b="1" dirty="0">
                <a:latin typeface="Avenir Black" panose="02000503020000020003" pitchFamily="2" charset="0"/>
              </a:rPr>
              <a:t>Requiring new homes to have solar panels</a:t>
            </a:r>
          </a:p>
          <a:p>
            <a:pPr marL="287338" indent="-287338">
              <a:buFont typeface="Arial" panose="020B0604020202020204" pitchFamily="34" charset="0"/>
              <a:buChar char="•"/>
            </a:pPr>
            <a:r>
              <a:rPr lang="en-US" b="1" dirty="0">
                <a:latin typeface="Avenir Black" panose="02000503020000020003" pitchFamily="2" charset="0"/>
              </a:rPr>
              <a:t>More government </a:t>
            </a:r>
          </a:p>
          <a:p>
            <a:pPr marL="287338" indent="-287338"/>
            <a:r>
              <a:rPr lang="en-US" b="1" dirty="0">
                <a:latin typeface="Avenir Black" panose="02000503020000020003" pitchFamily="2" charset="0"/>
              </a:rPr>
              <a:t>	tax breaks</a:t>
            </a:r>
          </a:p>
          <a:p>
            <a:pPr marL="287338" indent="-287338"/>
            <a:r>
              <a:rPr lang="en-US" b="1" dirty="0">
                <a:latin typeface="Avenir Black" panose="02000503020000020003" pitchFamily="2" charset="0"/>
              </a:rPr>
              <a:t>	for people who</a:t>
            </a:r>
          </a:p>
          <a:p>
            <a:pPr marL="287338" indent="-287338"/>
            <a:r>
              <a:rPr lang="en-US" b="1" dirty="0">
                <a:latin typeface="Avenir Black" panose="02000503020000020003" pitchFamily="2" charset="0"/>
              </a:rPr>
              <a:t>	install solar </a:t>
            </a:r>
          </a:p>
          <a:p>
            <a:pPr marL="287338" indent="-287338"/>
            <a:r>
              <a:rPr lang="en-US" b="1" dirty="0">
                <a:latin typeface="Avenir Black" panose="02000503020000020003" pitchFamily="2" charset="0"/>
              </a:rPr>
              <a:t>	panels</a:t>
            </a:r>
          </a:p>
        </p:txBody>
      </p:sp>
      <p:sp>
        <p:nvSpPr>
          <p:cNvPr id="5" name="Slide Number Placeholder 4">
            <a:extLst>
              <a:ext uri="{FF2B5EF4-FFF2-40B4-BE49-F238E27FC236}">
                <a16:creationId xmlns:a16="http://schemas.microsoft.com/office/drawing/2014/main" id="{001C6C18-FABF-7C44-B57C-896A490E1B16}"/>
              </a:ext>
            </a:extLst>
          </p:cNvPr>
          <p:cNvSpPr>
            <a:spLocks noGrp="1"/>
          </p:cNvSpPr>
          <p:nvPr>
            <p:ph type="sldNum" sz="quarter" idx="12"/>
          </p:nvPr>
        </p:nvSpPr>
        <p:spPr/>
        <p:txBody>
          <a:bodyPr/>
          <a:lstStyle/>
          <a:p>
            <a:fld id="{3B96059A-A42D-A749-AC6A-A9F14826E90E}" type="slidenum">
              <a:rPr lang="en-US" smtClean="0"/>
              <a:t>7</a:t>
            </a:fld>
            <a:endParaRPr lang="en-US" dirty="0"/>
          </a:p>
        </p:txBody>
      </p:sp>
    </p:spTree>
    <p:extLst>
      <p:ext uri="{BB962C8B-B14F-4D97-AF65-F5344CB8AC3E}">
        <p14:creationId xmlns:p14="http://schemas.microsoft.com/office/powerpoint/2010/main" val="2229019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descr="Sun">
            <a:extLst>
              <a:ext uri="{FF2B5EF4-FFF2-40B4-BE49-F238E27FC236}">
                <a16:creationId xmlns:a16="http://schemas.microsoft.com/office/drawing/2014/main" id="{FF03C7CE-06A8-344E-883C-EB1CBEF80E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880" y="365126"/>
            <a:ext cx="1188720" cy="1188720"/>
          </a:xfrm>
          <a:prstGeom prst="rect">
            <a:avLst/>
          </a:prstGeom>
        </p:spPr>
      </p:pic>
      <p:sp>
        <p:nvSpPr>
          <p:cNvPr id="2" name="Title 1">
            <a:extLst>
              <a:ext uri="{FF2B5EF4-FFF2-40B4-BE49-F238E27FC236}">
                <a16:creationId xmlns:a16="http://schemas.microsoft.com/office/drawing/2014/main" id="{1E88D2C2-0AA1-1441-863B-9778F767EAEE}"/>
              </a:ext>
            </a:extLst>
          </p:cNvPr>
          <p:cNvSpPr>
            <a:spLocks noGrp="1"/>
          </p:cNvSpPr>
          <p:nvPr>
            <p:ph type="title"/>
          </p:nvPr>
        </p:nvSpPr>
        <p:spPr/>
        <p:txBody>
          <a:bodyPr/>
          <a:lstStyle/>
          <a:p>
            <a:r>
              <a:rPr lang="en-US" dirty="0">
                <a:solidFill>
                  <a:schemeClr val="bg1">
                    <a:lumMod val="85000"/>
                  </a:schemeClr>
                </a:solidFill>
              </a:rPr>
              <a:t>Solar Energy</a:t>
            </a:r>
          </a:p>
        </p:txBody>
      </p:sp>
      <p:sp>
        <p:nvSpPr>
          <p:cNvPr id="3" name="Content Placeholder 2">
            <a:extLst>
              <a:ext uri="{FF2B5EF4-FFF2-40B4-BE49-F238E27FC236}">
                <a16:creationId xmlns:a16="http://schemas.microsoft.com/office/drawing/2014/main" id="{AAA3A6DA-19F7-7544-AAC2-A18360384DE0}"/>
              </a:ext>
            </a:extLst>
          </p:cNvPr>
          <p:cNvSpPr>
            <a:spLocks noGrp="1"/>
          </p:cNvSpPr>
          <p:nvPr>
            <p:ph idx="1"/>
          </p:nvPr>
        </p:nvSpPr>
        <p:spPr/>
        <p:txBody>
          <a:bodyPr/>
          <a:lstStyle/>
          <a:p>
            <a:pPr marL="0" indent="0">
              <a:buNone/>
            </a:pPr>
            <a:r>
              <a:rPr lang="en-US" dirty="0"/>
              <a:t>What do you think is the biggest challenge of using solar energy?</a:t>
            </a:r>
          </a:p>
          <a:p>
            <a:r>
              <a:rPr lang="en-US" dirty="0"/>
              <a:t>Cost to build solar farms</a:t>
            </a:r>
          </a:p>
          <a:p>
            <a:r>
              <a:rPr lang="en-US" dirty="0"/>
              <a:t>Space needed for solar panels</a:t>
            </a:r>
          </a:p>
          <a:p>
            <a:r>
              <a:rPr lang="en-US" dirty="0"/>
              <a:t>Resistance from fossil fuel industry</a:t>
            </a:r>
          </a:p>
          <a:p>
            <a:r>
              <a:rPr lang="en-US" dirty="0"/>
              <a:t>Others</a:t>
            </a:r>
          </a:p>
        </p:txBody>
      </p:sp>
      <p:grpSp>
        <p:nvGrpSpPr>
          <p:cNvPr id="19" name="Group 18">
            <a:extLst>
              <a:ext uri="{FF2B5EF4-FFF2-40B4-BE49-F238E27FC236}">
                <a16:creationId xmlns:a16="http://schemas.microsoft.com/office/drawing/2014/main" id="{9ED4351A-529B-364C-B0B1-AA235EAF33DF}"/>
              </a:ext>
            </a:extLst>
          </p:cNvPr>
          <p:cNvGrpSpPr/>
          <p:nvPr/>
        </p:nvGrpSpPr>
        <p:grpSpPr>
          <a:xfrm>
            <a:off x="5623560" y="4582159"/>
            <a:ext cx="3177540" cy="2095500"/>
            <a:chOff x="2903220" y="3806190"/>
            <a:chExt cx="3177540" cy="2095500"/>
          </a:xfrm>
        </p:grpSpPr>
        <p:sp>
          <p:nvSpPr>
            <p:cNvPr id="20" name="Parallelogram 19">
              <a:extLst>
                <a:ext uri="{FF2B5EF4-FFF2-40B4-BE49-F238E27FC236}">
                  <a16:creationId xmlns:a16="http://schemas.microsoft.com/office/drawing/2014/main" id="{07DA78FC-AEFA-9247-8E57-0546143921A9}"/>
                </a:ext>
              </a:extLst>
            </p:cNvPr>
            <p:cNvSpPr/>
            <p:nvPr/>
          </p:nvSpPr>
          <p:spPr>
            <a:xfrm>
              <a:off x="3017520" y="4537710"/>
              <a:ext cx="788670" cy="628650"/>
            </a:xfrm>
            <a:prstGeom prst="parallelogram">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C851F9A9-709A-FC49-8EFA-14CCC432F6D3}"/>
                </a:ext>
              </a:extLst>
            </p:cNvPr>
            <p:cNvSpPr/>
            <p:nvPr/>
          </p:nvSpPr>
          <p:spPr>
            <a:xfrm>
              <a:off x="3684270" y="4537710"/>
              <a:ext cx="788670" cy="628650"/>
            </a:xfrm>
            <a:prstGeom prst="parallelogram">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759B2DAE-636A-F145-A508-D290297DCC40}"/>
                </a:ext>
              </a:extLst>
            </p:cNvPr>
            <p:cNvSpPr/>
            <p:nvPr/>
          </p:nvSpPr>
          <p:spPr>
            <a:xfrm>
              <a:off x="4351020" y="4537710"/>
              <a:ext cx="788670" cy="628650"/>
            </a:xfrm>
            <a:prstGeom prst="parallelogram">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arallelogram 22">
              <a:extLst>
                <a:ext uri="{FF2B5EF4-FFF2-40B4-BE49-F238E27FC236}">
                  <a16:creationId xmlns:a16="http://schemas.microsoft.com/office/drawing/2014/main" id="{88D34D6C-CDAD-BE43-87DF-0880B1910921}"/>
                </a:ext>
              </a:extLst>
            </p:cNvPr>
            <p:cNvSpPr/>
            <p:nvPr/>
          </p:nvSpPr>
          <p:spPr>
            <a:xfrm>
              <a:off x="5017770" y="4537710"/>
              <a:ext cx="788670" cy="628650"/>
            </a:xfrm>
            <a:prstGeom prst="parallelogram">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rallelogram 23">
              <a:extLst>
                <a:ext uri="{FF2B5EF4-FFF2-40B4-BE49-F238E27FC236}">
                  <a16:creationId xmlns:a16="http://schemas.microsoft.com/office/drawing/2014/main" id="{4B51451B-A727-A34A-B619-0DBE6C94EE75}"/>
                </a:ext>
              </a:extLst>
            </p:cNvPr>
            <p:cNvSpPr/>
            <p:nvPr/>
          </p:nvSpPr>
          <p:spPr>
            <a:xfrm>
              <a:off x="3181350" y="3890010"/>
              <a:ext cx="788670" cy="628650"/>
            </a:xfrm>
            <a:prstGeom prst="parallelogram">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arallelogram 24">
              <a:extLst>
                <a:ext uri="{FF2B5EF4-FFF2-40B4-BE49-F238E27FC236}">
                  <a16:creationId xmlns:a16="http://schemas.microsoft.com/office/drawing/2014/main" id="{6535C797-6859-A246-BEFF-8827DCB4023E}"/>
                </a:ext>
              </a:extLst>
            </p:cNvPr>
            <p:cNvSpPr/>
            <p:nvPr/>
          </p:nvSpPr>
          <p:spPr>
            <a:xfrm>
              <a:off x="3848100" y="3890010"/>
              <a:ext cx="788670" cy="628650"/>
            </a:xfrm>
            <a:prstGeom prst="parallelogram">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BF2A9B91-3BEC-B54C-9176-705ADC23CFE8}"/>
                </a:ext>
              </a:extLst>
            </p:cNvPr>
            <p:cNvSpPr/>
            <p:nvPr/>
          </p:nvSpPr>
          <p:spPr>
            <a:xfrm>
              <a:off x="4514850" y="3890010"/>
              <a:ext cx="788670" cy="628650"/>
            </a:xfrm>
            <a:prstGeom prst="parallelogram">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09116770-2A49-2041-9965-962B7A88EA7D}"/>
                </a:ext>
              </a:extLst>
            </p:cNvPr>
            <p:cNvSpPr/>
            <p:nvPr/>
          </p:nvSpPr>
          <p:spPr>
            <a:xfrm>
              <a:off x="5181600" y="3890010"/>
              <a:ext cx="788670" cy="628650"/>
            </a:xfrm>
            <a:prstGeom prst="parallelogram">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040314BC-9219-4543-81A7-1C64EE1D8138}"/>
                </a:ext>
              </a:extLst>
            </p:cNvPr>
            <p:cNvSpPr/>
            <p:nvPr/>
          </p:nvSpPr>
          <p:spPr>
            <a:xfrm>
              <a:off x="2903220" y="3806190"/>
              <a:ext cx="3177540" cy="1449386"/>
            </a:xfrm>
            <a:prstGeom prst="parallelogram">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B8C475DB-F1D0-2E4A-84E4-EEC34160D0D1}"/>
                </a:ext>
              </a:extLst>
            </p:cNvPr>
            <p:cNvCxnSpPr/>
            <p:nvPr/>
          </p:nvCxnSpPr>
          <p:spPr>
            <a:xfrm>
              <a:off x="6057900" y="3832860"/>
              <a:ext cx="0" cy="18021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DC741D-0F30-344B-AA62-9EFCECC04437}"/>
                </a:ext>
              </a:extLst>
            </p:cNvPr>
            <p:cNvCxnSpPr>
              <a:cxnSpLocks/>
            </p:cNvCxnSpPr>
            <p:nvPr/>
          </p:nvCxnSpPr>
          <p:spPr>
            <a:xfrm>
              <a:off x="5695950" y="5255576"/>
              <a:ext cx="0" cy="6461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9CBBE5D-1D20-624F-820A-84A6F2466C37}"/>
                </a:ext>
              </a:extLst>
            </p:cNvPr>
            <p:cNvCxnSpPr>
              <a:cxnSpLocks/>
            </p:cNvCxnSpPr>
            <p:nvPr/>
          </p:nvCxnSpPr>
          <p:spPr>
            <a:xfrm>
              <a:off x="2903220" y="5255576"/>
              <a:ext cx="0" cy="6461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3977A3D-B880-284E-B953-5567E07CA9A4}"/>
                </a:ext>
              </a:extLst>
            </p:cNvPr>
            <p:cNvCxnSpPr>
              <a:cxnSpLocks/>
            </p:cNvCxnSpPr>
            <p:nvPr/>
          </p:nvCxnSpPr>
          <p:spPr>
            <a:xfrm>
              <a:off x="3284220" y="5255576"/>
              <a:ext cx="0" cy="37338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5B554EBF-6737-A948-A39B-F2DD7C6A7ABE}"/>
              </a:ext>
            </a:extLst>
          </p:cNvPr>
          <p:cNvSpPr>
            <a:spLocks noGrp="1"/>
          </p:cNvSpPr>
          <p:nvPr>
            <p:ph type="sldNum" sz="quarter" idx="12"/>
          </p:nvPr>
        </p:nvSpPr>
        <p:spPr/>
        <p:txBody>
          <a:bodyPr/>
          <a:lstStyle/>
          <a:p>
            <a:fld id="{3B96059A-A42D-A749-AC6A-A9F14826E90E}" type="slidenum">
              <a:rPr lang="en-US" smtClean="0"/>
              <a:t>8</a:t>
            </a:fld>
            <a:endParaRPr lang="en-US"/>
          </a:p>
        </p:txBody>
      </p:sp>
    </p:spTree>
    <p:extLst>
      <p:ext uri="{BB962C8B-B14F-4D97-AF65-F5344CB8AC3E}">
        <p14:creationId xmlns:p14="http://schemas.microsoft.com/office/powerpoint/2010/main" val="2839848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descr="Sun">
            <a:extLst>
              <a:ext uri="{FF2B5EF4-FFF2-40B4-BE49-F238E27FC236}">
                <a16:creationId xmlns:a16="http://schemas.microsoft.com/office/drawing/2014/main" id="{F66694B6-CAF2-EB44-9C46-C38150FD56A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880" y="365126"/>
            <a:ext cx="1188720" cy="1188720"/>
          </a:xfrm>
          <a:prstGeom prst="rect">
            <a:avLst/>
          </a:prstGeom>
        </p:spPr>
      </p:pic>
      <p:sp>
        <p:nvSpPr>
          <p:cNvPr id="4" name="Title 3">
            <a:extLst>
              <a:ext uri="{FF2B5EF4-FFF2-40B4-BE49-F238E27FC236}">
                <a16:creationId xmlns:a16="http://schemas.microsoft.com/office/drawing/2014/main" id="{13735B1B-397B-3242-8311-E0A0D2ACEEC7}"/>
              </a:ext>
            </a:extLst>
          </p:cNvPr>
          <p:cNvSpPr>
            <a:spLocks noGrp="1"/>
          </p:cNvSpPr>
          <p:nvPr>
            <p:ph type="title"/>
          </p:nvPr>
        </p:nvSpPr>
        <p:spPr/>
        <p:txBody>
          <a:bodyPr/>
          <a:lstStyle/>
          <a:p>
            <a:r>
              <a:rPr lang="en-US" dirty="0">
                <a:solidFill>
                  <a:schemeClr val="bg1">
                    <a:lumMod val="85000"/>
                  </a:schemeClr>
                </a:solidFill>
              </a:rPr>
              <a:t>Solar Energy</a:t>
            </a:r>
          </a:p>
        </p:txBody>
      </p:sp>
      <p:sp>
        <p:nvSpPr>
          <p:cNvPr id="3" name="Content Placeholder 2">
            <a:extLst>
              <a:ext uri="{FF2B5EF4-FFF2-40B4-BE49-F238E27FC236}">
                <a16:creationId xmlns:a16="http://schemas.microsoft.com/office/drawing/2014/main" id="{36901102-438C-8D4E-839D-DA8556E0DA62}"/>
              </a:ext>
            </a:extLst>
          </p:cNvPr>
          <p:cNvSpPr>
            <a:spLocks noGrp="1"/>
          </p:cNvSpPr>
          <p:nvPr>
            <p:ph sz="half" idx="1"/>
          </p:nvPr>
        </p:nvSpPr>
        <p:spPr>
          <a:xfrm>
            <a:off x="457199" y="1784033"/>
            <a:ext cx="4038600" cy="4525963"/>
          </a:xfrm>
        </p:spPr>
        <p:txBody>
          <a:bodyPr>
            <a:normAutofit/>
          </a:bodyPr>
          <a:lstStyle/>
          <a:p>
            <a:pPr marL="0" indent="0" algn="ctr">
              <a:buNone/>
            </a:pPr>
            <a:r>
              <a:rPr lang="en-US" sz="3000" b="1" dirty="0"/>
              <a:t>Whose responsibility is this</a:t>
            </a:r>
            <a:r>
              <a:rPr lang="en-US" sz="3000" dirty="0"/>
              <a:t>?</a:t>
            </a:r>
          </a:p>
          <a:p>
            <a:pPr marL="0" indent="0" algn="ctr">
              <a:buNone/>
            </a:pPr>
            <a:endParaRPr lang="en-US" sz="2000" dirty="0"/>
          </a:p>
          <a:p>
            <a:pPr marL="0" indent="0" algn="ctr">
              <a:buNone/>
            </a:pPr>
            <a:endParaRPr lang="en-US" sz="2000" dirty="0"/>
          </a:p>
          <a:p>
            <a:pPr marL="0" indent="0" algn="ctr">
              <a:buNone/>
            </a:pPr>
            <a:endParaRPr lang="en-US" sz="2000" dirty="0"/>
          </a:p>
          <a:p>
            <a:pPr marL="0" indent="0" algn="ctr">
              <a:buNone/>
            </a:pPr>
            <a:endParaRPr lang="en-US" sz="2000" dirty="0"/>
          </a:p>
          <a:p>
            <a:pPr marL="0" indent="0" algn="ctr">
              <a:buNone/>
            </a:pPr>
            <a:r>
              <a:rPr lang="en-US" sz="2400" dirty="0"/>
              <a:t>The government?</a:t>
            </a:r>
          </a:p>
          <a:p>
            <a:pPr marL="0" indent="0" algn="ctr">
              <a:buNone/>
            </a:pPr>
            <a:r>
              <a:rPr lang="en-US" sz="2400" dirty="0"/>
              <a:t>Individuals?</a:t>
            </a:r>
          </a:p>
          <a:p>
            <a:pPr marL="0" indent="0" algn="ctr">
              <a:buNone/>
            </a:pPr>
            <a:r>
              <a:rPr lang="en-US" sz="2400" dirty="0"/>
              <a:t>Companies?</a:t>
            </a:r>
          </a:p>
          <a:p>
            <a:pPr lvl="1"/>
            <a:endParaRPr lang="en-US" dirty="0"/>
          </a:p>
        </p:txBody>
      </p:sp>
      <p:sp>
        <p:nvSpPr>
          <p:cNvPr id="5" name="Content Placeholder 4">
            <a:extLst>
              <a:ext uri="{FF2B5EF4-FFF2-40B4-BE49-F238E27FC236}">
                <a16:creationId xmlns:a16="http://schemas.microsoft.com/office/drawing/2014/main" id="{A39A8A35-397E-924F-B5CC-753A14947B14}"/>
              </a:ext>
            </a:extLst>
          </p:cNvPr>
          <p:cNvSpPr>
            <a:spLocks noGrp="1"/>
          </p:cNvSpPr>
          <p:nvPr>
            <p:ph sz="half" idx="2"/>
          </p:nvPr>
        </p:nvSpPr>
        <p:spPr>
          <a:xfrm>
            <a:off x="4648200" y="1830387"/>
            <a:ext cx="4038600" cy="4891088"/>
          </a:xfrm>
        </p:spPr>
        <p:txBody>
          <a:bodyPr>
            <a:normAutofit/>
          </a:bodyPr>
          <a:lstStyle/>
          <a:p>
            <a:pPr marL="0" indent="0" algn="ctr">
              <a:buNone/>
            </a:pPr>
            <a:r>
              <a:rPr lang="en-US" sz="3000" b="1" dirty="0"/>
              <a:t>Where</a:t>
            </a:r>
            <a:r>
              <a:rPr lang="en-US" sz="3000" dirty="0"/>
              <a:t> in the world could this happen?</a:t>
            </a:r>
          </a:p>
          <a:p>
            <a:pPr marL="0" indent="0" algn="ctr">
              <a:buNone/>
            </a:pPr>
            <a:endParaRPr lang="en-US" sz="2000" dirty="0"/>
          </a:p>
          <a:p>
            <a:pPr marL="0" indent="0" algn="ctr">
              <a:buNone/>
            </a:pPr>
            <a:endParaRPr lang="en-US" sz="2000" dirty="0"/>
          </a:p>
          <a:p>
            <a:pPr marL="0" indent="0" algn="ctr">
              <a:buNone/>
            </a:pPr>
            <a:endParaRPr lang="en-US" sz="2000" dirty="0"/>
          </a:p>
          <a:p>
            <a:pPr marL="0" indent="0" algn="ctr">
              <a:buNone/>
            </a:pPr>
            <a:endParaRPr lang="en-US" sz="2000" dirty="0"/>
          </a:p>
          <a:p>
            <a:pPr marL="0" indent="0" algn="ctr">
              <a:buNone/>
            </a:pPr>
            <a:r>
              <a:rPr lang="en-US" sz="2400" dirty="0"/>
              <a:t>Rich countries vs. poor countries?</a:t>
            </a:r>
          </a:p>
          <a:p>
            <a:pPr marL="0" indent="0" algn="ctr">
              <a:buNone/>
            </a:pPr>
            <a:endParaRPr lang="en-US" sz="2400" dirty="0"/>
          </a:p>
          <a:p>
            <a:pPr marL="0" indent="0" algn="ctr">
              <a:buNone/>
            </a:pPr>
            <a:r>
              <a:rPr lang="en-US" sz="2400" dirty="0"/>
              <a:t>Regions with a lot of sunlight vs. regions that are cloudy?</a:t>
            </a:r>
          </a:p>
          <a:p>
            <a:pPr lvl="1"/>
            <a:endParaRPr lang="en-US" dirty="0"/>
          </a:p>
          <a:p>
            <a:endParaRPr lang="en-US" dirty="0"/>
          </a:p>
        </p:txBody>
      </p:sp>
      <p:pic>
        <p:nvPicPr>
          <p:cNvPr id="7" name="Picture 6">
            <a:extLst>
              <a:ext uri="{FF2B5EF4-FFF2-40B4-BE49-F238E27FC236}">
                <a16:creationId xmlns:a16="http://schemas.microsoft.com/office/drawing/2014/main" id="{069BD4F3-CF9B-B94A-9BD1-65580B4C1AD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75593" y="2809739"/>
            <a:ext cx="2766480" cy="1486983"/>
          </a:xfrm>
          <a:prstGeom prst="rect">
            <a:avLst/>
          </a:prstGeom>
        </p:spPr>
      </p:pic>
      <p:pic>
        <p:nvPicPr>
          <p:cNvPr id="8" name="Graphic 7" descr="Group of people">
            <a:extLst>
              <a:ext uri="{FF2B5EF4-FFF2-40B4-BE49-F238E27FC236}">
                <a16:creationId xmlns:a16="http://schemas.microsoft.com/office/drawing/2014/main" id="{0EC95516-EADC-5644-906F-7B64D8DD78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57861" y="2809739"/>
            <a:ext cx="1237275" cy="1237275"/>
          </a:xfrm>
          <a:prstGeom prst="rect">
            <a:avLst/>
          </a:prstGeom>
        </p:spPr>
      </p:pic>
      <p:pic>
        <p:nvPicPr>
          <p:cNvPr id="39" name="Picture 38">
            <a:extLst>
              <a:ext uri="{FF2B5EF4-FFF2-40B4-BE49-F238E27FC236}">
                <a16:creationId xmlns:a16="http://schemas.microsoft.com/office/drawing/2014/main" id="{46F4FC2C-4B5F-0B4B-B578-D7902653108B}"/>
              </a:ext>
            </a:extLst>
          </p:cNvPr>
          <p:cNvPicPr>
            <a:picLocks noChangeAspect="1"/>
          </p:cNvPicPr>
          <p:nvPr/>
        </p:nvPicPr>
        <p:blipFill>
          <a:blip r:embed="rId7">
            <a:alphaModFix amt="20000"/>
          </a:blip>
          <a:stretch>
            <a:fillRect/>
          </a:stretch>
        </p:blipFill>
        <p:spPr>
          <a:xfrm>
            <a:off x="5688330" y="4686300"/>
            <a:ext cx="3276600" cy="2171700"/>
          </a:xfrm>
          <a:prstGeom prst="rect">
            <a:avLst/>
          </a:prstGeom>
        </p:spPr>
      </p:pic>
      <p:sp>
        <p:nvSpPr>
          <p:cNvPr id="2" name="Slide Number Placeholder 1">
            <a:extLst>
              <a:ext uri="{FF2B5EF4-FFF2-40B4-BE49-F238E27FC236}">
                <a16:creationId xmlns:a16="http://schemas.microsoft.com/office/drawing/2014/main" id="{83716DFF-AE70-ED4F-A2C6-5BA2FE21D7DA}"/>
              </a:ext>
            </a:extLst>
          </p:cNvPr>
          <p:cNvSpPr>
            <a:spLocks noGrp="1"/>
          </p:cNvSpPr>
          <p:nvPr>
            <p:ph type="sldNum" sz="quarter" idx="12"/>
          </p:nvPr>
        </p:nvSpPr>
        <p:spPr/>
        <p:txBody>
          <a:bodyPr/>
          <a:lstStyle/>
          <a:p>
            <a:fld id="{3B96059A-A42D-A749-AC6A-A9F14826E90E}" type="slidenum">
              <a:rPr lang="en-US" smtClean="0"/>
              <a:t>9</a:t>
            </a:fld>
            <a:endParaRPr lang="en-US"/>
          </a:p>
        </p:txBody>
      </p:sp>
    </p:spTree>
    <p:extLst>
      <p:ext uri="{BB962C8B-B14F-4D97-AF65-F5344CB8AC3E}">
        <p14:creationId xmlns:p14="http://schemas.microsoft.com/office/powerpoint/2010/main" val="17663723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8681</TotalTime>
  <Words>728</Words>
  <Application>Microsoft Macintosh PowerPoint</Application>
  <PresentationFormat>On-screen Show (4:3)</PresentationFormat>
  <Paragraphs>115</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Avenir Black</vt:lpstr>
      <vt:lpstr>Avenir Book</vt:lpstr>
      <vt:lpstr>Calibri</vt:lpstr>
      <vt:lpstr>Segoe Print</vt:lpstr>
      <vt:lpstr>Office Theme</vt:lpstr>
      <vt:lpstr>PowerPoint Presentation</vt:lpstr>
      <vt:lpstr>Human Impacts on the Carbon Cycle and Increasing Atmospheric CO2</vt:lpstr>
      <vt:lpstr>Increased Atmospheric CO2 and Effects on Humans</vt:lpstr>
      <vt:lpstr>What are ways that we release carbon dioxide into the atmosphere?           What are ways we reduce the amount of carbon dioxide in the atmosphere?</vt:lpstr>
      <vt:lpstr>Climate Change Mitigation</vt:lpstr>
      <vt:lpstr>Mitigation is Complicated</vt:lpstr>
      <vt:lpstr>Solar Energy</vt:lpstr>
      <vt:lpstr>Solar Energy</vt:lpstr>
      <vt:lpstr>Solar Energy</vt:lpstr>
      <vt:lpstr>Solar Energy</vt:lpstr>
      <vt:lpstr>Solar Energy</vt:lpstr>
      <vt:lpstr>Solar Energy</vt:lpstr>
      <vt:lpstr>Put It All Together</vt:lpstr>
      <vt:lpstr>Your Turn</vt:lpstr>
      <vt:lpstr>Climate Change Mitigation</vt:lpstr>
    </vt:vector>
  </TitlesOfParts>
  <Company>Asombro Institute for Science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 IN THE AIR</dc:title>
  <dc:creator>Stephanie Haan-Amato</dc:creator>
  <cp:lastModifiedBy>Microsoft Office User</cp:lastModifiedBy>
  <cp:revision>434</cp:revision>
  <cp:lastPrinted>2020-03-18T18:34:13Z</cp:lastPrinted>
  <dcterms:created xsi:type="dcterms:W3CDTF">2018-10-04T20:22:13Z</dcterms:created>
  <dcterms:modified xsi:type="dcterms:W3CDTF">2021-02-01T20:55:11Z</dcterms:modified>
</cp:coreProperties>
</file>