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50" r:id="rId2"/>
    <p:sldId id="308" r:id="rId3"/>
    <p:sldId id="344" r:id="rId4"/>
    <p:sldId id="345" r:id="rId5"/>
    <p:sldId id="347" r:id="rId6"/>
    <p:sldId id="323" r:id="rId7"/>
    <p:sldId id="312" r:id="rId8"/>
    <p:sldId id="311" r:id="rId9"/>
    <p:sldId id="313" r:id="rId10"/>
    <p:sldId id="314" r:id="rId11"/>
    <p:sldId id="315" r:id="rId12"/>
    <p:sldId id="317" r:id="rId13"/>
    <p:sldId id="327" r:id="rId14"/>
    <p:sldId id="324" r:id="rId15"/>
    <p:sldId id="325" r:id="rId16"/>
    <p:sldId id="326" r:id="rId17"/>
    <p:sldId id="348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18" r:id="rId26"/>
    <p:sldId id="319" r:id="rId27"/>
    <p:sldId id="349" r:id="rId28"/>
    <p:sldId id="337" r:id="rId29"/>
    <p:sldId id="272" r:id="rId30"/>
    <p:sldId id="282" r:id="rId31"/>
    <p:sldId id="273" r:id="rId32"/>
    <p:sldId id="275" r:id="rId33"/>
    <p:sldId id="306" r:id="rId34"/>
    <p:sldId id="338" r:id="rId35"/>
    <p:sldId id="277" r:id="rId36"/>
    <p:sldId id="302" r:id="rId37"/>
    <p:sldId id="301" r:id="rId38"/>
    <p:sldId id="339" r:id="rId39"/>
    <p:sldId id="279" r:id="rId40"/>
    <p:sldId id="336" r:id="rId41"/>
    <p:sldId id="281" r:id="rId42"/>
    <p:sldId id="28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F7FA"/>
    <a:srgbClr val="999999"/>
    <a:srgbClr val="B8A9A9"/>
    <a:srgbClr val="FC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585"/>
  </p:normalViewPr>
  <p:slideViewPr>
    <p:cSldViewPr snapToGrid="0" snapToObjects="1">
      <p:cViewPr varScale="1">
        <p:scale>
          <a:sx n="88" d="100"/>
          <a:sy n="88" d="100"/>
        </p:scale>
        <p:origin x="-8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C6963-3514-BF4F-9E1C-CF2A020553E9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E766A-1FB4-8B49-ACE6-660CF3548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6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54BC5-D99F-CB41-B2F7-D31A65AA23C9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30883-844D-2841-A7E6-2470FB0F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03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0883-844D-2841-A7E6-2470FB0F92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6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BAA08-A033-B14B-86BD-77E211507094}" type="datetime1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4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E008AD-9465-0B41-B85E-B038461F8D02}" type="datetime1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5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3FF0BF-7824-B946-B2DC-F7FC38F5C2FD}" type="datetime1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F5DA4-C95C-BD48-B9ED-5C9670B86FC6}" type="datetime1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4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8467E-DB5D-0341-A356-E10F9FFFC7BF}" type="datetime1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3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1FD7B-977D-DB4D-AC9B-A6671F813730}" type="datetime1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6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59B899-1C6F-6941-9E04-FCA75A7AC58B}" type="datetime1">
              <a:rPr lang="en-US" smtClean="0"/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2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7F43CF-392E-C845-A8F6-BBE378C80E89}" type="datetime1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0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68086-5F6C-4344-B428-78A43754E282}" type="datetime1">
              <a:rPr lang="en-US" smtClean="0"/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8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5917D-E4ED-FD48-A076-6C24BFCF0EB5}" type="datetime1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6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69D704-E832-DC45-AA0C-783DF79B55C6}" type="datetime1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4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0385"/>
            <a:ext cx="9144000" cy="1449815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60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3329"/>
            <a:ext cx="8229600" cy="4372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990" y="63639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defRPr>
            </a:lvl1pPr>
          </a:lstStyle>
          <a:p>
            <a:fld id="{3B96059A-A42D-A749-AC6A-A9F14826E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6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Avenir Black"/>
          <a:ea typeface="+mj-ea"/>
          <a:cs typeface="Avenir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50000"/>
            </a:schemeClr>
          </a:solidFill>
          <a:latin typeface="Avenir Black"/>
          <a:ea typeface="+mn-ea"/>
          <a:cs typeface="Avenir Blac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50000"/>
            </a:schemeClr>
          </a:solidFill>
          <a:latin typeface="Avenir Black"/>
          <a:ea typeface="+mn-ea"/>
          <a:cs typeface="Avenir Blac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50000"/>
            </a:schemeClr>
          </a:solidFill>
          <a:latin typeface="Avenir Black"/>
          <a:ea typeface="+mn-ea"/>
          <a:cs typeface="Avenir Blac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50000"/>
            </a:schemeClr>
          </a:solidFill>
          <a:latin typeface="Avenir Black"/>
          <a:ea typeface="+mn-ea"/>
          <a:cs typeface="Avenir Blac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50000"/>
            </a:schemeClr>
          </a:solidFill>
          <a:latin typeface="Avenir Black"/>
          <a:ea typeface="+mn-ea"/>
          <a:cs typeface="Avenir Blac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6EE85E-D018-9C4E-8526-CF94A4FAD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2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B7E9B5-3BC2-6449-9467-DF379E97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Carbon Move?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91FE0A-082F-3B41-9502-1820CFEA4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3328"/>
            <a:ext cx="8229600" cy="49387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Read side #2 of your task card.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Choose jobs: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1 timer</a:t>
            </a:r>
            <a:r>
              <a:rPr lang="en-US" dirty="0"/>
              <a:t>: stopwatch, say when to throw/walk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1 catcher</a:t>
            </a:r>
            <a:r>
              <a:rPr lang="en-US" dirty="0"/>
              <a:t>: collect beanbags from other groups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1 or 2 throwers </a:t>
            </a:r>
            <a:r>
              <a:rPr lang="en-US" dirty="0"/>
              <a:t>(or walkers): toss/walk beanbags to other reservoirs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Throwers will say the represented process LOUDLY.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When your instructor tells you to begin, start your stopwatch, and follow the instructions for moving carbon to other reservoirs.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1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al-pile-3-optimiz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091" y="5623363"/>
            <a:ext cx="1729152" cy="1155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DD5B3-96EE-9247-8746-E263E574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Words Did You Hear?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86AF0D-BBFE-E748-BD68-A95F4B0B6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Respiration</a:t>
            </a:r>
          </a:p>
          <a:p>
            <a:r>
              <a:rPr lang="en-US" dirty="0"/>
              <a:t>Photosynthesis</a:t>
            </a:r>
          </a:p>
          <a:p>
            <a:r>
              <a:rPr lang="en-US" dirty="0"/>
              <a:t>Ocean Absorption</a:t>
            </a:r>
          </a:p>
          <a:p>
            <a:r>
              <a:rPr lang="en-US" dirty="0"/>
              <a:t>Ocean Release</a:t>
            </a:r>
          </a:p>
          <a:p>
            <a:r>
              <a:rPr lang="en-US" dirty="0"/>
              <a:t>Decomposition</a:t>
            </a:r>
          </a:p>
          <a:p>
            <a:r>
              <a:rPr lang="en-US" dirty="0"/>
              <a:t>Combustion</a:t>
            </a:r>
          </a:p>
          <a:p>
            <a:r>
              <a:rPr lang="en-US" dirty="0"/>
              <a:t>Fossil Fuel 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img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225" y="4530749"/>
            <a:ext cx="1187037" cy="1536631"/>
          </a:xfrm>
          <a:prstGeom prst="rect">
            <a:avLst/>
          </a:prstGeom>
        </p:spPr>
      </p:pic>
      <p:pic>
        <p:nvPicPr>
          <p:cNvPr id="7" name="Picture 6" descr="plants-png-714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621" y="5421918"/>
            <a:ext cx="1928353" cy="143608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3647" y="1459057"/>
            <a:ext cx="4603567" cy="2884463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16978" y="1799765"/>
            <a:ext cx="227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Soils or Vegetation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2037" y="298609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253F"/>
                </a:solidFill>
                <a:latin typeface="Avenir Black"/>
                <a:cs typeface="Avenir Black"/>
              </a:rPr>
              <a:t>Atmosphere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3433" y="3521559"/>
            <a:ext cx="87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Ocean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33433" y="240637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Atmosphere</a:t>
            </a:r>
          </a:p>
        </p:txBody>
      </p:sp>
    </p:spTree>
    <p:extLst>
      <p:ext uri="{BB962C8B-B14F-4D97-AF65-F5344CB8AC3E}">
        <p14:creationId xmlns:p14="http://schemas.microsoft.com/office/powerpoint/2010/main" val="215143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8FB83-41B5-3146-8D49-620E6991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it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A49808-207B-5342-BC76-5A8158A18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3329"/>
            <a:ext cx="4267200" cy="4372834"/>
          </a:xfrm>
        </p:spPr>
        <p:txBody>
          <a:bodyPr/>
          <a:lstStyle/>
          <a:p>
            <a:r>
              <a:rPr lang="en-US" dirty="0"/>
              <a:t>Identify the reactants and products in three carbon cycle </a:t>
            </a:r>
            <a:r>
              <a:rPr lang="en-US" dirty="0" smtClean="0"/>
              <a:t>processes.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Sorting it Out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86" y="1660629"/>
            <a:ext cx="3962400" cy="51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93"/>
            <a:ext cx="8229600" cy="1356189"/>
          </a:xfrm>
        </p:spPr>
        <p:txBody>
          <a:bodyPr>
            <a:normAutofit fontScale="90000"/>
          </a:bodyPr>
          <a:lstStyle/>
          <a:p>
            <a:r>
              <a:rPr lang="en-US" dirty="0"/>
              <a:t>Photosynthesis</a:t>
            </a:r>
            <a:br>
              <a:rPr lang="en-US" dirty="0"/>
            </a:br>
            <a:r>
              <a:rPr lang="en-US" sz="2700" dirty="0"/>
              <a:t>Process used by plants to transform light energy into chemical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6681"/>
            <a:ext cx="8229600" cy="3819481"/>
          </a:xfrm>
        </p:spPr>
        <p:txBody>
          <a:bodyPr/>
          <a:lstStyle/>
          <a:p>
            <a:r>
              <a:rPr lang="en-US" dirty="0"/>
              <a:t>Choose chemicals used as reactants and </a:t>
            </a:r>
            <a:r>
              <a:rPr lang="en-US" dirty="0" smtClean="0"/>
              <a:t>products.</a:t>
            </a:r>
            <a:endParaRPr lang="en-US" dirty="0"/>
          </a:p>
          <a:p>
            <a:r>
              <a:rPr lang="en-US" dirty="0"/>
              <a:t>Place cards in boxes on Sorting it Out </a:t>
            </a:r>
            <a:r>
              <a:rPr lang="en-US" dirty="0" smtClean="0"/>
              <a:t>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 descr="plants-png-71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724" y="5238949"/>
            <a:ext cx="1879276" cy="13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7662" y="2946628"/>
            <a:ext cx="2563572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2 Reactants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5733" y="2971286"/>
            <a:ext cx="26508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2 Products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3329"/>
            <a:ext cx="8229600" cy="1316589"/>
          </a:xfrm>
        </p:spPr>
        <p:txBody>
          <a:bodyPr>
            <a:normAutofit/>
          </a:bodyPr>
          <a:lstStyle/>
          <a:p>
            <a:r>
              <a:rPr lang="en-US" dirty="0"/>
              <a:t>In Table 1, write the reactants and products in the </a:t>
            </a:r>
            <a:r>
              <a:rPr lang="en-US" dirty="0" smtClean="0"/>
              <a:t>blanks.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9393" y="3774529"/>
            <a:ext cx="9201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CO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2</a:t>
            </a:r>
            <a:endParaRPr lang="en-US" sz="3000" dirty="0">
              <a:solidFill>
                <a:srgbClr val="953735"/>
              </a:solidFill>
              <a:latin typeface="Avenir Black"/>
              <a:cs typeface="Avenir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93" y="4803800"/>
            <a:ext cx="9485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H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2</a:t>
            </a:r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9854" y="3774529"/>
            <a:ext cx="1667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C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6</a:t>
            </a:r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H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12</a:t>
            </a:r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O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9143" y="4803800"/>
            <a:ext cx="6565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O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2</a:t>
            </a:r>
            <a:endParaRPr lang="en-US" sz="3000" dirty="0">
              <a:solidFill>
                <a:srgbClr val="953735"/>
              </a:solidFill>
              <a:latin typeface="Avenir Black"/>
              <a:cs typeface="Avenir Black"/>
            </a:endParaRPr>
          </a:p>
        </p:txBody>
      </p:sp>
      <p:pic>
        <p:nvPicPr>
          <p:cNvPr id="12" name="Picture 11" descr="plants-png-71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724" y="5238949"/>
            <a:ext cx="1879276" cy="13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3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35733" y="3563078"/>
            <a:ext cx="26508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2 Products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7662" y="3538420"/>
            <a:ext cx="2563572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2 Reactants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928"/>
            <a:ext cx="8229600" cy="19941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Carbon cycle: most interested in what happens to </a:t>
            </a:r>
            <a:r>
              <a:rPr lang="en-US" dirty="0" smtClean="0"/>
              <a:t>carbon.</a:t>
            </a:r>
            <a:endParaRPr lang="en-US" dirty="0"/>
          </a:p>
          <a:p>
            <a:r>
              <a:rPr lang="en-US" dirty="0"/>
              <a:t>Circle reactant and product that contain </a:t>
            </a:r>
            <a:r>
              <a:rPr lang="en-US" dirty="0" smtClean="0"/>
              <a:t>carbon.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15</a:t>
            </a:fld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89790" y="4242295"/>
            <a:ext cx="1040380" cy="862395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93540" y="4242295"/>
            <a:ext cx="1824372" cy="862395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49393" y="4366321"/>
            <a:ext cx="9201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CO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2</a:t>
            </a:r>
            <a:endParaRPr lang="en-US" sz="3000" dirty="0">
              <a:solidFill>
                <a:srgbClr val="953735"/>
              </a:solidFill>
              <a:latin typeface="Avenir Black"/>
              <a:cs typeface="Avenir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9393" y="5395592"/>
            <a:ext cx="9485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H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2</a:t>
            </a:r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89854" y="4366321"/>
            <a:ext cx="1667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C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6</a:t>
            </a:r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H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12</a:t>
            </a:r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O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9143" y="5395592"/>
            <a:ext cx="6565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O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2</a:t>
            </a:r>
            <a:endParaRPr lang="en-US" sz="3000" dirty="0">
              <a:solidFill>
                <a:srgbClr val="953735"/>
              </a:solidFill>
              <a:latin typeface="Avenir Black"/>
              <a:cs typeface="Avenir Black"/>
            </a:endParaRPr>
          </a:p>
        </p:txBody>
      </p:sp>
      <p:pic>
        <p:nvPicPr>
          <p:cNvPr id="14" name="Picture 13" descr="plants-png-71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724" y="5238949"/>
            <a:ext cx="1879276" cy="13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1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rksheet 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1460"/>
            <a:ext cx="9144000" cy="3556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arrow in the diagram represents photosynthesis?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6352" y="6363954"/>
            <a:ext cx="2133600" cy="365125"/>
          </a:xfrm>
        </p:spPr>
        <p:txBody>
          <a:bodyPr/>
          <a:lstStyle/>
          <a:p>
            <a:fld id="{3B96059A-A42D-A749-AC6A-A9F14826E90E}" type="slidenum">
              <a:rPr lang="en-US" smtClean="0"/>
              <a:t>16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D57762F-15D6-3645-BDD3-697D0E6D4C91}"/>
              </a:ext>
            </a:extLst>
          </p:cNvPr>
          <p:cNvSpPr txBox="1"/>
          <p:nvPr/>
        </p:nvSpPr>
        <p:spPr>
          <a:xfrm>
            <a:off x="6606035" y="3768459"/>
            <a:ext cx="22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Photosynthesis</a:t>
            </a:r>
          </a:p>
        </p:txBody>
      </p:sp>
    </p:spTree>
    <p:extLst>
      <p:ext uri="{BB962C8B-B14F-4D97-AF65-F5344CB8AC3E}">
        <p14:creationId xmlns:p14="http://schemas.microsoft.com/office/powerpoint/2010/main" val="269248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93"/>
            <a:ext cx="8229600" cy="1356189"/>
          </a:xfrm>
        </p:spPr>
        <p:txBody>
          <a:bodyPr>
            <a:normAutofit fontScale="90000"/>
          </a:bodyPr>
          <a:lstStyle/>
          <a:p>
            <a:r>
              <a:rPr lang="en-US" dirty="0"/>
              <a:t>Respiration</a:t>
            </a:r>
            <a:br>
              <a:rPr lang="en-US" dirty="0"/>
            </a:br>
            <a:r>
              <a:rPr lang="en-US" sz="2700" dirty="0"/>
              <a:t>Process by which organisms use food molecules to produce energy (ATP) for their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chemicals used as reactants and </a:t>
            </a:r>
            <a:r>
              <a:rPr lang="en-US" dirty="0" smtClean="0"/>
              <a:t>products.</a:t>
            </a:r>
            <a:endParaRPr lang="en-US" dirty="0"/>
          </a:p>
          <a:p>
            <a:r>
              <a:rPr lang="en-US" dirty="0"/>
              <a:t>Place cards in boxes on Sorting it Out </a:t>
            </a:r>
            <a:r>
              <a:rPr lang="en-US" dirty="0" smtClean="0"/>
              <a:t>page.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MountainLion_Portrait_200x30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386" y="3967017"/>
            <a:ext cx="1684229" cy="252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9927" y="6017106"/>
            <a:ext cx="37844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Source: National Park Service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nps.gov</a:t>
            </a:r>
            <a:r>
              <a:rPr lang="en-US" sz="1400" dirty="0"/>
              <a:t>/</a:t>
            </a:r>
            <a:r>
              <a:rPr lang="en-US" sz="1400" dirty="0" err="1"/>
              <a:t>romo</a:t>
            </a:r>
            <a:r>
              <a:rPr lang="en-US" sz="1400" dirty="0"/>
              <a:t>/learn/nature/mountain-</a:t>
            </a:r>
            <a:r>
              <a:rPr lang="en-US" sz="1400" dirty="0" err="1"/>
              <a:t>lion.htm</a:t>
            </a:r>
            <a:r>
              <a:rPr lang="en-US" dirty="0"/>
              <a:t>)</a:t>
            </a:r>
          </a:p>
        </p:txBody>
      </p:sp>
      <p:pic>
        <p:nvPicPr>
          <p:cNvPr id="8" name="Picture 7" descr="img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087" y="3967016"/>
            <a:ext cx="1187037" cy="1536631"/>
          </a:xfrm>
          <a:prstGeom prst="rect">
            <a:avLst/>
          </a:prstGeom>
        </p:spPr>
      </p:pic>
      <p:pic>
        <p:nvPicPr>
          <p:cNvPr id="4" name="Picture 3" descr="plants-png-714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879" y="5299065"/>
            <a:ext cx="1928353" cy="143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0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7662" y="2946628"/>
            <a:ext cx="2563572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2 Reactants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5733" y="2971286"/>
            <a:ext cx="26508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2 Products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3329"/>
            <a:ext cx="8229600" cy="1316589"/>
          </a:xfrm>
        </p:spPr>
        <p:txBody>
          <a:bodyPr>
            <a:normAutofit/>
          </a:bodyPr>
          <a:lstStyle/>
          <a:p>
            <a:r>
              <a:rPr lang="en-US" dirty="0"/>
              <a:t>In Table 1, write the reactants and products in the </a:t>
            </a:r>
            <a:r>
              <a:rPr lang="en-US" dirty="0" smtClean="0"/>
              <a:t>blanks.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8869" y="3774529"/>
            <a:ext cx="9201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CO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2</a:t>
            </a:r>
            <a:endParaRPr lang="en-US" sz="3000" dirty="0">
              <a:solidFill>
                <a:srgbClr val="953735"/>
              </a:solidFill>
              <a:latin typeface="Avenir Black"/>
              <a:cs typeface="Avenir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8869" y="4803800"/>
            <a:ext cx="9485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H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2</a:t>
            </a:r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9393" y="3774529"/>
            <a:ext cx="1667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C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6</a:t>
            </a:r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H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12</a:t>
            </a:r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O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9393" y="4803800"/>
            <a:ext cx="6565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O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2</a:t>
            </a:r>
            <a:endParaRPr lang="en-US" sz="3000" dirty="0">
              <a:solidFill>
                <a:srgbClr val="953735"/>
              </a:solidFill>
              <a:latin typeface="Avenir Black"/>
              <a:cs typeface="Avenir Black"/>
            </a:endParaRPr>
          </a:p>
        </p:txBody>
      </p:sp>
      <p:pic>
        <p:nvPicPr>
          <p:cNvPr id="12" name="Picture 11" descr="MountainLion_Portrait_200x300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615" y="5629483"/>
            <a:ext cx="733064" cy="1099596"/>
          </a:xfrm>
          <a:prstGeom prst="rect">
            <a:avLst/>
          </a:prstGeom>
        </p:spPr>
      </p:pic>
      <p:pic>
        <p:nvPicPr>
          <p:cNvPr id="13" name="Picture 12" descr="img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275" y="5456827"/>
            <a:ext cx="413334" cy="53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5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7662" y="2946628"/>
            <a:ext cx="2563572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2 Reactants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5733" y="2971286"/>
            <a:ext cx="26508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2 Products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3329"/>
            <a:ext cx="8229600" cy="1316589"/>
          </a:xfrm>
        </p:spPr>
        <p:txBody>
          <a:bodyPr>
            <a:normAutofit/>
          </a:bodyPr>
          <a:lstStyle/>
          <a:p>
            <a:r>
              <a:rPr lang="en-US" dirty="0"/>
              <a:t>Circle the reactant and product that contain </a:t>
            </a:r>
            <a:r>
              <a:rPr lang="en-US" dirty="0" smtClean="0"/>
              <a:t>carbon.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8869" y="3774529"/>
            <a:ext cx="9201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CO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2</a:t>
            </a:r>
            <a:endParaRPr lang="en-US" sz="3000" dirty="0">
              <a:solidFill>
                <a:srgbClr val="953735"/>
              </a:solidFill>
              <a:latin typeface="Avenir Black"/>
              <a:cs typeface="Avenir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8869" y="4803800"/>
            <a:ext cx="9485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H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2</a:t>
            </a:r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9393" y="3774529"/>
            <a:ext cx="1667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C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6</a:t>
            </a:r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H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12</a:t>
            </a:r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O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9393" y="4803800"/>
            <a:ext cx="6565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O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2</a:t>
            </a:r>
            <a:endParaRPr lang="en-US" sz="3000" dirty="0">
              <a:solidFill>
                <a:srgbClr val="953735"/>
              </a:solidFill>
              <a:latin typeface="Avenir Black"/>
              <a:cs typeface="Avenir Black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97333" y="3620330"/>
            <a:ext cx="1800311" cy="862395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71123" y="3669371"/>
            <a:ext cx="1068506" cy="862395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 descr="MountainLion_Portrait_200x300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615" y="5629483"/>
            <a:ext cx="733064" cy="1099596"/>
          </a:xfrm>
          <a:prstGeom prst="rect">
            <a:avLst/>
          </a:prstGeom>
        </p:spPr>
      </p:pic>
      <p:pic>
        <p:nvPicPr>
          <p:cNvPr id="17" name="Picture 16" descr="img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275" y="5456827"/>
            <a:ext cx="413334" cy="53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2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Phenomenon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3369" y="1753329"/>
            <a:ext cx="8686801" cy="4372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are humans impacting the cycling of carbon on Earth?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Model 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67" y="3326630"/>
            <a:ext cx="5187865" cy="35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8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ksheet 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1460"/>
            <a:ext cx="9144000" cy="3556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arrow in the diagram represents respiration?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6352" y="6363954"/>
            <a:ext cx="2133600" cy="365125"/>
          </a:xfrm>
        </p:spPr>
        <p:txBody>
          <a:bodyPr/>
          <a:lstStyle/>
          <a:p>
            <a:fld id="{3B96059A-A42D-A749-AC6A-A9F14826E90E}" type="slidenum">
              <a:rPr lang="en-US" smtClean="0"/>
              <a:t>20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2F3995-642C-8849-BBBE-529152829E82}"/>
              </a:ext>
            </a:extLst>
          </p:cNvPr>
          <p:cNvSpPr txBox="1"/>
          <p:nvPr/>
        </p:nvSpPr>
        <p:spPr>
          <a:xfrm>
            <a:off x="6656012" y="3778825"/>
            <a:ext cx="22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Photosynthesis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3456C7F-0305-9C47-9CCD-F52A8F44C4A2}"/>
              </a:ext>
            </a:extLst>
          </p:cNvPr>
          <p:cNvSpPr txBox="1"/>
          <p:nvPr/>
        </p:nvSpPr>
        <p:spPr>
          <a:xfrm>
            <a:off x="4875136" y="4442618"/>
            <a:ext cx="22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Respiration</a:t>
            </a:r>
          </a:p>
        </p:txBody>
      </p:sp>
    </p:spTree>
    <p:extLst>
      <p:ext uri="{BB962C8B-B14F-4D97-AF65-F5344CB8AC3E}">
        <p14:creationId xmlns:p14="http://schemas.microsoft.com/office/powerpoint/2010/main" val="405352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Combustion</a:t>
            </a:r>
            <a:br>
              <a:rPr lang="en-US" dirty="0"/>
            </a:br>
            <a:r>
              <a:rPr lang="en-US" sz="2700" dirty="0"/>
              <a:t>Reaction that results in heat and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3328"/>
            <a:ext cx="8229600" cy="4879667"/>
          </a:xfrm>
        </p:spPr>
        <p:txBody>
          <a:bodyPr>
            <a:normAutofit/>
          </a:bodyPr>
          <a:lstStyle/>
          <a:p>
            <a:r>
              <a:rPr lang="en-US" dirty="0"/>
              <a:t>Burning</a:t>
            </a:r>
          </a:p>
          <a:p>
            <a:pPr lvl="1"/>
            <a:r>
              <a:rPr lang="en-US" dirty="0"/>
              <a:t>Combustion of coal</a:t>
            </a:r>
          </a:p>
          <a:p>
            <a:pPr lvl="1"/>
            <a:r>
              <a:rPr lang="en-US" dirty="0"/>
              <a:t>Approximately 1/3 of power plants in US</a:t>
            </a:r>
          </a:p>
          <a:p>
            <a:pPr lvl="1"/>
            <a:r>
              <a:rPr lang="en-US" dirty="0"/>
              <a:t>Coal is mostly carbon</a:t>
            </a:r>
          </a:p>
          <a:p>
            <a:r>
              <a:rPr lang="en-US" dirty="0"/>
              <a:t>Choose chemicals used as reactants and product (only one product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Place cards in boxes </a:t>
            </a:r>
          </a:p>
          <a:p>
            <a:pPr marL="344488" indent="0">
              <a:buNone/>
            </a:pPr>
            <a:r>
              <a:rPr lang="en-US" dirty="0"/>
              <a:t>	on Sorting it Out </a:t>
            </a:r>
            <a:r>
              <a:rPr lang="en-US" dirty="0" smtClean="0"/>
              <a:t>page.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 descr="Coal-pile-3-optimiz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480" y="4570251"/>
            <a:ext cx="2613892" cy="1746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7005" y="6304002"/>
            <a:ext cx="42969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Source: North Dakota Studies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ndstudies.gov</a:t>
            </a:r>
            <a:r>
              <a:rPr lang="en-US" sz="1400" dirty="0"/>
              <a:t>/energy/level2/module-3-coal/what-coal)</a:t>
            </a:r>
          </a:p>
        </p:txBody>
      </p:sp>
    </p:spTree>
    <p:extLst>
      <p:ext uri="{BB962C8B-B14F-4D97-AF65-F5344CB8AC3E}">
        <p14:creationId xmlns:p14="http://schemas.microsoft.com/office/powerpoint/2010/main" val="29194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35733" y="2971286"/>
            <a:ext cx="2650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1 Product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7662" y="2946628"/>
            <a:ext cx="2563572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2 Reactants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Combustion of Coal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3330"/>
            <a:ext cx="8229600" cy="1304260"/>
          </a:xfrm>
        </p:spPr>
        <p:txBody>
          <a:bodyPr/>
          <a:lstStyle/>
          <a:p>
            <a:r>
              <a:rPr lang="en-US" dirty="0"/>
              <a:t>In Table 1, write the reactants and product in the </a:t>
            </a:r>
            <a:r>
              <a:rPr lang="en-US" dirty="0" smtClean="0"/>
              <a:t>blanks.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73479" y="3834316"/>
            <a:ext cx="9201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CO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2</a:t>
            </a:r>
            <a:endParaRPr lang="en-US" sz="3000" dirty="0">
              <a:solidFill>
                <a:srgbClr val="953735"/>
              </a:solidFill>
              <a:latin typeface="Avenir Black"/>
              <a:cs typeface="Aveni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9276" y="4735799"/>
            <a:ext cx="660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O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2</a:t>
            </a:r>
            <a:endParaRPr lang="en-US" sz="3000" dirty="0">
              <a:solidFill>
                <a:srgbClr val="953735"/>
              </a:solidFill>
              <a:latin typeface="Avenir Black"/>
              <a:cs typeface="Avenir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9276" y="3834316"/>
            <a:ext cx="4539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C</a:t>
            </a:r>
          </a:p>
        </p:txBody>
      </p:sp>
      <p:pic>
        <p:nvPicPr>
          <p:cNvPr id="13" name="Picture 12" descr="Coal-pile-3-optimiz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480" y="5014094"/>
            <a:ext cx="2613892" cy="174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0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35733" y="2971286"/>
            <a:ext cx="2650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1 Product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7662" y="2946628"/>
            <a:ext cx="2563572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2 Reactants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___________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Combustion of Coal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3329"/>
            <a:ext cx="8229600" cy="1217957"/>
          </a:xfrm>
        </p:spPr>
        <p:txBody>
          <a:bodyPr/>
          <a:lstStyle/>
          <a:p>
            <a:r>
              <a:rPr lang="en-US" dirty="0"/>
              <a:t>Circle the reactant and product that contain </a:t>
            </a:r>
            <a:r>
              <a:rPr lang="en-US" dirty="0" smtClean="0"/>
              <a:t>carbon.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73479" y="3834316"/>
            <a:ext cx="9201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CO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2</a:t>
            </a:r>
            <a:endParaRPr lang="en-US" sz="3000" dirty="0">
              <a:solidFill>
                <a:srgbClr val="953735"/>
              </a:solidFill>
              <a:latin typeface="Avenir Black"/>
              <a:cs typeface="Aveni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9276" y="4735799"/>
            <a:ext cx="660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O</a:t>
            </a:r>
            <a:r>
              <a:rPr lang="en-US" sz="3000" baseline="-25000" dirty="0">
                <a:solidFill>
                  <a:srgbClr val="953735"/>
                </a:solidFill>
                <a:latin typeface="Avenir Black"/>
                <a:cs typeface="Avenir Black"/>
              </a:rPr>
              <a:t>2</a:t>
            </a:r>
            <a:endParaRPr lang="en-US" sz="3000" dirty="0">
              <a:solidFill>
                <a:srgbClr val="953735"/>
              </a:solidFill>
              <a:latin typeface="Avenir Black"/>
              <a:cs typeface="Avenir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9276" y="3834316"/>
            <a:ext cx="4539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C</a:t>
            </a:r>
          </a:p>
        </p:txBody>
      </p:sp>
      <p:pic>
        <p:nvPicPr>
          <p:cNvPr id="13" name="Picture 12" descr="Coal-pile-3-optimiz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480" y="5014094"/>
            <a:ext cx="2613892" cy="174608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10653" y="3678551"/>
            <a:ext cx="990001" cy="862395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05873" y="3678551"/>
            <a:ext cx="895375" cy="862395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6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ksheet 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1460"/>
            <a:ext cx="9144000" cy="3556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Combustion of Coal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FC139D37-2319-FC41-A935-EBDB12538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arrow in the diagram represents combustion?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55884" y="6363954"/>
            <a:ext cx="2133600" cy="365125"/>
          </a:xfrm>
        </p:spPr>
        <p:txBody>
          <a:bodyPr/>
          <a:lstStyle/>
          <a:p>
            <a:fld id="{3B96059A-A42D-A749-AC6A-A9F14826E90E}" type="slidenum">
              <a:rPr lang="en-US" smtClean="0"/>
              <a:t>24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2E74AEF-AE45-1147-97C1-C5ACFD77F470}"/>
              </a:ext>
            </a:extLst>
          </p:cNvPr>
          <p:cNvSpPr txBox="1"/>
          <p:nvPr/>
        </p:nvSpPr>
        <p:spPr>
          <a:xfrm>
            <a:off x="6656701" y="3782887"/>
            <a:ext cx="22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Photosynthesis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2E8A163-18F2-6148-9C37-B41E83E907FB}"/>
              </a:ext>
            </a:extLst>
          </p:cNvPr>
          <p:cNvSpPr txBox="1"/>
          <p:nvPr/>
        </p:nvSpPr>
        <p:spPr>
          <a:xfrm>
            <a:off x="4861393" y="4461110"/>
            <a:ext cx="22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Respiration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23E54C0-DCBC-5749-BD9E-A7280E1F4F40}"/>
              </a:ext>
            </a:extLst>
          </p:cNvPr>
          <p:cNvSpPr txBox="1"/>
          <p:nvPr/>
        </p:nvSpPr>
        <p:spPr>
          <a:xfrm>
            <a:off x="1724953" y="5585725"/>
            <a:ext cx="22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Combustion</a:t>
            </a:r>
          </a:p>
        </p:txBody>
      </p:sp>
    </p:spTree>
    <p:extLst>
      <p:ext uri="{BB962C8B-B14F-4D97-AF65-F5344CB8AC3E}">
        <p14:creationId xmlns:p14="http://schemas.microsoft.com/office/powerpoint/2010/main" val="5756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orksheet 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1460"/>
            <a:ext cx="9144000" cy="35565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9AEEE-498D-0F48-812A-4338AB21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Ocean Release and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42D587-7C29-FD41-A55B-9102FF89F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26" y="1695609"/>
            <a:ext cx="8410074" cy="4372834"/>
          </a:xfrm>
        </p:spPr>
        <p:txBody>
          <a:bodyPr>
            <a:normAutofit/>
          </a:bodyPr>
          <a:lstStyle/>
          <a:p>
            <a:r>
              <a:rPr lang="en-US" dirty="0"/>
              <a:t>During gas exchange, CO</a:t>
            </a:r>
            <a:r>
              <a:rPr lang="en-US" baseline="-25000" dirty="0"/>
              <a:t>2 </a:t>
            </a:r>
            <a:r>
              <a:rPr lang="en-US" dirty="0"/>
              <a:t> moves between the ocean and atmosphere, but no chemical reaction </a:t>
            </a:r>
            <a:r>
              <a:rPr lang="en-US" dirty="0" smtClean="0"/>
              <a:t>occurs.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5884" y="6363954"/>
            <a:ext cx="2133600" cy="365125"/>
          </a:xfrm>
        </p:spPr>
        <p:txBody>
          <a:bodyPr/>
          <a:lstStyle/>
          <a:p>
            <a:fld id="{3B96059A-A42D-A749-AC6A-A9F14826E90E}" type="slidenum">
              <a:rPr lang="en-US" smtClean="0"/>
              <a:t>25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CD9D61F-D03A-F749-83A2-488E04460EE0}"/>
              </a:ext>
            </a:extLst>
          </p:cNvPr>
          <p:cNvSpPr txBox="1"/>
          <p:nvPr/>
        </p:nvSpPr>
        <p:spPr>
          <a:xfrm>
            <a:off x="1043116" y="3349710"/>
            <a:ext cx="22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Release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482E37D-BB63-F74C-9F50-647AC885F37D}"/>
              </a:ext>
            </a:extLst>
          </p:cNvPr>
          <p:cNvSpPr txBox="1"/>
          <p:nvPr/>
        </p:nvSpPr>
        <p:spPr>
          <a:xfrm>
            <a:off x="618047" y="3894708"/>
            <a:ext cx="22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Absorption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E74AEF-AE45-1147-97C1-C5ACFD77F470}"/>
              </a:ext>
            </a:extLst>
          </p:cNvPr>
          <p:cNvSpPr txBox="1"/>
          <p:nvPr/>
        </p:nvSpPr>
        <p:spPr>
          <a:xfrm>
            <a:off x="6656701" y="3782887"/>
            <a:ext cx="22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Photosynthesis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2E8A163-18F2-6148-9C37-B41E83E907FB}"/>
              </a:ext>
            </a:extLst>
          </p:cNvPr>
          <p:cNvSpPr txBox="1"/>
          <p:nvPr/>
        </p:nvSpPr>
        <p:spPr>
          <a:xfrm>
            <a:off x="4861393" y="4461110"/>
            <a:ext cx="22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Respiration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23E54C0-DCBC-5749-BD9E-A7280E1F4F40}"/>
              </a:ext>
            </a:extLst>
          </p:cNvPr>
          <p:cNvSpPr txBox="1"/>
          <p:nvPr/>
        </p:nvSpPr>
        <p:spPr>
          <a:xfrm>
            <a:off x="1724953" y="5585725"/>
            <a:ext cx="22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Combustion</a:t>
            </a:r>
          </a:p>
        </p:txBody>
      </p:sp>
    </p:spTree>
    <p:extLst>
      <p:ext uri="{BB962C8B-B14F-4D97-AF65-F5344CB8AC3E}">
        <p14:creationId xmlns:p14="http://schemas.microsoft.com/office/powerpoint/2010/main" val="63754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9AEEE-498D-0F48-812A-4338AB21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42D587-7C29-FD41-A55B-9102FF89F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decomposition, organic molecules break down through various 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5416" y="6363954"/>
            <a:ext cx="2133600" cy="365125"/>
          </a:xfrm>
        </p:spPr>
        <p:txBody>
          <a:bodyPr/>
          <a:lstStyle/>
          <a:p>
            <a:fld id="{3B96059A-A42D-A749-AC6A-A9F14826E90E}" type="slidenum">
              <a:rPr lang="en-US" smtClean="0"/>
              <a:t>26</a:t>
            </a:fld>
            <a:endParaRPr lang="en-US" dirty="0"/>
          </a:p>
        </p:txBody>
      </p:sp>
      <p:pic>
        <p:nvPicPr>
          <p:cNvPr id="25" name="Picture 24" descr="Worksheet 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1460"/>
            <a:ext cx="9144000" cy="35565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1BC3111-7957-F44E-BAEB-4B2F5657C352}"/>
              </a:ext>
            </a:extLst>
          </p:cNvPr>
          <p:cNvSpPr txBox="1"/>
          <p:nvPr/>
        </p:nvSpPr>
        <p:spPr>
          <a:xfrm>
            <a:off x="6714425" y="6177690"/>
            <a:ext cx="22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Decomposition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D9D61F-D03A-F749-83A2-488E04460EE0}"/>
              </a:ext>
            </a:extLst>
          </p:cNvPr>
          <p:cNvSpPr txBox="1"/>
          <p:nvPr/>
        </p:nvSpPr>
        <p:spPr>
          <a:xfrm>
            <a:off x="1043116" y="3349710"/>
            <a:ext cx="22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Release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482E37D-BB63-F74C-9F50-647AC885F37D}"/>
              </a:ext>
            </a:extLst>
          </p:cNvPr>
          <p:cNvSpPr txBox="1"/>
          <p:nvPr/>
        </p:nvSpPr>
        <p:spPr>
          <a:xfrm>
            <a:off x="618047" y="3894708"/>
            <a:ext cx="22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Absorption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2E74AEF-AE45-1147-97C1-C5ACFD77F470}"/>
              </a:ext>
            </a:extLst>
          </p:cNvPr>
          <p:cNvSpPr txBox="1"/>
          <p:nvPr/>
        </p:nvSpPr>
        <p:spPr>
          <a:xfrm>
            <a:off x="6656701" y="3782887"/>
            <a:ext cx="22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Photosynthesis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2E8A163-18F2-6148-9C37-B41E83E907FB}"/>
              </a:ext>
            </a:extLst>
          </p:cNvPr>
          <p:cNvSpPr txBox="1"/>
          <p:nvPr/>
        </p:nvSpPr>
        <p:spPr>
          <a:xfrm>
            <a:off x="4861393" y="4461110"/>
            <a:ext cx="22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Respiration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23E54C0-DCBC-5749-BD9E-A7280E1F4F40}"/>
              </a:ext>
            </a:extLst>
          </p:cNvPr>
          <p:cNvSpPr txBox="1"/>
          <p:nvPr/>
        </p:nvSpPr>
        <p:spPr>
          <a:xfrm>
            <a:off x="1724953" y="5585725"/>
            <a:ext cx="221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Combustion</a:t>
            </a:r>
          </a:p>
        </p:txBody>
      </p:sp>
    </p:spTree>
    <p:extLst>
      <p:ext uri="{BB962C8B-B14F-4D97-AF65-F5344CB8AC3E}">
        <p14:creationId xmlns:p14="http://schemas.microsoft.com/office/powerpoint/2010/main" val="381197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Phenomenon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3369" y="1753329"/>
            <a:ext cx="8686801" cy="4372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are humans impacting the cycling of carbon on Earth?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235" y="5879275"/>
            <a:ext cx="411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</a:t>
            </a:r>
            <a:r>
              <a:rPr lang="en-US" sz="1200" dirty="0" err="1"/>
              <a:t>epa.gov</a:t>
            </a:r>
            <a:r>
              <a:rPr lang="en-US" sz="1200" dirty="0"/>
              <a:t>/enforcement/national-compliance-initiative-</a:t>
            </a:r>
          </a:p>
          <a:p>
            <a:pPr algn="ctr"/>
            <a:r>
              <a:rPr lang="en-US" sz="1200" dirty="0"/>
              <a:t>reducing-air-pollution-largest-sources</a:t>
            </a:r>
          </a:p>
        </p:txBody>
      </p:sp>
      <p:pic>
        <p:nvPicPr>
          <p:cNvPr id="6" name="Picture 5" descr="nei-energy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90" y="3554769"/>
            <a:ext cx="3479800" cy="2324506"/>
          </a:xfrm>
          <a:prstGeom prst="rect">
            <a:avLst/>
          </a:prstGeom>
        </p:spPr>
      </p:pic>
      <p:pic>
        <p:nvPicPr>
          <p:cNvPr id="3" name="Picture 2" descr="Model 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48" y="3502551"/>
            <a:ext cx="4169819" cy="283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4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Part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humans impacting the cycling of carbon on Earth?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Processes of carbon cycle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714" y="4810806"/>
            <a:ext cx="2431233" cy="1887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437306">
            <a:off x="5271615" y="5024407"/>
            <a:ext cx="818408" cy="1145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95585"/>
            <a:ext cx="5070748" cy="1046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4523" y="5844220"/>
            <a:ext cx="77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CO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2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0748" y="6126163"/>
            <a:ext cx="1371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C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6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H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12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O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6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4572" y="4563894"/>
            <a:ext cx="89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Source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5869" y="4526253"/>
            <a:ext cx="105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Ends Up</a:t>
            </a:r>
          </a:p>
        </p:txBody>
      </p:sp>
    </p:spTree>
    <p:extLst>
      <p:ext uri="{BB962C8B-B14F-4D97-AF65-F5344CB8AC3E}">
        <p14:creationId xmlns:p14="http://schemas.microsoft.com/office/powerpoint/2010/main" val="290236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Reservoirs and Fluxes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quantitative model</a:t>
            </a:r>
          </a:p>
          <a:p>
            <a:r>
              <a:rPr lang="en-US" u="sng" dirty="0"/>
              <a:t>Reservoir</a:t>
            </a:r>
            <a:r>
              <a:rPr lang="en-US" dirty="0"/>
              <a:t>: the places where carbon is stored</a:t>
            </a:r>
          </a:p>
          <a:p>
            <a:r>
              <a:rPr lang="en-US" u="sng" dirty="0"/>
              <a:t>Flux</a:t>
            </a:r>
            <a:r>
              <a:rPr lang="en-US" dirty="0"/>
              <a:t>: movement of carbon between reservoirs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43" y="5348618"/>
            <a:ext cx="3767666" cy="777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179" y="4604484"/>
            <a:ext cx="1618535" cy="1913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5195908">
            <a:off x="4996778" y="4874812"/>
            <a:ext cx="640505" cy="16810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59182" y="4898226"/>
            <a:ext cx="1396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53735"/>
                </a:solidFill>
              </a:rPr>
              <a:t>Reservoir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7218" y="4142819"/>
            <a:ext cx="1396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53735"/>
                </a:solidFill>
              </a:rPr>
              <a:t>Reservoir</a:t>
            </a:r>
          </a:p>
        </p:txBody>
      </p:sp>
      <p:pic>
        <p:nvPicPr>
          <p:cNvPr id="12" name="Picture 11" descr="carbondioxide-56a128af3df78cf77267ef2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8486">
            <a:off x="5008093" y="6024676"/>
            <a:ext cx="308680" cy="2029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89565" y="5206941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53735"/>
                </a:solidFill>
              </a:rPr>
              <a:t>Flux</a:t>
            </a:r>
          </a:p>
        </p:txBody>
      </p:sp>
      <p:pic>
        <p:nvPicPr>
          <p:cNvPr id="15" name="Picture 14" descr="carbondioxide-56a128af3df78cf77267ef2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8486">
            <a:off x="5353825" y="5860169"/>
            <a:ext cx="308680" cy="202974"/>
          </a:xfrm>
          <a:prstGeom prst="rect">
            <a:avLst/>
          </a:prstGeom>
        </p:spPr>
      </p:pic>
      <p:pic>
        <p:nvPicPr>
          <p:cNvPr id="16" name="Picture 15" descr="carbondioxide-56a128af3df78cf77267ef2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8486">
            <a:off x="4662359" y="5891758"/>
            <a:ext cx="308680" cy="202974"/>
          </a:xfrm>
          <a:prstGeom prst="rect">
            <a:avLst/>
          </a:prstGeom>
        </p:spPr>
      </p:pic>
      <p:pic>
        <p:nvPicPr>
          <p:cNvPr id="17" name="Picture 16" descr="carbondioxide-56a128af3df78cf77267ef2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8486">
            <a:off x="5769198" y="5891759"/>
            <a:ext cx="308680" cy="20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0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97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5980">
            <a:off x="3384191" y="3818410"/>
            <a:ext cx="1765397" cy="1765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Carbon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235" y="4745504"/>
            <a:ext cx="268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</a:t>
            </a:r>
            <a:r>
              <a:rPr lang="en-US" sz="1200" dirty="0" err="1"/>
              <a:t>share.america.gov</a:t>
            </a:r>
            <a:r>
              <a:rPr lang="en-US" sz="1200" dirty="0"/>
              <a:t>/consumers-ask-questions-about-diamonds/</a:t>
            </a:r>
          </a:p>
        </p:txBody>
      </p:sp>
      <p:pic>
        <p:nvPicPr>
          <p:cNvPr id="5" name="Picture 4" descr="H89030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35" y="2803811"/>
            <a:ext cx="2888112" cy="1925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4664" y="1844739"/>
            <a:ext cx="748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00" b="1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C</a:t>
            </a:r>
          </a:p>
        </p:txBody>
      </p:sp>
      <p:pic>
        <p:nvPicPr>
          <p:cNvPr id="8" name="Picture 7" descr="carbon-dioxide-molecu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589" y="5404550"/>
            <a:ext cx="3873813" cy="1151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5258" y="655593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</a:t>
            </a:r>
            <a:r>
              <a:rPr lang="en-US" sz="1200" dirty="0" err="1"/>
              <a:t>netl.doe.gov</a:t>
            </a:r>
            <a:r>
              <a:rPr lang="en-US" sz="1200" dirty="0"/>
              <a:t>/coal/carbon-storage/</a:t>
            </a:r>
            <a:r>
              <a:rPr lang="en-US" sz="1200" dirty="0" err="1"/>
              <a:t>faqs</a:t>
            </a:r>
            <a:r>
              <a:rPr lang="en-US" sz="1200" dirty="0"/>
              <a:t>/carbon-dioxide-101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2525" y="3013751"/>
            <a:ext cx="140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pubchem.ncbi.nlm.nih.gov</a:t>
            </a:r>
            <a:endParaRPr lang="en-US" sz="1200" dirty="0"/>
          </a:p>
        </p:txBody>
      </p:sp>
      <p:pic>
        <p:nvPicPr>
          <p:cNvPr id="11" name="Picture 10" descr="D-Glucose_3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525" y="2965198"/>
            <a:ext cx="1409769" cy="14097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68377" y="1848983"/>
            <a:ext cx="33483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00" b="1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C</a:t>
            </a:r>
            <a:r>
              <a:rPr lang="en-US" sz="6200" b="1" baseline="-250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6</a:t>
            </a:r>
            <a:r>
              <a:rPr lang="en-US" sz="6200" b="1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H</a:t>
            </a:r>
            <a:r>
              <a:rPr lang="en-US" sz="6200" b="1" baseline="-250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12</a:t>
            </a:r>
            <a:r>
              <a:rPr lang="en-US" sz="6200" b="1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O</a:t>
            </a:r>
            <a:r>
              <a:rPr lang="en-US" sz="6200" b="1" baseline="-250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6</a:t>
            </a:r>
            <a:endParaRPr lang="en-US" sz="6200" b="1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9810" y="6537530"/>
            <a:ext cx="2644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https://</a:t>
            </a:r>
            <a:r>
              <a:rPr lang="en-US" sz="1200" dirty="0" err="1"/>
              <a:t>plants.usda.gov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740599" y="2922555"/>
            <a:ext cx="17536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00" b="1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CO</a:t>
            </a:r>
            <a:r>
              <a:rPr lang="en-US" sz="6200" b="1" baseline="-25000" dirty="0">
                <a:solidFill>
                  <a:schemeClr val="tx2">
                    <a:lumMod val="50000"/>
                  </a:schemeClr>
                </a:solidFill>
                <a:latin typeface="Avenir Black"/>
                <a:cs typeface="Avenir Black"/>
              </a:rPr>
              <a:t>2</a:t>
            </a:r>
            <a:endParaRPr lang="en-US" sz="6200" b="1" dirty="0">
              <a:solidFill>
                <a:schemeClr val="tx2">
                  <a:lumMod val="50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0520" y="4388887"/>
            <a:ext cx="1446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climate.nasa.gov</a:t>
            </a:r>
            <a:r>
              <a:rPr lang="en-US" sz="1200" dirty="0"/>
              <a:t>/news/2491/10-interesting-things-about-air/</a:t>
            </a:r>
          </a:p>
        </p:txBody>
      </p:sp>
      <p:pic>
        <p:nvPicPr>
          <p:cNvPr id="13" name="Picture 12" descr="yugl_002_pvp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118" y="3964687"/>
            <a:ext cx="1726344" cy="26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8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 in the Air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5014" y="2051511"/>
            <a:ext cx="3596291" cy="4525963"/>
          </a:xfrm>
        </p:spPr>
        <p:txBody>
          <a:bodyPr/>
          <a:lstStyle/>
          <a:p>
            <a:r>
              <a:rPr lang="en-US" dirty="0" err="1"/>
              <a:t>Petagram</a:t>
            </a:r>
            <a:r>
              <a:rPr lang="en-US" dirty="0"/>
              <a:t> (</a:t>
            </a:r>
            <a:r>
              <a:rPr lang="en-US" dirty="0" err="1"/>
              <a:t>Pg</a:t>
            </a:r>
            <a:r>
              <a:rPr lang="en-US" dirty="0"/>
              <a:t>) =</a:t>
            </a:r>
          </a:p>
          <a:p>
            <a:pPr lvl="1"/>
            <a:r>
              <a:rPr lang="en-US" dirty="0"/>
              <a:t>10</a:t>
            </a:r>
            <a:r>
              <a:rPr lang="en-US" baseline="30000" dirty="0"/>
              <a:t>15</a:t>
            </a:r>
            <a:r>
              <a:rPr lang="en-US" dirty="0"/>
              <a:t> grams OR</a:t>
            </a:r>
          </a:p>
          <a:p>
            <a:pPr lvl="1"/>
            <a:r>
              <a:rPr lang="en-US" dirty="0"/>
              <a:t>1 quadrillion grams OR</a:t>
            </a:r>
          </a:p>
          <a:p>
            <a:pPr lvl="1"/>
            <a:r>
              <a:rPr lang="en-US" dirty="0"/>
              <a:t>1 thousand billion grams OR</a:t>
            </a:r>
          </a:p>
          <a:p>
            <a:pPr lvl="1"/>
            <a:r>
              <a:rPr lang="en-US" dirty="0"/>
              <a:t>6 million blue whales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 descr="blue_whale_size_comparison_2_by_sameerprehistorica-d5zk3f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491" y="2740856"/>
            <a:ext cx="4968904" cy="33149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8534" y="6067538"/>
            <a:ext cx="42282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Source: UMD, Dept. of Geology 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geol.umd.edu</a:t>
            </a:r>
            <a:r>
              <a:rPr lang="en-US" sz="1400" dirty="0"/>
              <a:t>/~</a:t>
            </a:r>
            <a:r>
              <a:rPr lang="en-US" sz="1400" dirty="0" err="1"/>
              <a:t>tholtz</a:t>
            </a:r>
            <a:r>
              <a:rPr lang="en-US" sz="1400" dirty="0"/>
              <a:t>/G204/lectures/204whales.html)</a:t>
            </a:r>
          </a:p>
        </p:txBody>
      </p:sp>
    </p:spTree>
    <p:extLst>
      <p:ext uri="{BB962C8B-B14F-4D97-AF65-F5344CB8AC3E}">
        <p14:creationId xmlns:p14="http://schemas.microsoft.com/office/powerpoint/2010/main" val="330022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33" y="316056"/>
            <a:ext cx="863393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Spheres:</a:t>
            </a:r>
            <a:br>
              <a:rPr lang="en-US" dirty="0"/>
            </a:br>
            <a:r>
              <a:rPr lang="en-US" sz="2900" dirty="0"/>
              <a:t>Atmosphere, Hydrosphere, Geosphere, &amp; Biosphere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31</a:t>
            </a:fld>
            <a:endParaRPr lang="en-US"/>
          </a:p>
        </p:txBody>
      </p:sp>
      <p:pic>
        <p:nvPicPr>
          <p:cNvPr id="16" name="Picture 15" descr="Model 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9" y="1625323"/>
            <a:ext cx="7716681" cy="52527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02190" y="2610185"/>
            <a:ext cx="55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Air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63" y="3035158"/>
            <a:ext cx="986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Water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3692" y="5327914"/>
            <a:ext cx="797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04688" y="3235826"/>
            <a:ext cx="1339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Living Systems</a:t>
            </a:r>
          </a:p>
        </p:txBody>
      </p:sp>
      <p:sp>
        <p:nvSpPr>
          <p:cNvPr id="21" name="Right Arrow 20"/>
          <p:cNvSpPr/>
          <p:nvPr/>
        </p:nvSpPr>
        <p:spPr>
          <a:xfrm rot="10800000">
            <a:off x="6953940" y="2796895"/>
            <a:ext cx="1185240" cy="23876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9189293" flipV="1">
            <a:off x="5790817" y="4382839"/>
            <a:ext cx="2261880" cy="24845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8099487" flipV="1">
            <a:off x="7429475" y="4098025"/>
            <a:ext cx="637417" cy="20624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205795" flipH="1" flipV="1">
            <a:off x="2120181" y="5307522"/>
            <a:ext cx="1056589" cy="24691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508015" flipH="1" flipV="1">
            <a:off x="2127063" y="5424897"/>
            <a:ext cx="2612423" cy="20967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2908307" flipH="1" flipV="1">
            <a:off x="904239" y="3434526"/>
            <a:ext cx="677429" cy="25325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1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Non-Fluxing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710"/>
            <a:ext cx="8229600" cy="26268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year of carbon cycling</a:t>
            </a:r>
          </a:p>
          <a:p>
            <a:r>
              <a:rPr lang="en-US" dirty="0"/>
              <a:t>Most carbon will not move: </a:t>
            </a:r>
            <a:r>
              <a:rPr lang="en-US" u="sng" dirty="0"/>
              <a:t>non-fluxing carbon</a:t>
            </a:r>
          </a:p>
          <a:p>
            <a:r>
              <a:rPr lang="en-US" dirty="0"/>
              <a:t>Fill out the reservoir name blanks on cup labels </a:t>
            </a:r>
            <a:r>
              <a:rPr lang="mr-IN" dirty="0"/>
              <a:t>–</a:t>
            </a:r>
            <a:r>
              <a:rPr lang="en-US" dirty="0"/>
              <a:t> use pencil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32</a:t>
            </a:fld>
            <a:endParaRPr lang="en-US"/>
          </a:p>
        </p:txBody>
      </p:sp>
      <p:sp>
        <p:nvSpPr>
          <p:cNvPr id="6" name="Text Box 2"/>
          <p:cNvSpPr txBox="1"/>
          <p:nvPr/>
        </p:nvSpPr>
        <p:spPr>
          <a:xfrm>
            <a:off x="2982782" y="4244547"/>
            <a:ext cx="3278108" cy="2528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venir Book"/>
                <a:ea typeface="ＭＳ 明朝"/>
                <a:cs typeface="Times New Roman"/>
              </a:rPr>
              <a:t>Reservoir Choices:</a:t>
            </a:r>
            <a:endParaRPr lang="en-US" sz="2400" dirty="0">
              <a:effectLst/>
              <a:ea typeface="ＭＳ 明朝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effectLst/>
                <a:latin typeface="Times New Roman"/>
                <a:ea typeface="ＭＳ 明朝"/>
                <a:cs typeface="Times New Roman"/>
              </a:rPr>
              <a:t>Ocean</a:t>
            </a:r>
            <a:endParaRPr lang="en-US" sz="2400" dirty="0">
              <a:effectLst/>
              <a:ea typeface="ＭＳ 明朝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effectLst/>
                <a:latin typeface="Times New Roman"/>
                <a:ea typeface="ＭＳ 明朝"/>
                <a:cs typeface="Times New Roman"/>
              </a:rPr>
              <a:t>Soils</a:t>
            </a:r>
            <a:endParaRPr lang="en-US" sz="2400" dirty="0">
              <a:effectLst/>
              <a:ea typeface="ＭＳ 明朝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effectLst/>
                <a:latin typeface="Times New Roman"/>
                <a:ea typeface="ＭＳ 明朝"/>
                <a:cs typeface="Times New Roman"/>
              </a:rPr>
              <a:t>Fossil Fuel Reserves</a:t>
            </a:r>
            <a:endParaRPr lang="en-US" sz="2400" dirty="0">
              <a:effectLst/>
              <a:ea typeface="ＭＳ 明朝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effectLst/>
                <a:latin typeface="Times New Roman"/>
                <a:ea typeface="ＭＳ 明朝"/>
                <a:cs typeface="Times New Roman"/>
              </a:rPr>
              <a:t>Atmosphere</a:t>
            </a:r>
            <a:endParaRPr lang="en-US" sz="2400" dirty="0">
              <a:effectLst/>
              <a:ea typeface="ＭＳ 明朝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effectLst/>
                <a:latin typeface="Times New Roman"/>
                <a:ea typeface="ＭＳ 明朝"/>
                <a:cs typeface="Times New Roman"/>
              </a:rPr>
              <a:t>Vegetation</a:t>
            </a:r>
            <a:endParaRPr lang="en-US" sz="2400" dirty="0">
              <a:effectLst/>
              <a:ea typeface="ＭＳ 明朝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rot="1093240">
            <a:off x="6300257" y="4190358"/>
            <a:ext cx="20764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53735"/>
                </a:solidFill>
                <a:latin typeface="Avenir Black"/>
                <a:cs typeface="Avenir Black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67213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5" y="1772188"/>
            <a:ext cx="8131964" cy="1433349"/>
          </a:xfrm>
        </p:spPr>
        <p:txBody>
          <a:bodyPr>
            <a:normAutofit/>
          </a:bodyPr>
          <a:lstStyle/>
          <a:p>
            <a:r>
              <a:rPr lang="en-US" dirty="0"/>
              <a:t>Correct any incorrect </a:t>
            </a:r>
            <a:r>
              <a:rPr lang="en-US" dirty="0" smtClean="0"/>
              <a:t>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Screen Shot 2020-05-27 at 2.22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91" y="2618839"/>
            <a:ext cx="7836438" cy="42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6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Label and Place Cups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 out labels and tape each to a </a:t>
            </a:r>
            <a:r>
              <a:rPr lang="en-US" dirty="0" smtClean="0"/>
              <a:t>cup.</a:t>
            </a:r>
            <a:endParaRPr lang="en-US" dirty="0"/>
          </a:p>
          <a:p>
            <a:r>
              <a:rPr lang="en-US" dirty="0"/>
              <a:t>Place cups on model board </a:t>
            </a:r>
            <a:r>
              <a:rPr lang="en-US" dirty="0" smtClean="0"/>
              <a:t>reservoirs.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 descr="Model board and labeled cu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0" y="3206763"/>
            <a:ext cx="6887410" cy="36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4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Fluxing Carbon Pieces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29714"/>
            <a:ext cx="6096066" cy="1489124"/>
          </a:xfrm>
        </p:spPr>
        <p:txBody>
          <a:bodyPr>
            <a:normAutofit/>
          </a:bodyPr>
          <a:lstStyle/>
          <a:p>
            <a:r>
              <a:rPr lang="en-US" sz="2800" dirty="0"/>
              <a:t>Place the correct number of carbon pieces in every reservoir </a:t>
            </a:r>
            <a:r>
              <a:rPr lang="en-US" sz="2800" dirty="0" smtClean="0"/>
              <a:t>cup.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9111" y="35768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2" y="3038259"/>
            <a:ext cx="2258079" cy="39381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Avenir Black"/>
                <a:ea typeface="+mn-ea"/>
                <a:cs typeface="Avenir Blac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Avenir Black"/>
                <a:ea typeface="+mn-ea"/>
                <a:cs typeface="Avenir Blac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Avenir Black"/>
                <a:ea typeface="+mn-ea"/>
                <a:cs typeface="Avenir Blac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Avenir Black"/>
                <a:ea typeface="+mn-ea"/>
                <a:cs typeface="Avenir Blac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Avenir Black"/>
                <a:ea typeface="+mn-ea"/>
                <a:cs typeface="Avenir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Each reservoir must contain </a:t>
            </a:r>
            <a:r>
              <a:rPr lang="en-US" sz="2800" u="sng" dirty="0"/>
              <a:t>at least 10 1-PgC </a:t>
            </a:r>
            <a:r>
              <a:rPr lang="en-US" sz="2800" u="sng" dirty="0" smtClean="0"/>
              <a:t>pieces</a:t>
            </a:r>
            <a:r>
              <a:rPr lang="en-US" sz="2800" dirty="0" smtClean="0"/>
              <a:t>.</a:t>
            </a:r>
            <a:endParaRPr lang="en-US" sz="2800" u="sng" dirty="0"/>
          </a:p>
          <a:p>
            <a:pPr lvl="1"/>
            <a:r>
              <a:rPr lang="en-US" sz="1600" u="sng" dirty="0"/>
              <a:t>Except Fossil Fuel Reserves</a:t>
            </a:r>
          </a:p>
          <a:p>
            <a:endParaRPr lang="en-US" dirty="0"/>
          </a:p>
        </p:txBody>
      </p:sp>
      <p:pic>
        <p:nvPicPr>
          <p:cNvPr id="6" name="Picture 5" descr="Fluxing Carbon 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61" y="4295239"/>
            <a:ext cx="6113439" cy="2549280"/>
          </a:xfrm>
          <a:prstGeom prst="rect">
            <a:avLst/>
          </a:prstGeom>
        </p:spPr>
      </p:pic>
      <p:pic>
        <p:nvPicPr>
          <p:cNvPr id="10" name="Picture 9" descr="Fluxing Carbon Pieces 44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69" y="1630850"/>
            <a:ext cx="2188906" cy="28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 in the Air: Play the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25" y="1665935"/>
            <a:ext cx="8608723" cy="5192065"/>
          </a:xfrm>
        </p:spPr>
        <p:txBody>
          <a:bodyPr>
            <a:normAutofit/>
          </a:bodyPr>
          <a:lstStyle/>
          <a:p>
            <a:r>
              <a:rPr lang="en-US" dirty="0"/>
              <a:t>First, read </a:t>
            </a:r>
            <a:r>
              <a:rPr lang="en-US" dirty="0" smtClean="0"/>
              <a:t>instructions.</a:t>
            </a:r>
            <a:endParaRPr lang="en-US" dirty="0"/>
          </a:p>
          <a:p>
            <a:r>
              <a:rPr lang="en-US" dirty="0"/>
              <a:t>Will draw a </a:t>
            </a:r>
            <a:r>
              <a:rPr lang="en-US" dirty="0" smtClean="0"/>
              <a:t>card.</a:t>
            </a:r>
            <a:endParaRPr lang="en-US" dirty="0"/>
          </a:p>
          <a:p>
            <a:pPr lvl="1"/>
            <a:r>
              <a:rPr lang="en-US" dirty="0"/>
              <a:t>Use Sorting it Out answers</a:t>
            </a:r>
          </a:p>
          <a:p>
            <a:r>
              <a:rPr lang="en-US" dirty="0"/>
              <a:t>Winner: who moved the LEAST </a:t>
            </a:r>
          </a:p>
          <a:p>
            <a:pPr marL="344488" indent="0">
              <a:buNone/>
            </a:pPr>
            <a:r>
              <a:rPr lang="en-US" dirty="0"/>
              <a:t>carbon to the atmosphere?</a:t>
            </a:r>
          </a:p>
          <a:p>
            <a:r>
              <a:rPr lang="en-US" dirty="0"/>
              <a:t>Keep all game cards that you </a:t>
            </a:r>
          </a:p>
          <a:p>
            <a:pPr marL="292100" indent="0">
              <a:buNone/>
            </a:pPr>
            <a:r>
              <a:rPr lang="en-US" dirty="0"/>
              <a:t>draw in a stack next to </a:t>
            </a:r>
            <a:r>
              <a:rPr lang="en-US" dirty="0" smtClean="0"/>
              <a:t>yourself.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 descr="Model board and labeled cu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90" y="1665935"/>
            <a:ext cx="3102110" cy="1644528"/>
          </a:xfrm>
          <a:prstGeom prst="rect">
            <a:avLst/>
          </a:prstGeom>
        </p:spPr>
      </p:pic>
      <p:pic>
        <p:nvPicPr>
          <p:cNvPr id="7" name="Picture 6" descr="Photosynthesis Game C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93" y="3947597"/>
            <a:ext cx="2173707" cy="20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 in the Air: Play the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69" y="1753328"/>
            <a:ext cx="8376032" cy="5104671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en-US" sz="3100" dirty="0"/>
              <a:t>Shuffle the game cards and place them face down.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3100" dirty="0"/>
              <a:t>The youngest player will go first.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3100" dirty="0"/>
              <a:t>Player 1 draws the first card and moves fluxing carbon pieces from one reservoir to another based on the process listed on the card.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Determine which reservoirs to transfer carbon between based on the process listed on the card.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3100" dirty="0"/>
              <a:t>Each player will keep the game cards that they draw in a stack next to themselves.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3100" dirty="0"/>
              <a:t>Take turns drawing cards and moving fluxing carbon pieces until all cards have been used.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3100" dirty="0"/>
              <a:t>Once you finish with the game cards, the game is over.  </a:t>
            </a:r>
            <a:r>
              <a:rPr lang="en-US" sz="3100" u="sng" dirty="0"/>
              <a:t>Keep each player’s game cards next to them, and leave all of the fluxing carbon pieces in place on the game board</a:t>
            </a:r>
            <a:r>
              <a:rPr lang="en-US" sz="31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0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was Added?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</a:t>
            </a:r>
            <a:r>
              <a:rPr lang="en-US" dirty="0" err="1"/>
              <a:t>PgC</a:t>
            </a:r>
            <a:r>
              <a:rPr lang="en-US" dirty="0"/>
              <a:t> were added to the atmosphere?</a:t>
            </a:r>
          </a:p>
          <a:p>
            <a:pPr marL="0" indent="0">
              <a:buNone/>
            </a:pPr>
            <a:r>
              <a:rPr lang="en-US" dirty="0"/>
              <a:t>_______</a:t>
            </a:r>
            <a:r>
              <a:rPr lang="en-US" dirty="0" err="1"/>
              <a:t>Pg</a:t>
            </a:r>
            <a:r>
              <a:rPr lang="en-US" dirty="0"/>
              <a:t>   -   _______</a:t>
            </a:r>
            <a:r>
              <a:rPr lang="en-US" dirty="0" err="1"/>
              <a:t>Pg</a:t>
            </a:r>
            <a:r>
              <a:rPr lang="en-US" dirty="0"/>
              <a:t> =   _______</a:t>
            </a:r>
            <a:r>
              <a:rPr lang="en-US" dirty="0" err="1"/>
              <a:t>Pg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many blue whales could you use to represent this amount?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 descr="blue_whale_size_comparison_2_by_sameerprehistorica-d5zk3f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466" y="4871443"/>
            <a:ext cx="2924533" cy="1951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864" y="6268520"/>
            <a:ext cx="5460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Source: UMD, Dept. of Geology </a:t>
            </a:r>
          </a:p>
          <a:p>
            <a:pPr algn="r"/>
            <a:r>
              <a:rPr lang="en-US" sz="1400" dirty="0"/>
              <a:t>(</a:t>
            </a:r>
            <a:r>
              <a:rPr lang="en-US" sz="1400" dirty="0" err="1"/>
              <a:t>geol.umd.edu</a:t>
            </a:r>
            <a:r>
              <a:rPr lang="en-US" sz="1400" dirty="0"/>
              <a:t>/~</a:t>
            </a:r>
            <a:r>
              <a:rPr lang="en-US" sz="1400" dirty="0" err="1"/>
              <a:t>tholtz</a:t>
            </a:r>
            <a:r>
              <a:rPr lang="en-US" sz="1400" dirty="0"/>
              <a:t>/G204/lectures/204whales.html)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258" y="3401216"/>
            <a:ext cx="203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Total fluxing atmospheric C at end of game (Q. 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3952" y="3424215"/>
            <a:ext cx="203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Total fluxing atmospheric C at start of of game (p. 2, sec. II)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9372" y="3401216"/>
            <a:ext cx="203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Fluxing atmospheric C added during 1-year period of game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335" y="2797721"/>
            <a:ext cx="8679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207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7248" y="2797721"/>
            <a:ext cx="8679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201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9698" y="2801614"/>
            <a:ext cx="4124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953735"/>
                </a:solidFill>
                <a:latin typeface="Avenir Black"/>
                <a:cs typeface="Avenir Black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6742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el 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1" y="1645054"/>
            <a:ext cx="7658233" cy="5212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Fluxes to the Atmosphere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39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39263" y="3209192"/>
            <a:ext cx="822960" cy="180300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78012" y="3209192"/>
            <a:ext cx="822960" cy="180300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0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el 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9" y="1625323"/>
            <a:ext cx="7716681" cy="5252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33" y="316056"/>
            <a:ext cx="863393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Spheres:</a:t>
            </a:r>
            <a:br>
              <a:rPr lang="en-US" dirty="0"/>
            </a:br>
            <a:r>
              <a:rPr lang="en-US" sz="2900" dirty="0"/>
              <a:t>Atmosphere, Hydrosphere, Geosphere, &amp; Biosphere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02190" y="2610185"/>
            <a:ext cx="55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63" y="3035158"/>
            <a:ext cx="986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92" y="5327914"/>
            <a:ext cx="797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04688" y="3235826"/>
            <a:ext cx="1339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Living Systems</a:t>
            </a:r>
          </a:p>
        </p:txBody>
      </p:sp>
      <p:sp>
        <p:nvSpPr>
          <p:cNvPr id="10" name="Right Arrow 9"/>
          <p:cNvSpPr/>
          <p:nvPr/>
        </p:nvSpPr>
        <p:spPr>
          <a:xfrm rot="10800000">
            <a:off x="6953940" y="2796895"/>
            <a:ext cx="1185240" cy="23876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9189293" flipV="1">
            <a:off x="5790817" y="4382839"/>
            <a:ext cx="2261880" cy="24845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8099487" flipV="1">
            <a:off x="7429475" y="4098025"/>
            <a:ext cx="637417" cy="20624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205795" flipH="1" flipV="1">
            <a:off x="2120181" y="5307522"/>
            <a:ext cx="1056589" cy="24691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508015" flipH="1" flipV="1">
            <a:off x="2127063" y="5424897"/>
            <a:ext cx="2612423" cy="20967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2908307" flipH="1" flipV="1">
            <a:off x="904239" y="3434526"/>
            <a:ext cx="677429" cy="25325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 from Fossil Fuel Reserves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Does the flux from Fossil Fuel Reserves account for the increase in atmospheric CO</a:t>
            </a:r>
            <a:r>
              <a:rPr lang="en-US" sz="2800" baseline="-25000" dirty="0"/>
              <a:t>2</a:t>
            </a:r>
            <a:r>
              <a:rPr lang="en-US" sz="2800" dirty="0"/>
              <a:t>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40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45465" y="6126163"/>
            <a:ext cx="531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Source: NASA</a:t>
            </a:r>
          </a:p>
          <a:p>
            <a:pPr algn="ctr"/>
            <a:r>
              <a:rPr lang="en-US" sz="1400" dirty="0"/>
              <a:t>(https://</a:t>
            </a:r>
            <a:r>
              <a:rPr lang="en-US" sz="1400" dirty="0" err="1"/>
              <a:t>earthobservatory.nasa.gov</a:t>
            </a:r>
            <a:r>
              <a:rPr lang="en-US" sz="1400" dirty="0"/>
              <a:t>/features/</a:t>
            </a:r>
            <a:r>
              <a:rPr lang="en-US" sz="1400" dirty="0" err="1"/>
              <a:t>CarbonCycle</a:t>
            </a:r>
            <a:r>
              <a:rPr lang="en-US" sz="1400" dirty="0"/>
              <a:t>/page4.php)</a:t>
            </a:r>
          </a:p>
        </p:txBody>
      </p:sp>
      <p:pic>
        <p:nvPicPr>
          <p:cNvPr id="5" name="Picture 4" descr="global_carbon_dioxide_1850_20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351" y="4465780"/>
            <a:ext cx="6497150" cy="1660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284" y="3086959"/>
            <a:ext cx="3338354" cy="688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791" y="3022046"/>
            <a:ext cx="1107654" cy="1309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597995" flipH="1">
            <a:off x="3522639" y="3096228"/>
            <a:ext cx="386450" cy="10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347"/>
            <a:ext cx="8229600" cy="4134815"/>
          </a:xfrm>
        </p:spPr>
        <p:txBody>
          <a:bodyPr/>
          <a:lstStyle/>
          <a:p>
            <a:r>
              <a:rPr lang="en-US" dirty="0"/>
              <a:t>How are humans impacting the cycling of carbon on Earth?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 descr="Greenhouse-effectFromN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90" y="3683795"/>
            <a:ext cx="4549652" cy="2680159"/>
          </a:xfrm>
          <a:prstGeom prst="rect">
            <a:avLst/>
          </a:prstGeom>
        </p:spPr>
      </p:pic>
      <p:pic>
        <p:nvPicPr>
          <p:cNvPr id="5" name="Picture 4" descr="Model 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17" y="3683795"/>
            <a:ext cx="4020907" cy="273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6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Atmospheric CO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Atmospheric carbon dioxide was higher in 2017 than any point in last 800,000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4875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Source: NOAA </a:t>
            </a:r>
            <a:r>
              <a:rPr lang="en-US" sz="1600" dirty="0" err="1"/>
              <a:t>Climate.gov</a:t>
            </a:r>
            <a:endParaRPr lang="en-US" sz="1600" dirty="0"/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climate.gov</a:t>
            </a:r>
            <a:r>
              <a:rPr lang="en-US" sz="1400" dirty="0"/>
              <a:t>/news-features/understanding-climate/climate-change-atmospheric-carbon-dioxide)</a:t>
            </a:r>
          </a:p>
        </p:txBody>
      </p:sp>
      <p:pic>
        <p:nvPicPr>
          <p:cNvPr id="7" name="Picture 6" descr="paleo_CO2_2017_lr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51" y="2870550"/>
            <a:ext cx="7874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8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3" y="316056"/>
            <a:ext cx="872564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Carbon Moves Between Reservoirs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Model 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2" y="1631729"/>
            <a:ext cx="7677809" cy="52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4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9501A-0A9E-1F43-8F9F-47A8C91C9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59" y="316056"/>
            <a:ext cx="862105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Carbon Cycle and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02C764-F4EB-874A-98B9-F1D6A2FB1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Day 1: </a:t>
            </a:r>
          </a:p>
          <a:p>
            <a:pPr marL="0" indent="0" algn="ctr">
              <a:buNone/>
            </a:pPr>
            <a:r>
              <a:rPr lang="en-US" dirty="0"/>
              <a:t>	Where is carbon and how does it move?</a:t>
            </a:r>
          </a:p>
          <a:p>
            <a:pPr marL="0" indent="0">
              <a:buNone/>
            </a:pPr>
            <a:r>
              <a:rPr lang="en-US" dirty="0"/>
              <a:t>Day 2:</a:t>
            </a:r>
          </a:p>
          <a:p>
            <a:pPr marL="0" indent="0" algn="ctr">
              <a:buNone/>
            </a:pPr>
            <a:r>
              <a:rPr lang="en-US" dirty="0"/>
              <a:t>	How much carbon is entering the atmosphere?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452" y="4824361"/>
            <a:ext cx="3767666" cy="777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529" y="5615407"/>
            <a:ext cx="1480925" cy="1145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214" y="5615407"/>
            <a:ext cx="1524904" cy="1108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84" y="4968599"/>
            <a:ext cx="1516385" cy="1792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059" y="5096537"/>
            <a:ext cx="3205338" cy="10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2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1A89D-469D-AB49-969F-E8A37413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String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DE3468-03FB-2841-A2F7-38DEF5E6E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457"/>
            <a:ext cx="5056094" cy="484187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10253F"/>
                </a:solidFill>
              </a:rPr>
              <a:t>Every square centimeter in your string model represents 1 </a:t>
            </a:r>
            <a:r>
              <a:rPr lang="en-US" dirty="0" err="1">
                <a:solidFill>
                  <a:srgbClr val="10253F"/>
                </a:solidFill>
              </a:rPr>
              <a:t>Petagram</a:t>
            </a:r>
            <a:r>
              <a:rPr lang="en-US" dirty="0">
                <a:solidFill>
                  <a:srgbClr val="10253F"/>
                </a:solidFill>
              </a:rPr>
              <a:t> of carbon (</a:t>
            </a:r>
            <a:r>
              <a:rPr lang="en-US" dirty="0" err="1">
                <a:solidFill>
                  <a:srgbClr val="10253F"/>
                </a:solidFill>
              </a:rPr>
              <a:t>PgC</a:t>
            </a:r>
            <a:r>
              <a:rPr lang="en-US" dirty="0" smtClean="0">
                <a:solidFill>
                  <a:srgbClr val="10253F"/>
                </a:solidFill>
              </a:rPr>
              <a:t>).</a:t>
            </a:r>
            <a:endParaRPr lang="en-US" dirty="0">
              <a:solidFill>
                <a:srgbClr val="10253F"/>
              </a:solidFill>
            </a:endParaRPr>
          </a:p>
          <a:p>
            <a:endParaRPr lang="en-US" dirty="0">
              <a:solidFill>
                <a:srgbClr val="10253F"/>
              </a:solidFill>
            </a:endParaRPr>
          </a:p>
          <a:p>
            <a:r>
              <a:rPr lang="en-US" dirty="0">
                <a:solidFill>
                  <a:srgbClr val="10253F"/>
                </a:solidFill>
              </a:rPr>
              <a:t>1 </a:t>
            </a:r>
            <a:r>
              <a:rPr lang="en-US" dirty="0" err="1">
                <a:solidFill>
                  <a:srgbClr val="10253F"/>
                </a:solidFill>
              </a:rPr>
              <a:t>Pg</a:t>
            </a:r>
            <a:r>
              <a:rPr lang="en-US" dirty="0">
                <a:solidFill>
                  <a:srgbClr val="10253F"/>
                </a:solidFill>
              </a:rPr>
              <a:t> = 10</a:t>
            </a:r>
            <a:r>
              <a:rPr lang="en-US" baseline="30000" dirty="0">
                <a:solidFill>
                  <a:srgbClr val="10253F"/>
                </a:solidFill>
              </a:rPr>
              <a:t>15</a:t>
            </a:r>
            <a:r>
              <a:rPr lang="en-US" dirty="0">
                <a:solidFill>
                  <a:srgbClr val="10253F"/>
                </a:solidFill>
              </a:rPr>
              <a:t> g</a:t>
            </a:r>
            <a:endParaRPr lang="en-US" baseline="30000" dirty="0">
              <a:solidFill>
                <a:srgbClr val="10253F"/>
              </a:solidFill>
            </a:endParaRPr>
          </a:p>
          <a:p>
            <a:pPr lvl="1"/>
            <a:r>
              <a:rPr lang="en-US" dirty="0">
                <a:solidFill>
                  <a:srgbClr val="10253F"/>
                </a:solidFill>
              </a:rPr>
              <a:t>1 quadrillion grams</a:t>
            </a:r>
          </a:p>
          <a:p>
            <a:pPr lvl="1"/>
            <a:r>
              <a:rPr lang="en-US" dirty="0">
                <a:solidFill>
                  <a:srgbClr val="10253F"/>
                </a:solidFill>
              </a:rPr>
              <a:t>Weight of about 6 million blue whales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B064CB-6632-494D-AF27-BA31BD34E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7" b="89993" l="10000" r="90000">
                        <a14:foregroundMark x1="35000" y1="11057" x2="35000" y2="11057"/>
                        <a14:foregroundMark x1="36750" y1="14066" x2="37200" y2="9797"/>
                        <a14:foregroundMark x1="84900" y1="55773" x2="88450" y2="52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100" y="1524000"/>
            <a:ext cx="2901181" cy="20728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9A243D-DCA0-9543-A0F3-DE7CA97B5609}"/>
              </a:ext>
            </a:extLst>
          </p:cNvPr>
          <p:cNvSpPr/>
          <p:nvPr/>
        </p:nvSpPr>
        <p:spPr>
          <a:xfrm>
            <a:off x="8356600" y="3022600"/>
            <a:ext cx="182880" cy="182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lue_whale_size_comparison_2_by_sameerprehistorica-d5zk3fx.jpg">
            <a:extLst>
              <a:ext uri="{FF2B5EF4-FFF2-40B4-BE49-F238E27FC236}">
                <a16:creationId xmlns:a16="http://schemas.microsoft.com/office/drawing/2014/main" xmlns="" id="{5E3DFA2D-DB29-1E44-9021-47ABC2E9A9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301" y="3916497"/>
            <a:ext cx="3594100" cy="239777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81C4BBDA-8F0A-8245-91D6-876307FA41EB}"/>
              </a:ext>
            </a:extLst>
          </p:cNvPr>
          <p:cNvSpPr/>
          <p:nvPr/>
        </p:nvSpPr>
        <p:spPr>
          <a:xfrm>
            <a:off x="5321301" y="5735832"/>
            <a:ext cx="3594100" cy="578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15734" y="6305240"/>
            <a:ext cx="42282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Source: UMD, Dept. of Geology 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geol.umd.edu</a:t>
            </a:r>
            <a:r>
              <a:rPr lang="en-US" sz="1400" dirty="0"/>
              <a:t>/~</a:t>
            </a:r>
            <a:r>
              <a:rPr lang="en-US" sz="1400" dirty="0" err="1"/>
              <a:t>tholtz</a:t>
            </a:r>
            <a:r>
              <a:rPr lang="en-US" sz="1400" dirty="0"/>
              <a:t>/G204/lectures/204whales.html)</a:t>
            </a:r>
          </a:p>
        </p:txBody>
      </p:sp>
    </p:spTree>
    <p:extLst>
      <p:ext uri="{BB962C8B-B14F-4D97-AF65-F5344CB8AC3E}">
        <p14:creationId xmlns:p14="http://schemas.microsoft.com/office/powerpoint/2010/main" val="326698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041B49-EC1B-CD48-9943-9923CCDD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Carbon is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E50657-A5EF-9C43-944E-BA8BF2B63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3329"/>
            <a:ext cx="8357934" cy="2884070"/>
          </a:xfrm>
        </p:spPr>
        <p:txBody>
          <a:bodyPr/>
          <a:lstStyle/>
          <a:p>
            <a:r>
              <a:rPr lang="en-US" dirty="0"/>
              <a:t>Divide into 5 groups and follow the task card instructions (side #1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Use string to measure out a circle to represent one of the five carbon </a:t>
            </a:r>
            <a:r>
              <a:rPr lang="en-US" dirty="0" smtClean="0"/>
              <a:t>reservoirs.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IMG_2403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73" y="3943335"/>
            <a:ext cx="2457738" cy="2840142"/>
          </a:xfrm>
          <a:prstGeom prst="rect">
            <a:avLst/>
          </a:prstGeom>
        </p:spPr>
      </p:pic>
      <p:pic>
        <p:nvPicPr>
          <p:cNvPr id="5" name="Picture 4" descr="IMG_2395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714" y="3943335"/>
            <a:ext cx="4109983" cy="270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2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C5EB4B-4DA3-BE49-B40F-451939D5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Carbon Move?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99877-81E6-9E40-94B3-D24B8C1AA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think carbon gets into your reservoir?</a:t>
            </a:r>
          </a:p>
          <a:p>
            <a:endParaRPr lang="en-US" dirty="0"/>
          </a:p>
          <a:p>
            <a:r>
              <a:rPr lang="en-US" dirty="0"/>
              <a:t>Where does it go when it leaves your reservoir?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059A-A42D-A749-AC6A-A9F14826E90E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452" y="4824361"/>
            <a:ext cx="3767666" cy="77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529" y="5615407"/>
            <a:ext cx="1480925" cy="1145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214" y="5615407"/>
            <a:ext cx="1524904" cy="1108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067" y="4793643"/>
            <a:ext cx="1516385" cy="1792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059" y="5096537"/>
            <a:ext cx="3205338" cy="10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5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6895</TotalTime>
  <Words>1335</Words>
  <Application>Microsoft Macintosh PowerPoint</Application>
  <PresentationFormat>On-screen Show (4:3)</PresentationFormat>
  <Paragraphs>333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Phenomenon</vt:lpstr>
      <vt:lpstr>Carbon</vt:lpstr>
      <vt:lpstr>Spheres: Atmosphere, Hydrosphere, Geosphere, &amp; Biosphere</vt:lpstr>
      <vt:lpstr>Carbon Moves Between Reservoirs</vt:lpstr>
      <vt:lpstr>Carbon Cycle and Climate Change</vt:lpstr>
      <vt:lpstr>Making a String Model</vt:lpstr>
      <vt:lpstr>How Much Carbon is There?</vt:lpstr>
      <vt:lpstr>How Does Carbon Move?</vt:lpstr>
      <vt:lpstr>How Does Carbon Move?</vt:lpstr>
      <vt:lpstr>What Words Did You Hear?</vt:lpstr>
      <vt:lpstr>Sorting it Out</vt:lpstr>
      <vt:lpstr>Photosynthesis Process used by plants to transform light energy into chemical energy</vt:lpstr>
      <vt:lpstr>Photosynthesis</vt:lpstr>
      <vt:lpstr>Photosynthesis</vt:lpstr>
      <vt:lpstr>Photosynthesis</vt:lpstr>
      <vt:lpstr>Respiration Process by which organisms use food molecules to produce energy (ATP) for their cells</vt:lpstr>
      <vt:lpstr>Respiration</vt:lpstr>
      <vt:lpstr>Respiration</vt:lpstr>
      <vt:lpstr>Respiration</vt:lpstr>
      <vt:lpstr>Combustion Reaction that results in heat and light</vt:lpstr>
      <vt:lpstr>Combustion of Coal</vt:lpstr>
      <vt:lpstr>Combustion of Coal</vt:lpstr>
      <vt:lpstr>Combustion of Coal</vt:lpstr>
      <vt:lpstr>Ocean Release and Absorption</vt:lpstr>
      <vt:lpstr>Decomposition</vt:lpstr>
      <vt:lpstr>Phenomenon</vt:lpstr>
      <vt:lpstr>Part II</vt:lpstr>
      <vt:lpstr>Reservoirs and Fluxes</vt:lpstr>
      <vt:lpstr>Up in the Air Model</vt:lpstr>
      <vt:lpstr>Spheres: Atmosphere, Hydrosphere, Geosphere, &amp; Biosphere</vt:lpstr>
      <vt:lpstr>Non-Fluxing Carbon</vt:lpstr>
      <vt:lpstr>Check Your Choices</vt:lpstr>
      <vt:lpstr>Label and Place Cups</vt:lpstr>
      <vt:lpstr>Fluxing Carbon Pieces</vt:lpstr>
      <vt:lpstr>Up in the Air: Play the Game</vt:lpstr>
      <vt:lpstr>Up in the Air: Play the Game</vt:lpstr>
      <vt:lpstr>How Much was Added?</vt:lpstr>
      <vt:lpstr>Fluxes to the Atmosphere</vt:lpstr>
      <vt:lpstr>Flux from Fossil Fuel Reserves</vt:lpstr>
      <vt:lpstr>Phenomenon</vt:lpstr>
      <vt:lpstr>Long-Term Atmospheric CO2</vt:lpstr>
    </vt:vector>
  </TitlesOfParts>
  <Company>Asombro Institute for Science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 IN THE AIR</dc:title>
  <dc:creator>Stephanie Haan-Amato</dc:creator>
  <cp:lastModifiedBy>Stephanie Haan-Amato</cp:lastModifiedBy>
  <cp:revision>636</cp:revision>
  <dcterms:created xsi:type="dcterms:W3CDTF">2018-10-04T20:22:13Z</dcterms:created>
  <dcterms:modified xsi:type="dcterms:W3CDTF">2020-08-17T19:46:13Z</dcterms:modified>
</cp:coreProperties>
</file>