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87" r:id="rId2"/>
    <p:sldId id="290" r:id="rId3"/>
    <p:sldId id="293" r:id="rId4"/>
    <p:sldId id="294" r:id="rId5"/>
    <p:sldId id="298" r:id="rId6"/>
    <p:sldId id="299" r:id="rId7"/>
    <p:sldId id="300" r:id="rId8"/>
    <p:sldId id="296" r:id="rId9"/>
    <p:sldId id="292" r:id="rId10"/>
    <p:sldId id="29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snapToObjects="1">
      <p:cViewPr varScale="1">
        <p:scale>
          <a:sx n="103" d="100"/>
          <a:sy n="103" d="100"/>
        </p:scale>
        <p:origin x="178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72DD5-4E2F-314D-9DDC-E7EF89EE2D32}" type="datetimeFigureOut">
              <a:rPr lang="en-US" smtClean="0"/>
              <a:t>6/29/23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7BB8E2-278D-864C-A1AF-3AC6CFCF12A5}" type="slidenum">
              <a:rPr lang="en-US" smtClean="0"/>
              <a:t>‹#›</a:t>
            </a:fld>
            <a:endParaRPr lang="en-US"/>
          </a:p>
        </p:txBody>
      </p:sp>
    </p:spTree>
    <p:extLst>
      <p:ext uri="{BB962C8B-B14F-4D97-AF65-F5344CB8AC3E}">
        <p14:creationId xmlns:p14="http://schemas.microsoft.com/office/powerpoint/2010/main" val="18062181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Earth is getting warmer because of the enhanced greenhouse effect.  Increased greenhouse gases in the atmosphere have resulted in global warming, which includes higher global surface temperatures and also higher air and water temperatures.  (Review the greenhouse effect and global warming if needed.)</a:t>
            </a:r>
            <a:r>
              <a:rPr lang="en-US" dirty="0">
                <a:effectLst/>
              </a:rPr>
              <a:t> </a:t>
            </a:r>
          </a:p>
          <a:p>
            <a:endParaRPr lang="en-US" dirty="0">
              <a:effectLst/>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Draw on your understanding of the water cycle to predict the effects of warmer air and water temperatures on the processes of the water cycle.</a:t>
            </a:r>
            <a:r>
              <a:rPr lang="en-US" sz="1200" kern="1200" baseline="0" dirty="0">
                <a:solidFill>
                  <a:schemeClr val="tx1"/>
                </a:solidFill>
                <a:effectLst/>
                <a:latin typeface="+mn-lt"/>
                <a:ea typeface="+mn-ea"/>
                <a:cs typeface="+mn-cs"/>
              </a:rPr>
              <a:t>  Write your </a:t>
            </a:r>
            <a:r>
              <a:rPr lang="en-US" sz="1200" kern="1200" dirty="0">
                <a:solidFill>
                  <a:schemeClr val="tx1"/>
                </a:solidFill>
                <a:effectLst/>
                <a:latin typeface="+mn-lt"/>
                <a:ea typeface="+mn-ea"/>
                <a:cs typeface="+mn-cs"/>
              </a:rPr>
              <a:t>predictions on the handout.  Use the </a:t>
            </a:r>
            <a:r>
              <a:rPr lang="en-US" sz="1200" i="1" kern="1200" dirty="0">
                <a:solidFill>
                  <a:schemeClr val="tx1"/>
                </a:solidFill>
                <a:effectLst/>
                <a:latin typeface="+mn-lt"/>
                <a:ea typeface="+mn-ea"/>
                <a:cs typeface="+mn-cs"/>
              </a:rPr>
              <a:t>Water Cycle</a:t>
            </a:r>
            <a:r>
              <a:rPr lang="en-US" sz="1200" kern="1200" dirty="0">
                <a:solidFill>
                  <a:schemeClr val="tx1"/>
                </a:solidFill>
                <a:effectLst/>
                <a:latin typeface="+mn-lt"/>
                <a:ea typeface="+mn-ea"/>
                <a:cs typeface="+mn-cs"/>
              </a:rPr>
              <a:t> diagram (optional, if you have a copy) and the excerpt at the top of the handout.</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7BB8E2-278D-864C-A1AF-3AC6CFCF12A5}" type="slidenum">
              <a:rPr lang="en-US" smtClean="0"/>
              <a:t>2</a:t>
            </a:fld>
            <a:endParaRPr lang="en-US"/>
          </a:p>
        </p:txBody>
      </p:sp>
    </p:spTree>
    <p:extLst>
      <p:ext uri="{BB962C8B-B14F-4D97-AF65-F5344CB8AC3E}">
        <p14:creationId xmlns:p14="http://schemas.microsoft.com/office/powerpoint/2010/main" val="114573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a:t>
            </a:r>
            <a:r>
              <a:rPr lang="en-US" sz="1200" i="1" kern="1200" dirty="0">
                <a:solidFill>
                  <a:schemeClr val="tx1"/>
                </a:solidFill>
                <a:effectLst/>
                <a:latin typeface="+mn-lt"/>
                <a:ea typeface="+mn-ea"/>
                <a:cs typeface="+mn-cs"/>
              </a:rPr>
              <a:t>Streams and Steam</a:t>
            </a:r>
            <a:r>
              <a:rPr lang="en-US" sz="1200" kern="1200" dirty="0">
                <a:solidFill>
                  <a:schemeClr val="tx1"/>
                </a:solidFill>
                <a:effectLst/>
                <a:latin typeface="+mn-lt"/>
                <a:ea typeface="+mn-ea"/>
                <a:cs typeface="+mn-cs"/>
              </a:rPr>
              <a:t> game board.  The game is played like Chutes and Ladders.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D7BB8E2-278D-864C-A1AF-3AC6CFCF12A5}" type="slidenum">
              <a:rPr lang="en-US" smtClean="0"/>
              <a:t>3</a:t>
            </a:fld>
            <a:endParaRPr lang="en-US"/>
          </a:p>
        </p:txBody>
      </p:sp>
    </p:spTree>
    <p:extLst>
      <p:ext uri="{BB962C8B-B14F-4D97-AF65-F5344CB8AC3E}">
        <p14:creationId xmlns:p14="http://schemas.microsoft.com/office/powerpoint/2010/main" val="1453258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Rules of the game: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-Roll the die to determine who starts the game.</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player who rolls the highest number goes first.</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-Players follow in turn from left to right.</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players begin with their coin on the start space.</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-Roll the die and move the coin the number of spaces indicated.</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a player lands on a space that is at the top of a stream, they will “raft” down the stream by moving their coin to the square at the bottom of the stream.  Move in the direction of the arrows, from the smaller to larger end of the stream.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a player lands on a space that is at the bottom of a column of steam, they will rise up the column of steam by moving their coin up to the square at the top of the steam column.  Move in the direction of the arrows, from smaller to larger puffs of steam.</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squares without pictures do not require any further action.  The player will rest there until their next turn.</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-Two or more players may stop at the same square together.</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player to cross into the finish space wins the game.  An exact roll of the die is not required to win.</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7BB8E2-278D-864C-A1AF-3AC6CFCF12A5}" type="slidenum">
              <a:rPr lang="en-US" smtClean="0"/>
              <a:t>4</a:t>
            </a:fld>
            <a:endParaRPr lang="en-US"/>
          </a:p>
        </p:txBody>
      </p:sp>
    </p:spTree>
    <p:extLst>
      <p:ext uri="{BB962C8B-B14F-4D97-AF65-F5344CB8AC3E}">
        <p14:creationId xmlns:p14="http://schemas.microsoft.com/office/powerpoint/2010/main" val="4113217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Rules of the game:  </a:t>
            </a:r>
            <a:endParaRPr lang="en-US" sz="1400" kern="1200" dirty="0">
              <a:solidFill>
                <a:schemeClr val="tx1"/>
              </a:solidFill>
              <a:effectLst/>
              <a:latin typeface="+mn-lt"/>
              <a:ea typeface="+mn-ea"/>
              <a:cs typeface="+mn-cs"/>
            </a:endParaRPr>
          </a:p>
          <a:p>
            <a:pPr marL="228600" lvl="0" indent="-228600">
              <a:buAutoNum type="arabicPeriod"/>
            </a:pPr>
            <a:r>
              <a:rPr lang="en-US" sz="1200" kern="1200" dirty="0">
                <a:solidFill>
                  <a:schemeClr val="tx1"/>
                </a:solidFill>
                <a:effectLst/>
                <a:latin typeface="+mn-lt"/>
                <a:ea typeface="+mn-ea"/>
                <a:cs typeface="+mn-cs"/>
              </a:rPr>
              <a:t>Every player rolls the die. The highest number goes first.</a:t>
            </a:r>
            <a:endParaRPr lang="en-US" sz="1400" kern="1200" dirty="0">
              <a:solidFill>
                <a:schemeClr val="tx1"/>
              </a:solidFill>
              <a:effectLst/>
              <a:latin typeface="+mn-lt"/>
              <a:ea typeface="+mn-ea"/>
              <a:cs typeface="+mn-cs"/>
            </a:endParaRPr>
          </a:p>
          <a:p>
            <a:pPr marL="228600" lvl="0" indent="-228600">
              <a:buAutoNum type="arabicPeriod"/>
            </a:pPr>
            <a:r>
              <a:rPr lang="en-US" sz="1200" kern="1200" dirty="0">
                <a:solidFill>
                  <a:schemeClr val="tx1"/>
                </a:solidFill>
                <a:effectLst/>
                <a:latin typeface="+mn-lt"/>
                <a:ea typeface="+mn-ea"/>
                <a:cs typeface="+mn-cs"/>
              </a:rPr>
              <a:t>Players follow from left to right.</a:t>
            </a:r>
            <a:endParaRPr lang="en-US" sz="1400" kern="1200" dirty="0">
              <a:solidFill>
                <a:schemeClr val="tx1"/>
              </a:solidFill>
              <a:effectLst/>
              <a:latin typeface="+mn-lt"/>
              <a:ea typeface="+mn-ea"/>
              <a:cs typeface="+mn-cs"/>
            </a:endParaRPr>
          </a:p>
          <a:p>
            <a:pPr marL="228600" lvl="0" indent="-228600">
              <a:buAutoNum type="arabicPeriod"/>
            </a:pPr>
            <a:r>
              <a:rPr lang="en-US" sz="1200" kern="1200" dirty="0">
                <a:solidFill>
                  <a:schemeClr val="tx1"/>
                </a:solidFill>
                <a:effectLst/>
                <a:latin typeface="+mn-lt"/>
                <a:ea typeface="+mn-ea"/>
                <a:cs typeface="+mn-cs"/>
              </a:rPr>
              <a:t>All players begin with their coin on the start space.</a:t>
            </a:r>
            <a:endParaRPr lang="en-US" sz="1400" kern="1200" dirty="0">
              <a:solidFill>
                <a:schemeClr val="tx1"/>
              </a:solidFill>
              <a:effectLst/>
              <a:latin typeface="+mn-lt"/>
              <a:ea typeface="+mn-ea"/>
              <a:cs typeface="+mn-cs"/>
            </a:endParaRPr>
          </a:p>
          <a:p>
            <a:pPr marL="228600" lvl="0" indent="-228600">
              <a:buAutoNum type="arabicPeriod"/>
            </a:pPr>
            <a:r>
              <a:rPr lang="en-US" sz="1200" kern="1200" dirty="0">
                <a:solidFill>
                  <a:schemeClr val="tx1"/>
                </a:solidFill>
                <a:effectLst/>
                <a:latin typeface="+mn-lt"/>
                <a:ea typeface="+mn-ea"/>
                <a:cs typeface="+mn-cs"/>
              </a:rPr>
              <a:t>Roll the die and move the coin the number of spaces indicated.</a:t>
            </a:r>
            <a:r>
              <a:rPr lang="en-US" dirty="0">
                <a:effectLst/>
              </a:rPr>
              <a:t> </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7BB8E2-278D-864C-A1AF-3AC6CFCF12A5}" type="slidenum">
              <a:rPr lang="en-US" smtClean="0"/>
              <a:t>5</a:t>
            </a:fld>
            <a:endParaRPr lang="en-US"/>
          </a:p>
        </p:txBody>
      </p:sp>
    </p:spTree>
    <p:extLst>
      <p:ext uri="{BB962C8B-B14F-4D97-AF65-F5344CB8AC3E}">
        <p14:creationId xmlns:p14="http://schemas.microsoft.com/office/powerpoint/2010/main" val="106601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a:solidFill>
                  <a:schemeClr val="tx1"/>
                </a:solidFill>
                <a:effectLst/>
                <a:latin typeface="+mn-lt"/>
                <a:ea typeface="+mn-ea"/>
                <a:cs typeface="+mn-cs"/>
              </a:rPr>
              <a:t>Rules of the game (continued):</a:t>
            </a:r>
            <a:endParaRPr lang="en-US" sz="1600" kern="1200" dirty="0">
              <a:solidFill>
                <a:schemeClr val="tx1"/>
              </a:solidFill>
              <a:effectLst/>
              <a:latin typeface="+mn-lt"/>
              <a:ea typeface="+mn-ea"/>
              <a:cs typeface="+mn-cs"/>
            </a:endParaRPr>
          </a:p>
          <a:p>
            <a:pPr lvl="0"/>
            <a:r>
              <a:rPr lang="en-US" sz="1600" kern="1200" dirty="0">
                <a:solidFill>
                  <a:schemeClr val="tx1"/>
                </a:solidFill>
                <a:effectLst/>
                <a:latin typeface="+mn-lt"/>
                <a:ea typeface="+mn-ea"/>
                <a:cs typeface="+mn-cs"/>
              </a:rPr>
              <a:t>5. </a:t>
            </a:r>
            <a:r>
              <a:rPr lang="en-US" sz="1400" kern="1200" dirty="0">
                <a:solidFill>
                  <a:schemeClr val="tx1"/>
                </a:solidFill>
                <a:effectLst/>
                <a:latin typeface="+mn-lt"/>
                <a:ea typeface="+mn-ea"/>
                <a:cs typeface="+mn-cs"/>
              </a:rPr>
              <a:t>When a player lands on a space at the top of a stream, they “raft” down the stream (in the direction of the arrows) by moving their coin to the square at the bottom of the stream.  </a:t>
            </a:r>
            <a:endParaRPr lang="en-US" sz="1600" kern="1200" dirty="0">
              <a:solidFill>
                <a:schemeClr val="tx1"/>
              </a:solidFill>
              <a:effectLst/>
              <a:latin typeface="+mn-lt"/>
              <a:ea typeface="+mn-ea"/>
              <a:cs typeface="+mn-cs"/>
            </a:endParaRPr>
          </a:p>
          <a:p>
            <a:pPr lvl="0"/>
            <a:r>
              <a:rPr lang="en-US" sz="1600" kern="1200" dirty="0">
                <a:solidFill>
                  <a:schemeClr val="tx1"/>
                </a:solidFill>
                <a:effectLst/>
                <a:latin typeface="+mn-lt"/>
                <a:ea typeface="+mn-ea"/>
                <a:cs typeface="+mn-cs"/>
              </a:rPr>
              <a:t>6. </a:t>
            </a:r>
            <a:r>
              <a:rPr lang="en-US" sz="1400" kern="1200" dirty="0">
                <a:solidFill>
                  <a:schemeClr val="tx1"/>
                </a:solidFill>
                <a:effectLst/>
                <a:latin typeface="+mn-lt"/>
                <a:ea typeface="+mn-ea"/>
                <a:cs typeface="+mn-cs"/>
              </a:rPr>
              <a:t>When a player lands on a space at the bottom of a column of steam, they rise up the column of steam by moving their coin up to the square at the top of the steam column (in the direction of the arrows).</a:t>
            </a:r>
            <a:r>
              <a:rPr lang="en-US" sz="1400" dirty="0">
                <a:effectLst/>
              </a:rPr>
              <a:t> </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7BB8E2-278D-864C-A1AF-3AC6CFCF12A5}" type="slidenum">
              <a:rPr lang="en-US" smtClean="0"/>
              <a:t>6</a:t>
            </a:fld>
            <a:endParaRPr lang="en-US"/>
          </a:p>
        </p:txBody>
      </p:sp>
    </p:spTree>
    <p:extLst>
      <p:ext uri="{BB962C8B-B14F-4D97-AF65-F5344CB8AC3E}">
        <p14:creationId xmlns:p14="http://schemas.microsoft.com/office/powerpoint/2010/main" val="1867181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Rules of the game (continued): </a:t>
            </a:r>
          </a:p>
          <a:p>
            <a:pPr lvl="0"/>
            <a:r>
              <a:rPr lang="en-US" sz="1200" kern="1200" dirty="0">
                <a:solidFill>
                  <a:schemeClr val="tx1"/>
                </a:solidFill>
                <a:effectLst/>
                <a:latin typeface="+mn-lt"/>
                <a:ea typeface="+mn-ea"/>
                <a:cs typeface="+mn-cs"/>
              </a:rPr>
              <a:t>7. The squares without pictures do not require any further action. Rest there until your next turn. </a:t>
            </a:r>
          </a:p>
          <a:p>
            <a:pPr lvl="0"/>
            <a:r>
              <a:rPr lang="en-US" sz="1200" kern="1200" dirty="0">
                <a:solidFill>
                  <a:schemeClr val="tx1"/>
                </a:solidFill>
                <a:effectLst/>
                <a:latin typeface="+mn-lt"/>
                <a:ea typeface="+mn-ea"/>
                <a:cs typeface="+mn-cs"/>
              </a:rPr>
              <a:t>8. Two or more players may stop at the same square.</a:t>
            </a:r>
          </a:p>
          <a:p>
            <a:r>
              <a:rPr lang="en-US" sz="1200" kern="1200" dirty="0">
                <a:solidFill>
                  <a:schemeClr val="tx1"/>
                </a:solidFill>
                <a:effectLst/>
                <a:latin typeface="+mn-lt"/>
                <a:ea typeface="+mn-ea"/>
                <a:cs typeface="+mn-cs"/>
              </a:rPr>
              <a:t>9. The first player to cross into the Finish space wins the game. An exact roll of the die is not required.</a:t>
            </a:r>
            <a:r>
              <a:rPr lang="en-US" sz="1400" dirty="0">
                <a:effectLst/>
              </a:rPr>
              <a:t> </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7BB8E2-278D-864C-A1AF-3AC6CFCF12A5}" type="slidenum">
              <a:rPr lang="en-US" smtClean="0"/>
              <a:t>7</a:t>
            </a:fld>
            <a:endParaRPr lang="en-US"/>
          </a:p>
        </p:txBody>
      </p:sp>
    </p:spTree>
    <p:extLst>
      <p:ext uri="{BB962C8B-B14F-4D97-AF65-F5344CB8AC3E}">
        <p14:creationId xmlns:p14="http://schemas.microsoft.com/office/powerpoint/2010/main" val="3162238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 the </a:t>
            </a:r>
            <a:r>
              <a:rPr lang="en-US" sz="1200" i="1" kern="1200" dirty="0">
                <a:solidFill>
                  <a:schemeClr val="tx1"/>
                </a:solidFill>
                <a:effectLst/>
                <a:latin typeface="+mn-lt"/>
                <a:ea typeface="+mn-ea"/>
                <a:cs typeface="+mn-cs"/>
              </a:rPr>
              <a:t>Streams and Steam </a:t>
            </a:r>
            <a:r>
              <a:rPr lang="en-US" sz="1200" kern="1200" dirty="0">
                <a:solidFill>
                  <a:schemeClr val="tx1"/>
                </a:solidFill>
                <a:effectLst/>
                <a:latin typeface="+mn-lt"/>
                <a:ea typeface="+mn-ea"/>
                <a:cs typeface="+mn-cs"/>
              </a:rPr>
              <a:t>handout, tell students that they will list all of the causes and effects that each student from their group lands on during the game. On the game board, causes are written in the beginning stream or steam square, and effects are listed in the square where the stream or steam ends. Example: cause – increased evaporation; effect – more water in the atmosphere.</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Instruct students only to write each pair of causes and effects </a:t>
            </a:r>
            <a:r>
              <a:rPr lang="en-US" sz="1200" u="sng" kern="1200" dirty="0">
                <a:solidFill>
                  <a:schemeClr val="tx1"/>
                </a:solidFill>
                <a:effectLst/>
                <a:latin typeface="+mn-lt"/>
                <a:ea typeface="+mn-ea"/>
                <a:cs typeface="+mn-cs"/>
              </a:rPr>
              <a:t>once</a:t>
            </a:r>
            <a:r>
              <a:rPr lang="en-US" sz="1200" kern="1200" dirty="0">
                <a:solidFill>
                  <a:schemeClr val="tx1"/>
                </a:solidFill>
                <a:effectLst/>
                <a:latin typeface="+mn-lt"/>
                <a:ea typeface="+mn-ea"/>
                <a:cs typeface="+mn-cs"/>
              </a:rPr>
              <a:t> if they landed on it multiple times.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Instruct students to use the Key of Possible Action Types on page 1 to write in the third column possible action types that can be taken to mitigate or adapt to the cause and effect listed.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Instruct students to look at the example that has been done on their handout.</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Keep this slide up as students play the game for their reference as they complete the third column of their table.</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Water Conservation: use methods to </a:t>
            </a:r>
            <a:r>
              <a:rPr lang="en-US" sz="1200" u="sng" kern="1200" dirty="0">
                <a:solidFill>
                  <a:schemeClr val="tx1"/>
                </a:solidFill>
                <a:effectLst/>
                <a:latin typeface="+mn-lt"/>
                <a:ea typeface="+mn-ea"/>
                <a:cs typeface="+mn-cs"/>
              </a:rPr>
              <a:t>decrease water use</a:t>
            </a:r>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Mitigating Climate Change: use methods to </a:t>
            </a:r>
            <a:r>
              <a:rPr lang="en-US" sz="1200" u="sng" kern="1200" dirty="0">
                <a:solidFill>
                  <a:schemeClr val="tx1"/>
                </a:solidFill>
                <a:effectLst/>
                <a:latin typeface="+mn-lt"/>
                <a:ea typeface="+mn-ea"/>
                <a:cs typeface="+mn-cs"/>
              </a:rPr>
              <a:t>reduce greenhouse gas emissions</a:t>
            </a:r>
            <a:r>
              <a:rPr lang="en-US" sz="1200" kern="1200" dirty="0">
                <a:solidFill>
                  <a:schemeClr val="tx1"/>
                </a:solidFill>
                <a:effectLst/>
                <a:latin typeface="+mn-lt"/>
                <a:ea typeface="+mn-ea"/>
                <a:cs typeface="+mn-cs"/>
              </a:rPr>
              <a:t>.</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Risk Management Planning: follow procedures to avoid or </a:t>
            </a:r>
            <a:r>
              <a:rPr lang="en-US" sz="1200" u="sng" kern="1200" dirty="0">
                <a:solidFill>
                  <a:schemeClr val="tx1"/>
                </a:solidFill>
                <a:effectLst/>
                <a:latin typeface="+mn-lt"/>
                <a:ea typeface="+mn-ea"/>
                <a:cs typeface="+mn-cs"/>
              </a:rPr>
              <a:t>minimize the impact of climate change</a:t>
            </a:r>
            <a:r>
              <a:rPr lang="en-US" sz="1200" kern="1200" dirty="0">
                <a:solidFill>
                  <a:schemeClr val="tx1"/>
                </a:solidFill>
                <a:effectLst/>
                <a:latin typeface="+mn-lt"/>
                <a:ea typeface="+mn-ea"/>
                <a:cs typeface="+mn-cs"/>
              </a:rPr>
              <a:t>.</a:t>
            </a:r>
            <a:r>
              <a:rPr lang="en-US" dirty="0">
                <a:effectLst/>
              </a:rPr>
              <a:t> </a:t>
            </a:r>
            <a:endParaRPr lang="en-US" dirty="0"/>
          </a:p>
        </p:txBody>
      </p:sp>
      <p:sp>
        <p:nvSpPr>
          <p:cNvPr id="4" name="Slide Number Placeholder 3"/>
          <p:cNvSpPr>
            <a:spLocks noGrp="1"/>
          </p:cNvSpPr>
          <p:nvPr>
            <p:ph type="sldNum" sz="quarter" idx="5"/>
          </p:nvPr>
        </p:nvSpPr>
        <p:spPr/>
        <p:txBody>
          <a:bodyPr/>
          <a:lstStyle/>
          <a:p>
            <a:fld id="{CD7BB8E2-278D-864C-A1AF-3AC6CFCF12A5}" type="slidenum">
              <a:rPr lang="en-US" smtClean="0"/>
              <a:t>8</a:t>
            </a:fld>
            <a:endParaRPr lang="en-US"/>
          </a:p>
        </p:txBody>
      </p:sp>
    </p:spTree>
    <p:extLst>
      <p:ext uri="{BB962C8B-B14F-4D97-AF65-F5344CB8AC3E}">
        <p14:creationId xmlns:p14="http://schemas.microsoft.com/office/powerpoint/2010/main" val="3926511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-Because surface, air, and water temperatures on Earth are increasing, there is a higher rate of evaporation of water into the atmosphere.  Warmer air holds more water, which changes precipitation patterns.  Also, water vapor is a greenhouse gas, so more water in the atmosphere further enhances the greenhouse effect and changes the climate.</a:t>
            </a:r>
            <a:r>
              <a:rPr lang="en-US" dirty="0">
                <a:effectLst/>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will experience more severe drought in some areas.  As climate change intensifies, climate scientists predict less rainfall in the Mediterranean, southwest North America, and southern Africa.  </a:t>
            </a:r>
          </a:p>
          <a:p>
            <a:r>
              <a:rPr lang="en-US" sz="1200" kern="1200" dirty="0">
                <a:solidFill>
                  <a:schemeClr val="tx1"/>
                </a:solidFill>
                <a:effectLst/>
                <a:latin typeface="+mn-lt"/>
                <a:ea typeface="+mn-ea"/>
                <a:cs typeface="+mn-cs"/>
              </a:rPr>
              <a:t>-Earth will receive increased precipitation in some areas.  More precipitation is predicted in Alaska and other high latitudes of the Northern Hemisphere and near the equator.</a:t>
            </a:r>
          </a:p>
          <a:p>
            <a:r>
              <a:rPr lang="en-US" sz="1200" kern="1200" dirty="0">
                <a:solidFill>
                  <a:schemeClr val="tx1"/>
                </a:solidFill>
                <a:effectLst/>
                <a:latin typeface="+mn-lt"/>
                <a:ea typeface="+mn-ea"/>
                <a:cs typeface="+mn-cs"/>
              </a:rPr>
              <a:t>-As global surface temperatures continue to increase, most areas on Earth will have warmer winter temperatures.</a:t>
            </a:r>
          </a:p>
          <a:p>
            <a:pPr lvl="0"/>
            <a:r>
              <a:rPr lang="en-US" sz="1200" kern="1200" dirty="0">
                <a:solidFill>
                  <a:schemeClr val="tx1"/>
                </a:solidFill>
                <a:effectLst/>
                <a:latin typeface="+mn-lt"/>
                <a:ea typeface="+mn-ea"/>
                <a:cs typeface="+mn-cs"/>
              </a:rPr>
              <a:t>-Warmer winter temperatures mean that more precipitation falls as rain instead of snow.  Snowpack</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will be reduced, and there will be less water stored in snow to supply watersheds.</a:t>
            </a:r>
          </a:p>
          <a:p>
            <a:pPr lvl="0"/>
            <a:r>
              <a:rPr lang="en-US" sz="1200" kern="1200" dirty="0">
                <a:solidFill>
                  <a:schemeClr val="tx1"/>
                </a:solidFill>
                <a:effectLst/>
                <a:latin typeface="+mn-lt"/>
                <a:ea typeface="+mn-ea"/>
                <a:cs typeface="+mn-cs"/>
              </a:rPr>
              <a:t>-With warmer winters and spring-like temperatures coming earlier, snow is melting earlier, altering the timing of </a:t>
            </a:r>
            <a:r>
              <a:rPr lang="en-US" sz="1200" kern="1200" dirty="0" err="1">
                <a:solidFill>
                  <a:schemeClr val="tx1"/>
                </a:solidFill>
                <a:effectLst/>
                <a:latin typeface="+mn-lt"/>
                <a:ea typeface="+mn-ea"/>
                <a:cs typeface="+mn-cs"/>
              </a:rPr>
              <a:t>streamflow</a:t>
            </a:r>
            <a:r>
              <a:rPr lang="en-US" sz="1200" kern="1200" dirty="0">
                <a:solidFill>
                  <a:schemeClr val="tx1"/>
                </a:solidFill>
                <a:effectLst/>
                <a:latin typeface="+mn-lt"/>
                <a:ea typeface="+mn-ea"/>
                <a:cs typeface="+mn-cs"/>
              </a:rPr>
              <a:t>. The increased temperature in springtime increases evaporation from surface water bodies, reducing overall </a:t>
            </a:r>
            <a:r>
              <a:rPr lang="en-US" sz="1200" kern="1200" dirty="0" err="1">
                <a:solidFill>
                  <a:schemeClr val="tx1"/>
                </a:solidFill>
                <a:effectLst/>
                <a:latin typeface="+mn-lt"/>
                <a:ea typeface="+mn-ea"/>
                <a:cs typeface="+mn-cs"/>
              </a:rPr>
              <a:t>streamflow</a:t>
            </a:r>
            <a:r>
              <a:rPr lang="en-US" sz="1200" kern="1200">
                <a:solidFill>
                  <a:schemeClr val="tx1"/>
                </a:solidFill>
                <a:effectLst/>
                <a:latin typeface="+mn-lt"/>
                <a:ea typeface="+mn-ea"/>
                <a:cs typeface="+mn-cs"/>
              </a:rPr>
              <a:t>.</a:t>
            </a:r>
            <a:r>
              <a:rPr lang="en-US">
                <a:effectLst/>
              </a:rPr>
              <a:t>  </a:t>
            </a:r>
            <a:r>
              <a:rPr lang="en-US" sz="1200" kern="1200">
                <a:solidFill>
                  <a:schemeClr val="tx1"/>
                </a:solidFill>
                <a:effectLst/>
                <a:latin typeface="+mn-lt"/>
                <a:ea typeface="+mn-ea"/>
                <a:cs typeface="+mn-cs"/>
              </a:rPr>
              <a:t>This </a:t>
            </a:r>
            <a:r>
              <a:rPr lang="en-US" sz="1200" kern="1200" dirty="0">
                <a:solidFill>
                  <a:schemeClr val="tx1"/>
                </a:solidFill>
                <a:effectLst/>
                <a:latin typeface="+mn-lt"/>
                <a:ea typeface="+mn-ea"/>
                <a:cs typeface="+mn-cs"/>
              </a:rPr>
              <a:t>generally means that less water is available during late spring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summer months when demand is highest for crops and general public use.</a:t>
            </a:r>
          </a:p>
          <a:p>
            <a:endParaRPr lang="en-US" dirty="0"/>
          </a:p>
        </p:txBody>
      </p:sp>
      <p:sp>
        <p:nvSpPr>
          <p:cNvPr id="4" name="Slide Number Placeholder 3"/>
          <p:cNvSpPr>
            <a:spLocks noGrp="1"/>
          </p:cNvSpPr>
          <p:nvPr>
            <p:ph type="sldNum" sz="quarter" idx="10"/>
          </p:nvPr>
        </p:nvSpPr>
        <p:spPr/>
        <p:txBody>
          <a:bodyPr/>
          <a:lstStyle/>
          <a:p>
            <a:fld id="{CD7BB8E2-278D-864C-A1AF-3AC6CFCF12A5}" type="slidenum">
              <a:rPr lang="en-US" smtClean="0"/>
              <a:t>9</a:t>
            </a:fld>
            <a:endParaRPr lang="en-US"/>
          </a:p>
        </p:txBody>
      </p:sp>
    </p:spTree>
    <p:extLst>
      <p:ext uri="{BB962C8B-B14F-4D97-AF65-F5344CB8AC3E}">
        <p14:creationId xmlns:p14="http://schemas.microsoft.com/office/powerpoint/2010/main" val="5355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 students to think in more detail about mitigation and adaptations to the effects of climate change on the water cycle. Guide them to fill in the table in question 2 on page 2 of the handout. Ask them to choose three effects from the game table and give an example of an action that could be taken to respond to each effect. Students may need guidance on this table. Refer to the Answer Key for example solutions to the effects modeled in the board game. Possibly facilitate a whole-class discussion surrounding these solution-based actions.</a:t>
            </a:r>
            <a:r>
              <a:rPr lang="en-US" dirty="0">
                <a:effectLst/>
              </a:rPr>
              <a:t> </a:t>
            </a:r>
            <a:endParaRPr lang="en-US" sz="1200" dirty="0">
              <a:solidFill>
                <a:srgbClr val="FFFF00"/>
              </a:solidFill>
              <a:latin typeface="Baskerville"/>
              <a:cs typeface="Baskerville"/>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FFFF00"/>
              </a:solidFill>
              <a:latin typeface="Baskerville"/>
              <a:cs typeface="Baskerville"/>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00"/>
                </a:solidFill>
                <a:latin typeface="Baskerville"/>
                <a:cs typeface="Baskerville"/>
              </a:rPr>
              <a:t>Source: </a:t>
            </a:r>
            <a:r>
              <a:rPr lang="en-US" sz="1200" dirty="0" err="1">
                <a:solidFill>
                  <a:srgbClr val="FFFF00"/>
                </a:solidFill>
                <a:latin typeface="Baskerville"/>
                <a:cs typeface="Baskerville"/>
              </a:rPr>
              <a:t>www.lanl.gov</a:t>
            </a:r>
            <a:r>
              <a:rPr lang="en-US" sz="1200" dirty="0">
                <a:solidFill>
                  <a:srgbClr val="FFFF00"/>
                </a:solidFill>
                <a:latin typeface="Baskerville"/>
                <a:cs typeface="Baskerville"/>
              </a:rPr>
              <a:t>/discover/news-release-archive/2014/May/05.19-power-plant-emissions-verified-remotely.php</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00"/>
                </a:solidFill>
                <a:latin typeface="Baskerville"/>
                <a:cs typeface="Baskerville"/>
              </a:rPr>
              <a:t>Source: </a:t>
            </a:r>
            <a:r>
              <a:rPr lang="en-US" sz="1200" dirty="0" err="1">
                <a:solidFill>
                  <a:srgbClr val="FFFF00"/>
                </a:solidFill>
                <a:latin typeface="Baskerville"/>
                <a:cs typeface="Baskerville"/>
              </a:rPr>
              <a:t>www.scottsdaleaz.gov</a:t>
            </a:r>
            <a:r>
              <a:rPr lang="en-US" sz="1200" dirty="0">
                <a:solidFill>
                  <a:srgbClr val="FFFF00"/>
                </a:solidFill>
                <a:latin typeface="Baskerville"/>
                <a:cs typeface="Baskerville"/>
              </a:rPr>
              <a:t>/water/xeriscape-garden</a:t>
            </a:r>
          </a:p>
        </p:txBody>
      </p:sp>
      <p:sp>
        <p:nvSpPr>
          <p:cNvPr id="4" name="Slide Number Placeholder 3"/>
          <p:cNvSpPr>
            <a:spLocks noGrp="1"/>
          </p:cNvSpPr>
          <p:nvPr>
            <p:ph type="sldNum" sz="quarter" idx="10"/>
          </p:nvPr>
        </p:nvSpPr>
        <p:spPr/>
        <p:txBody>
          <a:bodyPr/>
          <a:lstStyle/>
          <a:p>
            <a:fld id="{CD7BB8E2-278D-864C-A1AF-3AC6CFCF12A5}" type="slidenum">
              <a:rPr lang="en-US" smtClean="0"/>
              <a:t>10</a:t>
            </a:fld>
            <a:endParaRPr lang="en-US"/>
          </a:p>
        </p:txBody>
      </p:sp>
    </p:spTree>
    <p:extLst>
      <p:ext uri="{BB962C8B-B14F-4D97-AF65-F5344CB8AC3E}">
        <p14:creationId xmlns:p14="http://schemas.microsoft.com/office/powerpoint/2010/main" val="53554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A46DAE-301F-A540-A058-6F0914FE28A1}" type="datetimeFigureOut">
              <a:rPr lang="en-US" smtClean="0"/>
              <a:pPr/>
              <a:t>6/29/23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46DAE-301F-A540-A058-6F0914FE28A1}" type="datetimeFigureOut">
              <a:rPr lang="en-US" smtClean="0"/>
              <a:pPr/>
              <a:t>6/29/23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46DAE-301F-A540-A058-6F0914FE28A1}" type="datetimeFigureOut">
              <a:rPr lang="en-US" smtClean="0"/>
              <a:pPr/>
              <a:t>6/29/23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46DAE-301F-A540-A058-6F0914FE28A1}" type="datetimeFigureOut">
              <a:rPr lang="en-US" smtClean="0"/>
              <a:pPr/>
              <a:t>6/29/23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A46DAE-301F-A540-A058-6F0914FE28A1}" type="datetimeFigureOut">
              <a:rPr lang="en-US" smtClean="0"/>
              <a:pPr/>
              <a:t>6/29/23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A46DAE-301F-A540-A058-6F0914FE28A1}" type="datetimeFigureOut">
              <a:rPr lang="en-US" smtClean="0"/>
              <a:pPr/>
              <a:t>6/29/23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A46DAE-301F-A540-A058-6F0914FE28A1}" type="datetimeFigureOut">
              <a:rPr lang="en-US" smtClean="0"/>
              <a:pPr/>
              <a:t>6/29/23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A46DAE-301F-A540-A058-6F0914FE28A1}" type="datetimeFigureOut">
              <a:rPr lang="en-US" smtClean="0"/>
              <a:pPr/>
              <a:t>6/29/23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46DAE-301F-A540-A058-6F0914FE28A1}" type="datetimeFigureOut">
              <a:rPr lang="en-US" smtClean="0"/>
              <a:pPr/>
              <a:t>6/29/23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6/29/23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6/29/23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FB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Perpetua"/>
                <a:cs typeface="Perpetua"/>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Perpetua"/>
                <a:cs typeface="Perpetua"/>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Perpetua"/>
                <a:cs typeface="Perpetua"/>
              </a:defRPr>
            </a:lvl1pPr>
          </a:lstStyle>
          <a:p>
            <a:fld id="{18AE2C47-7BDD-4149-ABA4-13333A140F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venir Black"/>
          <a:ea typeface="+mj-ea"/>
          <a:cs typeface="Avenir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p:cNvSpPr>
            <a:spLocks noGrp="1"/>
          </p:cNvSpPr>
          <p:nvPr>
            <p:ph type="subTitle" idx="1"/>
          </p:nvPr>
        </p:nvSpPr>
        <p:spPr>
          <a:xfrm>
            <a:off x="495300" y="4191000"/>
            <a:ext cx="8153400" cy="2514600"/>
          </a:xfrm>
        </p:spPr>
        <p:txBody>
          <a:bodyPr>
            <a:normAutofit fontScale="92500" lnSpcReduction="20000"/>
          </a:bodyPr>
          <a:lstStyle/>
          <a:p>
            <a:r>
              <a:rPr lang="en-US" sz="6100" dirty="0">
                <a:solidFill>
                  <a:schemeClr val="bg1"/>
                </a:solidFill>
                <a:latin typeface="+mj-lt"/>
              </a:rPr>
              <a:t>Southwest Regional </a:t>
            </a:r>
          </a:p>
          <a:p>
            <a:r>
              <a:rPr lang="en-US" sz="6100" dirty="0">
                <a:solidFill>
                  <a:schemeClr val="bg1"/>
                </a:solidFill>
                <a:latin typeface="+mj-lt"/>
              </a:rPr>
              <a:t>Climate Hub</a:t>
            </a:r>
          </a:p>
          <a:p>
            <a:r>
              <a:rPr lang="en-US" sz="2400" dirty="0">
                <a:solidFill>
                  <a:schemeClr val="bg1"/>
                </a:solidFill>
                <a:latin typeface="+mn-lt"/>
              </a:rPr>
              <a:t>Developed by the </a:t>
            </a:r>
          </a:p>
          <a:p>
            <a:r>
              <a:rPr lang="en-US" sz="2400" dirty="0">
                <a:solidFill>
                  <a:schemeClr val="bg1"/>
                </a:solidFill>
                <a:latin typeface="+mn-lt"/>
              </a:rPr>
              <a:t>Asombro Institute for Science Education (</a:t>
            </a:r>
            <a:r>
              <a:rPr lang="en-US" sz="2400" dirty="0" err="1">
                <a:solidFill>
                  <a:schemeClr val="bg1"/>
                </a:solidFill>
                <a:latin typeface="+mn-lt"/>
              </a:rPr>
              <a:t>www.asombro.org</a:t>
            </a:r>
            <a:r>
              <a:rPr lang="en-US" sz="2400" dirty="0">
                <a:solidFill>
                  <a:schemeClr val="bg1"/>
                </a:solidFill>
                <a:latin typeface="+mn-lt"/>
              </a:rPr>
              <a:t>)</a:t>
            </a:r>
          </a:p>
          <a:p>
            <a:endParaRPr lang="en-US" dirty="0">
              <a:solidFill>
                <a:schemeClr val="bg1"/>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8599" y="486906"/>
            <a:ext cx="8664315" cy="3475493"/>
          </a:xfrm>
          <a:prstGeom prst="rect">
            <a:avLst/>
          </a:prstGeom>
        </p:spPr>
      </p:pic>
    </p:spTree>
    <p:extLst>
      <p:ext uri="{BB962C8B-B14F-4D97-AF65-F5344CB8AC3E}">
        <p14:creationId xmlns:p14="http://schemas.microsoft.com/office/powerpoint/2010/main" val="1746617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Actions In Response to Effects</a:t>
            </a:r>
          </a:p>
        </p:txBody>
      </p:sp>
      <p:sp>
        <p:nvSpPr>
          <p:cNvPr id="3" name="Content Placeholder 2"/>
          <p:cNvSpPr>
            <a:spLocks noGrp="1"/>
          </p:cNvSpPr>
          <p:nvPr>
            <p:ph idx="1"/>
          </p:nvPr>
        </p:nvSpPr>
        <p:spPr>
          <a:xfrm>
            <a:off x="457200" y="1100628"/>
            <a:ext cx="8305800" cy="3852372"/>
          </a:xfrm>
        </p:spPr>
        <p:txBody>
          <a:bodyPr>
            <a:normAutofit/>
          </a:bodyPr>
          <a:lstStyle/>
          <a:p>
            <a:pPr marL="457200" indent="-457200">
              <a:lnSpc>
                <a:spcPct val="110000"/>
              </a:lnSpc>
              <a:buFont typeface="Arial"/>
              <a:buChar char="•"/>
            </a:pPr>
            <a:r>
              <a:rPr lang="en-US" sz="3000" b="0" dirty="0"/>
              <a:t>What actions can be taken to reduce the magnitude of climate change or limit human vulnerability to the impacts?</a:t>
            </a:r>
          </a:p>
          <a:p>
            <a:pPr lvl="1">
              <a:lnSpc>
                <a:spcPct val="110000"/>
              </a:lnSpc>
            </a:pPr>
            <a:endParaRPr lang="en-US" dirty="0"/>
          </a:p>
        </p:txBody>
      </p:sp>
      <p:pic>
        <p:nvPicPr>
          <p:cNvPr id="5" name="Picture 4" descr="Gabions in the gard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447" y="3200400"/>
            <a:ext cx="3712882" cy="2784662"/>
          </a:xfrm>
          <a:prstGeom prst="rect">
            <a:avLst/>
          </a:prstGeom>
        </p:spPr>
      </p:pic>
      <p:sp>
        <p:nvSpPr>
          <p:cNvPr id="6" name="TextBox 5"/>
          <p:cNvSpPr txBox="1"/>
          <p:nvPr/>
        </p:nvSpPr>
        <p:spPr>
          <a:xfrm>
            <a:off x="4976003" y="5985062"/>
            <a:ext cx="4167997" cy="307777"/>
          </a:xfrm>
          <a:prstGeom prst="rect">
            <a:avLst/>
          </a:prstGeom>
          <a:noFill/>
        </p:spPr>
        <p:txBody>
          <a:bodyPr wrap="square" rtlCol="0">
            <a:spAutoFit/>
          </a:bodyPr>
          <a:lstStyle/>
          <a:p>
            <a:r>
              <a:rPr lang="en-US" sz="1400" dirty="0">
                <a:solidFill>
                  <a:srgbClr val="FFFF00"/>
                </a:solidFill>
                <a:latin typeface="Baskerville"/>
                <a:cs typeface="Baskerville"/>
              </a:rPr>
              <a:t>Source: </a:t>
            </a:r>
            <a:r>
              <a:rPr lang="en-US" sz="1400" dirty="0" err="1">
                <a:solidFill>
                  <a:srgbClr val="FFFF00"/>
                </a:solidFill>
                <a:latin typeface="Baskerville"/>
                <a:cs typeface="Baskerville"/>
              </a:rPr>
              <a:t>www.scottsdaleaz.gov</a:t>
            </a:r>
            <a:r>
              <a:rPr lang="en-US" sz="1400" dirty="0">
                <a:solidFill>
                  <a:srgbClr val="FFFF00"/>
                </a:solidFill>
                <a:latin typeface="Baskerville"/>
                <a:cs typeface="Baskerville"/>
              </a:rPr>
              <a:t>/water/</a:t>
            </a:r>
            <a:r>
              <a:rPr lang="en-US" sz="1400" dirty="0" err="1">
                <a:solidFill>
                  <a:srgbClr val="FFFF00"/>
                </a:solidFill>
                <a:latin typeface="Baskerville"/>
                <a:cs typeface="Baskerville"/>
              </a:rPr>
              <a:t>xeriscape</a:t>
            </a:r>
            <a:r>
              <a:rPr lang="en-US" sz="1400" dirty="0">
                <a:solidFill>
                  <a:srgbClr val="FFFF00"/>
                </a:solidFill>
                <a:latin typeface="Baskerville"/>
                <a:cs typeface="Baskerville"/>
              </a:rPr>
              <a:t>-garden</a:t>
            </a:r>
          </a:p>
        </p:txBody>
      </p:sp>
      <p:sp>
        <p:nvSpPr>
          <p:cNvPr id="7" name="TextBox 6"/>
          <p:cNvSpPr txBox="1"/>
          <p:nvPr/>
        </p:nvSpPr>
        <p:spPr>
          <a:xfrm>
            <a:off x="152400" y="5943600"/>
            <a:ext cx="4571999" cy="523220"/>
          </a:xfrm>
          <a:prstGeom prst="rect">
            <a:avLst/>
          </a:prstGeom>
          <a:noFill/>
        </p:spPr>
        <p:txBody>
          <a:bodyPr wrap="square" rtlCol="0">
            <a:spAutoFit/>
          </a:bodyPr>
          <a:lstStyle/>
          <a:p>
            <a:pPr algn="ctr"/>
            <a:r>
              <a:rPr lang="en-US" sz="1400" dirty="0">
                <a:solidFill>
                  <a:srgbClr val="FFFF00"/>
                </a:solidFill>
                <a:latin typeface="Baskerville"/>
                <a:cs typeface="Baskerville"/>
              </a:rPr>
              <a:t>Source: </a:t>
            </a:r>
            <a:r>
              <a:rPr lang="en-US" sz="1400" dirty="0" err="1">
                <a:solidFill>
                  <a:srgbClr val="FFFF00"/>
                </a:solidFill>
                <a:latin typeface="Baskerville"/>
                <a:cs typeface="Baskerville"/>
              </a:rPr>
              <a:t>www.lanl.gov</a:t>
            </a:r>
            <a:r>
              <a:rPr lang="en-US" sz="1400" dirty="0">
                <a:solidFill>
                  <a:srgbClr val="FFFF00"/>
                </a:solidFill>
                <a:latin typeface="Baskerville"/>
                <a:cs typeface="Baskerville"/>
              </a:rPr>
              <a:t>/discover/news-release-archive/2014/May/05.19-power-plant-emissions-verified-remotely.php</a:t>
            </a:r>
          </a:p>
        </p:txBody>
      </p:sp>
      <p:pic>
        <p:nvPicPr>
          <p:cNvPr id="8" name="Picture 7" descr="14036669417_58e1afea7f_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169506"/>
            <a:ext cx="4263309" cy="2862507"/>
          </a:xfrm>
          <a:prstGeom prst="rect">
            <a:avLst/>
          </a:prstGeom>
        </p:spPr>
      </p:pic>
    </p:spTree>
    <p:extLst>
      <p:ext uri="{BB962C8B-B14F-4D97-AF65-F5344CB8AC3E}">
        <p14:creationId xmlns:p14="http://schemas.microsoft.com/office/powerpoint/2010/main" val="2123108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Climate Change</a:t>
            </a:r>
          </a:p>
        </p:txBody>
      </p:sp>
      <p:sp>
        <p:nvSpPr>
          <p:cNvPr id="3" name="Content Placeholder 2"/>
          <p:cNvSpPr>
            <a:spLocks noGrp="1"/>
          </p:cNvSpPr>
          <p:nvPr>
            <p:ph idx="1"/>
          </p:nvPr>
        </p:nvSpPr>
        <p:spPr/>
        <p:txBody>
          <a:bodyPr/>
          <a:lstStyle/>
          <a:p>
            <a:pPr>
              <a:spcAft>
                <a:spcPts val="2400"/>
              </a:spcAft>
            </a:pPr>
            <a:r>
              <a:rPr lang="en-US" dirty="0"/>
              <a:t>Global warming: warmer air and water</a:t>
            </a:r>
          </a:p>
          <a:p>
            <a:pPr>
              <a:spcAft>
                <a:spcPts val="2400"/>
              </a:spcAft>
            </a:pPr>
            <a:r>
              <a:rPr lang="en-US" dirty="0"/>
              <a:t>What effects would you expect?</a:t>
            </a:r>
          </a:p>
          <a:p>
            <a:pPr lvl="1">
              <a:spcAft>
                <a:spcPts val="2400"/>
              </a:spcAft>
            </a:pPr>
            <a:r>
              <a:rPr lang="en-US" dirty="0"/>
              <a:t>Think about water cycle, evaporation experiment</a:t>
            </a:r>
          </a:p>
        </p:txBody>
      </p:sp>
    </p:spTree>
    <p:extLst>
      <p:ext uri="{BB962C8B-B14F-4D97-AF65-F5344CB8AC3E}">
        <p14:creationId xmlns:p14="http://schemas.microsoft.com/office/powerpoint/2010/main" val="792968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09800" y="152400"/>
            <a:ext cx="4612383" cy="6629400"/>
            <a:chOff x="2474217" y="152400"/>
            <a:chExt cx="4612383" cy="6629400"/>
          </a:xfrm>
        </p:grpSpPr>
        <p:pic>
          <p:nvPicPr>
            <p:cNvPr id="4" name="Picture 3" descr="Screen Shot 2015-01-13 at 11.55.19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4217" y="3429000"/>
              <a:ext cx="4612383" cy="3352800"/>
            </a:xfrm>
            <a:prstGeom prst="rect">
              <a:avLst/>
            </a:prstGeom>
          </p:spPr>
        </p:pic>
        <p:pic>
          <p:nvPicPr>
            <p:cNvPr id="5" name="Picture 4" descr="Screen Shot 2015-01-13 at 11.54.47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78597" y="152400"/>
              <a:ext cx="4608003" cy="3298425"/>
            </a:xfrm>
            <a:prstGeom prst="rect">
              <a:avLst/>
            </a:prstGeom>
          </p:spPr>
        </p:pic>
      </p:grpSp>
    </p:spTree>
    <p:extLst>
      <p:ext uri="{BB962C8B-B14F-4D97-AF65-F5344CB8AC3E}">
        <p14:creationId xmlns:p14="http://schemas.microsoft.com/office/powerpoint/2010/main" val="134292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Play</a:t>
            </a:r>
          </a:p>
        </p:txBody>
      </p:sp>
      <p:sp>
        <p:nvSpPr>
          <p:cNvPr id="6" name="TextBox 5"/>
          <p:cNvSpPr txBox="1"/>
          <p:nvPr/>
        </p:nvSpPr>
        <p:spPr>
          <a:xfrm>
            <a:off x="457200" y="1417638"/>
            <a:ext cx="8382000" cy="5309146"/>
          </a:xfrm>
          <a:prstGeom prst="rect">
            <a:avLst/>
          </a:prstGeom>
          <a:noFill/>
        </p:spPr>
        <p:txBody>
          <a:bodyPr wrap="square" rtlCol="0">
            <a:spAutoFit/>
          </a:bodyPr>
          <a:lstStyle/>
          <a:p>
            <a:pPr marL="457200" lvl="0" indent="-457200">
              <a:buFont typeface="+mj-lt"/>
              <a:buAutoNum type="arabicPeriod"/>
            </a:pPr>
            <a:r>
              <a:rPr lang="en-US" sz="2000" dirty="0">
                <a:latin typeface="Avenir Black"/>
                <a:cs typeface="Avenir Black"/>
              </a:rPr>
              <a:t>Roll the die to determine who starts the game.</a:t>
            </a:r>
          </a:p>
          <a:p>
            <a:pPr marL="457200" lvl="0" indent="-457200">
              <a:buFont typeface="+mj-lt"/>
              <a:buAutoNum type="arabicPeriod"/>
            </a:pPr>
            <a:r>
              <a:rPr lang="en-US" sz="2000" dirty="0">
                <a:latin typeface="Avenir Black"/>
                <a:cs typeface="Avenir Black"/>
              </a:rPr>
              <a:t>Player who rolls the highest number plays first.</a:t>
            </a:r>
          </a:p>
          <a:p>
            <a:pPr marL="457200" lvl="0" indent="-457200">
              <a:buFont typeface="+mj-lt"/>
              <a:buAutoNum type="arabicPeriod"/>
            </a:pPr>
            <a:r>
              <a:rPr lang="en-US" sz="2000" dirty="0">
                <a:latin typeface="Avenir Black"/>
                <a:cs typeface="Avenir Black"/>
              </a:rPr>
              <a:t>Players follow in turn from left to right.</a:t>
            </a:r>
          </a:p>
          <a:p>
            <a:pPr marL="457200" lvl="0" indent="-457200">
              <a:buFont typeface="+mj-lt"/>
              <a:buAutoNum type="arabicPeriod"/>
            </a:pPr>
            <a:r>
              <a:rPr lang="en-US" sz="2000" dirty="0">
                <a:latin typeface="Avenir Black"/>
                <a:cs typeface="Avenir Black"/>
              </a:rPr>
              <a:t>All players begin with their coin on the start space.</a:t>
            </a:r>
          </a:p>
          <a:p>
            <a:pPr marL="457200" lvl="0" indent="-457200">
              <a:buFont typeface="+mj-lt"/>
              <a:buAutoNum type="arabicPeriod"/>
            </a:pPr>
            <a:r>
              <a:rPr lang="en-US" sz="2000" dirty="0">
                <a:latin typeface="Avenir Black"/>
                <a:cs typeface="Avenir Black"/>
              </a:rPr>
              <a:t>Roll die and move the coin the number of spaces indicated.</a:t>
            </a:r>
          </a:p>
          <a:p>
            <a:pPr marL="457200" lvl="0" indent="-457200">
              <a:buFont typeface="+mj-lt"/>
              <a:buAutoNum type="arabicPeriod"/>
            </a:pPr>
            <a:r>
              <a:rPr lang="en-US" sz="2000" dirty="0">
                <a:latin typeface="Avenir Black"/>
                <a:cs typeface="Avenir Black"/>
              </a:rPr>
              <a:t>When a player lands on a square at the TOP of a stream, the player will “raft” down the stream by moving their coin down to the square at the bottom of the stream.</a:t>
            </a:r>
          </a:p>
          <a:p>
            <a:pPr marL="457200" lvl="0" indent="-457200">
              <a:buFont typeface="+mj-lt"/>
              <a:buAutoNum type="arabicPeriod"/>
            </a:pPr>
            <a:r>
              <a:rPr lang="en-US" sz="2000" dirty="0">
                <a:latin typeface="Avenir Black"/>
                <a:cs typeface="Avenir Black"/>
              </a:rPr>
              <a:t>When a player lands on a square at the BOTTOM of a column of steam, the player will rise up the steam column by moving their coin up to the square at the top of the steam column.</a:t>
            </a:r>
          </a:p>
          <a:p>
            <a:pPr marL="457200" lvl="0" indent="-457200">
              <a:buFont typeface="+mj-lt"/>
              <a:buAutoNum type="arabicPeriod"/>
            </a:pPr>
            <a:r>
              <a:rPr lang="en-US" sz="2000" dirty="0">
                <a:latin typeface="Avenir Black"/>
                <a:cs typeface="Avenir Black"/>
              </a:rPr>
              <a:t>The squares without pictures are regular squares and do not require any further action.</a:t>
            </a:r>
          </a:p>
          <a:p>
            <a:pPr marL="457200" lvl="0" indent="-457200">
              <a:buFont typeface="+mj-lt"/>
              <a:buAutoNum type="arabicPeriod"/>
            </a:pPr>
            <a:r>
              <a:rPr lang="en-US" sz="2000" dirty="0">
                <a:latin typeface="Avenir Black"/>
                <a:cs typeface="Avenir Black"/>
              </a:rPr>
              <a:t>Two or more players may stop at the same square together.</a:t>
            </a:r>
          </a:p>
          <a:p>
            <a:pPr marL="457200" lvl="0" indent="-457200">
              <a:buFont typeface="+mj-lt"/>
              <a:buAutoNum type="arabicPeriod"/>
            </a:pPr>
            <a:r>
              <a:rPr lang="en-US" sz="2000" dirty="0">
                <a:latin typeface="Avenir Black"/>
                <a:cs typeface="Avenir Black"/>
              </a:rPr>
              <a:t>The first player to cross into the finish space wins the game; an exact roll of the die is not required to win.</a:t>
            </a:r>
          </a:p>
          <a:p>
            <a:endParaRPr lang="en-US" sz="1900" dirty="0">
              <a:latin typeface="Avenir Black"/>
              <a:cs typeface="Avenir Black"/>
            </a:endParaRPr>
          </a:p>
        </p:txBody>
      </p:sp>
    </p:spTree>
    <p:extLst>
      <p:ext uri="{BB962C8B-B14F-4D97-AF65-F5344CB8AC3E}">
        <p14:creationId xmlns:p14="http://schemas.microsoft.com/office/powerpoint/2010/main" val="3471901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78" y="701654"/>
            <a:ext cx="7520940" cy="548640"/>
          </a:xfrm>
        </p:spPr>
        <p:txBody>
          <a:bodyPr/>
          <a:lstStyle/>
          <a:p>
            <a:r>
              <a:rPr lang="en-US" sz="4000" dirty="0"/>
              <a:t>Rules of Play</a:t>
            </a:r>
          </a:p>
        </p:txBody>
      </p:sp>
      <p:sp>
        <p:nvSpPr>
          <p:cNvPr id="7" name="TextBox 6">
            <a:extLst>
              <a:ext uri="{FF2B5EF4-FFF2-40B4-BE49-F238E27FC236}">
                <a16:creationId xmlns:a16="http://schemas.microsoft.com/office/drawing/2014/main" id="{BE226AC5-D861-0E46-A2AF-47E90B59FE37}"/>
              </a:ext>
            </a:extLst>
          </p:cNvPr>
          <p:cNvSpPr txBox="1"/>
          <p:nvPr/>
        </p:nvSpPr>
        <p:spPr>
          <a:xfrm>
            <a:off x="533400" y="1530363"/>
            <a:ext cx="4038600" cy="4154984"/>
          </a:xfrm>
          <a:prstGeom prst="rect">
            <a:avLst/>
          </a:prstGeom>
          <a:noFill/>
        </p:spPr>
        <p:txBody>
          <a:bodyPr wrap="square" rtlCol="0">
            <a:spAutoFit/>
          </a:bodyPr>
          <a:lstStyle/>
          <a:p>
            <a:pPr marL="342900" indent="-342900">
              <a:buAutoNum type="arabicPeriod"/>
            </a:pPr>
            <a:r>
              <a:rPr lang="en-US" sz="2200" dirty="0"/>
              <a:t>Every player rolls the die. The highest number goes first. </a:t>
            </a:r>
          </a:p>
          <a:p>
            <a:pPr marL="457200" indent="-457200">
              <a:buFont typeface="+mj-lt"/>
              <a:buAutoNum type="arabicPeriod"/>
            </a:pPr>
            <a:endParaRPr lang="en-US" sz="2200" dirty="0"/>
          </a:p>
          <a:p>
            <a:pPr marL="342900" indent="-342900">
              <a:buAutoNum type="arabicPeriod"/>
            </a:pPr>
            <a:r>
              <a:rPr lang="en-US" sz="2200" dirty="0"/>
              <a:t>Players follow from left to right. </a:t>
            </a:r>
          </a:p>
          <a:p>
            <a:pPr marL="457200" indent="-457200">
              <a:buFont typeface="+mj-lt"/>
              <a:buAutoNum type="arabicPeriod"/>
            </a:pPr>
            <a:endParaRPr lang="en-US" sz="2200" dirty="0"/>
          </a:p>
          <a:p>
            <a:pPr marL="342900" indent="-342900">
              <a:buAutoNum type="arabicPeriod"/>
            </a:pPr>
            <a:r>
              <a:rPr lang="en-US" sz="2200" dirty="0"/>
              <a:t>All players begin with their coin on the start space.</a:t>
            </a:r>
          </a:p>
          <a:p>
            <a:pPr marL="457200" indent="-457200">
              <a:buFont typeface="+mj-lt"/>
              <a:buAutoNum type="arabicPeriod"/>
            </a:pPr>
            <a:endParaRPr lang="en-US" sz="2200" dirty="0"/>
          </a:p>
          <a:p>
            <a:pPr marL="342900" indent="-342900">
              <a:buAutoNum type="arabicPeriod"/>
            </a:pPr>
            <a:r>
              <a:rPr lang="en-US" sz="2200" dirty="0"/>
              <a:t>Roll the die and move the coin the number of spaces indicated. </a:t>
            </a:r>
          </a:p>
        </p:txBody>
      </p:sp>
      <p:grpSp>
        <p:nvGrpSpPr>
          <p:cNvPr id="8" name="Group 7">
            <a:extLst>
              <a:ext uri="{FF2B5EF4-FFF2-40B4-BE49-F238E27FC236}">
                <a16:creationId xmlns:a16="http://schemas.microsoft.com/office/drawing/2014/main" id="{3623DEA6-856B-3846-A27B-6B9F856C3392}"/>
              </a:ext>
            </a:extLst>
          </p:cNvPr>
          <p:cNvGrpSpPr/>
          <p:nvPr/>
        </p:nvGrpSpPr>
        <p:grpSpPr>
          <a:xfrm>
            <a:off x="5165035" y="889552"/>
            <a:ext cx="3583387" cy="5181600"/>
            <a:chOff x="2474217" y="152400"/>
            <a:chExt cx="4612383" cy="6629400"/>
          </a:xfrm>
        </p:grpSpPr>
        <p:pic>
          <p:nvPicPr>
            <p:cNvPr id="9" name="Picture 8" descr="Screen Shot 2015-01-13 at 11.55.19 AM.png">
              <a:extLst>
                <a:ext uri="{FF2B5EF4-FFF2-40B4-BE49-F238E27FC236}">
                  <a16:creationId xmlns:a16="http://schemas.microsoft.com/office/drawing/2014/main" id="{D7E33075-E875-6D41-8C85-055421F40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217" y="3429000"/>
              <a:ext cx="4612383" cy="3352800"/>
            </a:xfrm>
            <a:prstGeom prst="rect">
              <a:avLst/>
            </a:prstGeom>
          </p:spPr>
        </p:pic>
        <p:pic>
          <p:nvPicPr>
            <p:cNvPr id="10" name="Picture 9" descr="Screen Shot 2015-01-13 at 11.54.47 AM.png">
              <a:extLst>
                <a:ext uri="{FF2B5EF4-FFF2-40B4-BE49-F238E27FC236}">
                  <a16:creationId xmlns:a16="http://schemas.microsoft.com/office/drawing/2014/main" id="{06C11CD7-BA02-A844-AED8-1C1F26270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8597" y="152400"/>
              <a:ext cx="4608003" cy="3298425"/>
            </a:xfrm>
            <a:prstGeom prst="rect">
              <a:avLst/>
            </a:prstGeom>
          </p:spPr>
        </p:pic>
      </p:grpSp>
      <p:sp>
        <p:nvSpPr>
          <p:cNvPr id="15" name="Rectangle 14">
            <a:extLst>
              <a:ext uri="{FF2B5EF4-FFF2-40B4-BE49-F238E27FC236}">
                <a16:creationId xmlns:a16="http://schemas.microsoft.com/office/drawing/2014/main" id="{EE78B9B7-AAB6-FB4C-9AD6-126C641ED8C6}"/>
              </a:ext>
            </a:extLst>
          </p:cNvPr>
          <p:cNvSpPr/>
          <p:nvPr/>
        </p:nvSpPr>
        <p:spPr>
          <a:xfrm>
            <a:off x="5165035" y="5393613"/>
            <a:ext cx="638422" cy="635039"/>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F7A7521-AB3C-F044-B31D-872DC6306321}"/>
              </a:ext>
            </a:extLst>
          </p:cNvPr>
          <p:cNvSpPr txBox="1"/>
          <p:nvPr/>
        </p:nvSpPr>
        <p:spPr>
          <a:xfrm>
            <a:off x="4950846" y="6082650"/>
            <a:ext cx="1066800" cy="381000"/>
          </a:xfrm>
          <a:prstGeom prst="rect">
            <a:avLst/>
          </a:prstGeom>
          <a:noFill/>
        </p:spPr>
        <p:txBody>
          <a:bodyPr wrap="square" rtlCol="0">
            <a:spAutoFit/>
          </a:bodyPr>
          <a:lstStyle/>
          <a:p>
            <a:pPr algn="ctr"/>
            <a:r>
              <a:rPr lang="en-US" b="1" dirty="0">
                <a:solidFill>
                  <a:srgbClr val="FF0000"/>
                </a:solidFill>
              </a:rPr>
              <a:t>START</a:t>
            </a:r>
          </a:p>
        </p:txBody>
      </p:sp>
    </p:spTree>
    <p:extLst>
      <p:ext uri="{BB962C8B-B14F-4D97-AF65-F5344CB8AC3E}">
        <p14:creationId xmlns:p14="http://schemas.microsoft.com/office/powerpoint/2010/main" val="289503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073" y="685800"/>
            <a:ext cx="7520940" cy="548640"/>
          </a:xfrm>
        </p:spPr>
        <p:txBody>
          <a:bodyPr/>
          <a:lstStyle/>
          <a:p>
            <a:r>
              <a:rPr lang="en-US" sz="4000" dirty="0"/>
              <a:t>Rules of Play</a:t>
            </a:r>
          </a:p>
        </p:txBody>
      </p:sp>
      <p:sp>
        <p:nvSpPr>
          <p:cNvPr id="7" name="TextBox 6">
            <a:extLst>
              <a:ext uri="{FF2B5EF4-FFF2-40B4-BE49-F238E27FC236}">
                <a16:creationId xmlns:a16="http://schemas.microsoft.com/office/drawing/2014/main" id="{BE226AC5-D861-0E46-A2AF-47E90B59FE37}"/>
              </a:ext>
            </a:extLst>
          </p:cNvPr>
          <p:cNvSpPr txBox="1"/>
          <p:nvPr/>
        </p:nvSpPr>
        <p:spPr>
          <a:xfrm>
            <a:off x="140949" y="1752600"/>
            <a:ext cx="4408334" cy="5170646"/>
          </a:xfrm>
          <a:prstGeom prst="rect">
            <a:avLst/>
          </a:prstGeom>
          <a:noFill/>
        </p:spPr>
        <p:txBody>
          <a:bodyPr wrap="square" rtlCol="0">
            <a:spAutoFit/>
          </a:bodyPr>
          <a:lstStyle/>
          <a:p>
            <a:pPr marL="457200" indent="-457200">
              <a:buFont typeface="+mj-lt"/>
              <a:buAutoNum type="arabicPeriod" startAt="5"/>
            </a:pPr>
            <a:r>
              <a:rPr lang="en-US" sz="2200" dirty="0"/>
              <a:t>When a player lands on a space that is at the top of a stream, they “raft” down the stream (in the direction of the arrows) by moving their coin to the square at the bottom of the stream. </a:t>
            </a:r>
          </a:p>
          <a:p>
            <a:endParaRPr lang="en-US" sz="2200" dirty="0"/>
          </a:p>
          <a:p>
            <a:pPr marL="457200" indent="-457200">
              <a:buFont typeface="+mj-lt"/>
              <a:buAutoNum type="arabicPeriod" startAt="6"/>
            </a:pPr>
            <a:r>
              <a:rPr lang="en-US" sz="2200" dirty="0"/>
              <a:t>When a player lands on a space that is at the bottom of a column of steam, they rise up the column of steam by moving their coin up to the square at the top of the steam column (in the direction of the arrows). </a:t>
            </a:r>
          </a:p>
          <a:p>
            <a:endParaRPr lang="en-US" sz="2200" b="1" dirty="0"/>
          </a:p>
        </p:txBody>
      </p:sp>
      <p:pic>
        <p:nvPicPr>
          <p:cNvPr id="4" name="Picture 3" descr="A screenshot of a cell phone&#10;&#10;Description automatically generated">
            <a:extLst>
              <a:ext uri="{FF2B5EF4-FFF2-40B4-BE49-F238E27FC236}">
                <a16:creationId xmlns:a16="http://schemas.microsoft.com/office/drawing/2014/main" id="{729FCDF3-F4E6-194B-BD4B-14910E138957}"/>
              </a:ext>
            </a:extLst>
          </p:cNvPr>
          <p:cNvPicPr>
            <a:picLocks noChangeAspect="1"/>
          </p:cNvPicPr>
          <p:nvPr/>
        </p:nvPicPr>
        <p:blipFill>
          <a:blip r:embed="rId3"/>
          <a:stretch>
            <a:fillRect/>
          </a:stretch>
        </p:blipFill>
        <p:spPr>
          <a:xfrm>
            <a:off x="5105400" y="2209800"/>
            <a:ext cx="3897651" cy="2896419"/>
          </a:xfrm>
          <a:prstGeom prst="rect">
            <a:avLst/>
          </a:prstGeom>
        </p:spPr>
      </p:pic>
      <p:cxnSp>
        <p:nvCxnSpPr>
          <p:cNvPr id="6" name="Straight Arrow Connector 5">
            <a:extLst>
              <a:ext uri="{FF2B5EF4-FFF2-40B4-BE49-F238E27FC236}">
                <a16:creationId xmlns:a16="http://schemas.microsoft.com/office/drawing/2014/main" id="{878B2FCD-47E8-9F40-B550-9928DD0857C4}"/>
              </a:ext>
            </a:extLst>
          </p:cNvPr>
          <p:cNvCxnSpPr/>
          <p:nvPr/>
        </p:nvCxnSpPr>
        <p:spPr>
          <a:xfrm>
            <a:off x="4334538" y="2362200"/>
            <a:ext cx="609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32B2A24-98A0-084B-974C-384C3CE13954}"/>
              </a:ext>
            </a:extLst>
          </p:cNvPr>
          <p:cNvCxnSpPr/>
          <p:nvPr/>
        </p:nvCxnSpPr>
        <p:spPr>
          <a:xfrm>
            <a:off x="4343400" y="4724400"/>
            <a:ext cx="609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12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360" y="866760"/>
            <a:ext cx="7520940" cy="548640"/>
          </a:xfrm>
        </p:spPr>
        <p:txBody>
          <a:bodyPr/>
          <a:lstStyle/>
          <a:p>
            <a:r>
              <a:rPr lang="en-US" sz="4000" dirty="0"/>
              <a:t>Rules of Play</a:t>
            </a:r>
          </a:p>
        </p:txBody>
      </p:sp>
      <p:sp>
        <p:nvSpPr>
          <p:cNvPr id="7" name="TextBox 6">
            <a:extLst>
              <a:ext uri="{FF2B5EF4-FFF2-40B4-BE49-F238E27FC236}">
                <a16:creationId xmlns:a16="http://schemas.microsoft.com/office/drawing/2014/main" id="{BE226AC5-D861-0E46-A2AF-47E90B59FE37}"/>
              </a:ext>
            </a:extLst>
          </p:cNvPr>
          <p:cNvSpPr txBox="1"/>
          <p:nvPr/>
        </p:nvSpPr>
        <p:spPr>
          <a:xfrm>
            <a:off x="416360" y="1755711"/>
            <a:ext cx="4236057" cy="4154984"/>
          </a:xfrm>
          <a:prstGeom prst="rect">
            <a:avLst/>
          </a:prstGeom>
          <a:noFill/>
        </p:spPr>
        <p:txBody>
          <a:bodyPr wrap="square" rtlCol="0">
            <a:spAutoFit/>
          </a:bodyPr>
          <a:lstStyle/>
          <a:p>
            <a:pPr marL="457200" indent="-457200">
              <a:buFont typeface="+mj-lt"/>
              <a:buAutoNum type="arabicPeriod" startAt="7"/>
            </a:pPr>
            <a:r>
              <a:rPr lang="en-US" sz="2200" dirty="0"/>
              <a:t>The squares without pictures do not require any further action. Rest there until your next turn. </a:t>
            </a:r>
          </a:p>
          <a:p>
            <a:pPr marL="457200" indent="-457200">
              <a:buFont typeface="+mj-lt"/>
              <a:buAutoNum type="arabicPeriod" startAt="7"/>
            </a:pPr>
            <a:endParaRPr lang="en-US" sz="2200" dirty="0"/>
          </a:p>
          <a:p>
            <a:pPr marL="457200" indent="-457200">
              <a:buFont typeface="+mj-lt"/>
              <a:buAutoNum type="arabicPeriod" startAt="7"/>
            </a:pPr>
            <a:r>
              <a:rPr lang="en-US" sz="2200" dirty="0"/>
              <a:t>Two or more players may stop at the same square. </a:t>
            </a:r>
          </a:p>
          <a:p>
            <a:pPr marL="457200" indent="-457200">
              <a:buFont typeface="+mj-lt"/>
              <a:buAutoNum type="arabicPeriod" startAt="7"/>
            </a:pPr>
            <a:endParaRPr lang="en-US" sz="2200" dirty="0"/>
          </a:p>
          <a:p>
            <a:pPr marL="457200" indent="-457200">
              <a:buFont typeface="+mj-lt"/>
              <a:buAutoNum type="arabicPeriod" startAt="7"/>
            </a:pPr>
            <a:r>
              <a:rPr lang="en-US" sz="2200" dirty="0"/>
              <a:t>The first player to cross into the finish space wins the game. An exact roll of the die is not required. </a:t>
            </a:r>
          </a:p>
        </p:txBody>
      </p:sp>
      <p:grpSp>
        <p:nvGrpSpPr>
          <p:cNvPr id="8" name="Group 7">
            <a:extLst>
              <a:ext uri="{FF2B5EF4-FFF2-40B4-BE49-F238E27FC236}">
                <a16:creationId xmlns:a16="http://schemas.microsoft.com/office/drawing/2014/main" id="{3623DEA6-856B-3846-A27B-6B9F856C3392}"/>
              </a:ext>
            </a:extLst>
          </p:cNvPr>
          <p:cNvGrpSpPr/>
          <p:nvPr/>
        </p:nvGrpSpPr>
        <p:grpSpPr>
          <a:xfrm>
            <a:off x="5165035" y="889552"/>
            <a:ext cx="3583387" cy="5181600"/>
            <a:chOff x="2474217" y="152400"/>
            <a:chExt cx="4612383" cy="6629400"/>
          </a:xfrm>
        </p:grpSpPr>
        <p:pic>
          <p:nvPicPr>
            <p:cNvPr id="9" name="Picture 8" descr="Screen Shot 2015-01-13 at 11.55.19 AM.png">
              <a:extLst>
                <a:ext uri="{FF2B5EF4-FFF2-40B4-BE49-F238E27FC236}">
                  <a16:creationId xmlns:a16="http://schemas.microsoft.com/office/drawing/2014/main" id="{D7E33075-E875-6D41-8C85-055421F40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217" y="3429000"/>
              <a:ext cx="4612383" cy="3352800"/>
            </a:xfrm>
            <a:prstGeom prst="rect">
              <a:avLst/>
            </a:prstGeom>
          </p:spPr>
        </p:pic>
        <p:pic>
          <p:nvPicPr>
            <p:cNvPr id="10" name="Picture 9" descr="Screen Shot 2015-01-13 at 11.54.47 AM.png">
              <a:extLst>
                <a:ext uri="{FF2B5EF4-FFF2-40B4-BE49-F238E27FC236}">
                  <a16:creationId xmlns:a16="http://schemas.microsoft.com/office/drawing/2014/main" id="{06C11CD7-BA02-A844-AED8-1C1F26270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8597" y="152400"/>
              <a:ext cx="4608003" cy="3298425"/>
            </a:xfrm>
            <a:prstGeom prst="rect">
              <a:avLst/>
            </a:prstGeom>
          </p:spPr>
        </p:pic>
      </p:grpSp>
      <p:sp>
        <p:nvSpPr>
          <p:cNvPr id="15" name="Rectangle 14">
            <a:extLst>
              <a:ext uri="{FF2B5EF4-FFF2-40B4-BE49-F238E27FC236}">
                <a16:creationId xmlns:a16="http://schemas.microsoft.com/office/drawing/2014/main" id="{EE78B9B7-AAB6-FB4C-9AD6-126C641ED8C6}"/>
              </a:ext>
            </a:extLst>
          </p:cNvPr>
          <p:cNvSpPr/>
          <p:nvPr/>
        </p:nvSpPr>
        <p:spPr>
          <a:xfrm>
            <a:off x="8103374" y="1438192"/>
            <a:ext cx="638422" cy="635039"/>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F7A7521-AB3C-F044-B31D-872DC6306321}"/>
              </a:ext>
            </a:extLst>
          </p:cNvPr>
          <p:cNvSpPr txBox="1"/>
          <p:nvPr/>
        </p:nvSpPr>
        <p:spPr>
          <a:xfrm>
            <a:off x="7850587" y="1092487"/>
            <a:ext cx="1066800" cy="381000"/>
          </a:xfrm>
          <a:prstGeom prst="rect">
            <a:avLst/>
          </a:prstGeom>
          <a:noFill/>
        </p:spPr>
        <p:txBody>
          <a:bodyPr wrap="square" rtlCol="0">
            <a:spAutoFit/>
          </a:bodyPr>
          <a:lstStyle/>
          <a:p>
            <a:pPr algn="ctr"/>
            <a:r>
              <a:rPr lang="en-US" b="1" dirty="0">
                <a:solidFill>
                  <a:srgbClr val="FF0000"/>
                </a:solidFill>
              </a:rPr>
              <a:t>FINISH</a:t>
            </a:r>
          </a:p>
        </p:txBody>
      </p:sp>
    </p:spTree>
    <p:extLst>
      <p:ext uri="{BB962C8B-B14F-4D97-AF65-F5344CB8AC3E}">
        <p14:creationId xmlns:p14="http://schemas.microsoft.com/office/powerpoint/2010/main" val="3511664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520940" cy="548640"/>
          </a:xfrm>
        </p:spPr>
        <p:txBody>
          <a:bodyPr/>
          <a:lstStyle/>
          <a:p>
            <a:r>
              <a:rPr lang="en-US" sz="3600" dirty="0"/>
              <a:t>Key of action types</a:t>
            </a:r>
          </a:p>
        </p:txBody>
      </p:sp>
      <p:sp>
        <p:nvSpPr>
          <p:cNvPr id="3" name="Content Placeholder 2"/>
          <p:cNvSpPr>
            <a:spLocks noGrp="1"/>
          </p:cNvSpPr>
          <p:nvPr>
            <p:ph idx="1"/>
          </p:nvPr>
        </p:nvSpPr>
        <p:spPr>
          <a:xfrm>
            <a:off x="457200" y="941301"/>
            <a:ext cx="5333641" cy="2065377"/>
          </a:xfrm>
        </p:spPr>
        <p:txBody>
          <a:bodyPr>
            <a:normAutofit lnSpcReduction="10000"/>
          </a:bodyPr>
          <a:lstStyle/>
          <a:p>
            <a:pPr marL="0" indent="0"/>
            <a:r>
              <a:rPr lang="en-US" sz="2000" dirty="0">
                <a:solidFill>
                  <a:schemeClr val="accent3"/>
                </a:solidFill>
              </a:rPr>
              <a:t>For each cause and effect that you list during the game, identify which Action(s) could be taken to mitigate that effect. </a:t>
            </a:r>
          </a:p>
          <a:p>
            <a:pPr marL="0" indent="0"/>
            <a:endParaRPr lang="en-US" sz="2000" dirty="0"/>
          </a:p>
          <a:p>
            <a:pPr lvl="2">
              <a:buFont typeface="Arial"/>
              <a:buChar char="•"/>
            </a:pPr>
            <a:r>
              <a:rPr lang="en-US" sz="2000" dirty="0"/>
              <a:t>See example on handout</a:t>
            </a:r>
          </a:p>
          <a:p>
            <a:pPr lvl="2">
              <a:buFont typeface="Arial"/>
              <a:buChar char="•"/>
            </a:pPr>
            <a:r>
              <a:rPr lang="en-US" sz="2000" dirty="0"/>
              <a:t>You can list more than one action</a:t>
            </a:r>
          </a:p>
        </p:txBody>
      </p:sp>
      <p:sp>
        <p:nvSpPr>
          <p:cNvPr id="4" name="Text Box 1"/>
          <p:cNvSpPr txBox="1"/>
          <p:nvPr/>
        </p:nvSpPr>
        <p:spPr>
          <a:xfrm>
            <a:off x="5562600" y="1219199"/>
            <a:ext cx="3314700" cy="1752601"/>
          </a:xfrm>
          <a:prstGeom prst="rect">
            <a:avLst/>
          </a:prstGeom>
          <a:ln/>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u="sng" dirty="0">
                <a:solidFill>
                  <a:srgbClr val="F96A1B"/>
                </a:solidFill>
                <a:effectLst/>
                <a:latin typeface="Avenir Black"/>
                <a:ea typeface="ＭＳ 明朝"/>
                <a:cs typeface="Times New Roman"/>
              </a:rPr>
              <a:t>Key of Action Types</a:t>
            </a:r>
            <a:endParaRPr lang="en-US" sz="2800" dirty="0">
              <a:solidFill>
                <a:srgbClr val="F96A1B"/>
              </a:solidFill>
              <a:effectLst/>
              <a:ea typeface="ＭＳ 明朝"/>
              <a:cs typeface="Times New Roman"/>
            </a:endParaRPr>
          </a:p>
          <a:p>
            <a:pPr marL="742950" marR="0" lvl="1" indent="-285750">
              <a:spcBef>
                <a:spcPts val="0"/>
              </a:spcBef>
              <a:spcAft>
                <a:spcPts val="0"/>
              </a:spcAft>
              <a:buFont typeface="+mj-lt"/>
              <a:buAutoNum type="alphaUcPeriod"/>
            </a:pPr>
            <a:r>
              <a:rPr lang="en-US" sz="1600" dirty="0">
                <a:solidFill>
                  <a:srgbClr val="F96A1B"/>
                </a:solidFill>
                <a:effectLst/>
                <a:latin typeface="Avenir Black"/>
                <a:ea typeface="ＭＳ 明朝"/>
                <a:cs typeface="Times New Roman"/>
              </a:rPr>
              <a:t>Water Conservation</a:t>
            </a:r>
            <a:endParaRPr lang="en-US" sz="2800" dirty="0">
              <a:solidFill>
                <a:srgbClr val="F96A1B"/>
              </a:solidFill>
              <a:effectLst/>
              <a:ea typeface="ＭＳ 明朝"/>
              <a:cs typeface="Times New Roman"/>
            </a:endParaRPr>
          </a:p>
          <a:p>
            <a:pPr marL="742950" marR="0" lvl="1" indent="-285750">
              <a:spcBef>
                <a:spcPts val="0"/>
              </a:spcBef>
              <a:spcAft>
                <a:spcPts val="0"/>
              </a:spcAft>
              <a:buFont typeface="+mj-lt"/>
              <a:buAutoNum type="alphaUcPeriod"/>
            </a:pPr>
            <a:r>
              <a:rPr lang="en-US" sz="1600" dirty="0">
                <a:solidFill>
                  <a:srgbClr val="F96A1B"/>
                </a:solidFill>
                <a:effectLst/>
                <a:latin typeface="Avenir Black"/>
                <a:ea typeface="ＭＳ 明朝"/>
                <a:cs typeface="Times New Roman"/>
              </a:rPr>
              <a:t>Mitigating Climate Change</a:t>
            </a:r>
            <a:endParaRPr lang="en-US" sz="2800" dirty="0">
              <a:solidFill>
                <a:srgbClr val="F96A1B"/>
              </a:solidFill>
              <a:effectLst/>
              <a:ea typeface="ＭＳ 明朝"/>
              <a:cs typeface="Times New Roman"/>
            </a:endParaRPr>
          </a:p>
          <a:p>
            <a:pPr marL="742950" marR="0" lvl="1" indent="-285750">
              <a:spcBef>
                <a:spcPts val="0"/>
              </a:spcBef>
              <a:spcAft>
                <a:spcPts val="0"/>
              </a:spcAft>
              <a:buFont typeface="+mj-lt"/>
              <a:buAutoNum type="alphaUcPeriod"/>
            </a:pPr>
            <a:r>
              <a:rPr lang="en-US" sz="1600" dirty="0">
                <a:solidFill>
                  <a:srgbClr val="F96A1B"/>
                </a:solidFill>
                <a:effectLst/>
                <a:latin typeface="Avenir Black"/>
                <a:ea typeface="ＭＳ 明朝"/>
                <a:cs typeface="Times New Roman"/>
              </a:rPr>
              <a:t>Risk Management Planning</a:t>
            </a:r>
            <a:endParaRPr lang="en-US" sz="2800" dirty="0">
              <a:solidFill>
                <a:srgbClr val="F96A1B"/>
              </a:solidFill>
              <a:effectLst/>
              <a:ea typeface="ＭＳ 明朝"/>
              <a:cs typeface="Times New Roman"/>
            </a:endParaRPr>
          </a:p>
          <a:p>
            <a:pPr marL="0" marR="0">
              <a:spcBef>
                <a:spcPts val="0"/>
              </a:spcBef>
              <a:spcAft>
                <a:spcPts val="0"/>
              </a:spcAft>
            </a:pPr>
            <a:r>
              <a:rPr lang="en-US" sz="1600" dirty="0">
                <a:solidFill>
                  <a:srgbClr val="F96A1B"/>
                </a:solidFill>
                <a:effectLst/>
                <a:latin typeface="Avenir Black"/>
                <a:ea typeface="ＭＳ 明朝"/>
                <a:cs typeface="Times New Roman"/>
              </a:rPr>
              <a:t> </a:t>
            </a:r>
            <a:endParaRPr lang="en-US" sz="2800" dirty="0">
              <a:solidFill>
                <a:srgbClr val="F96A1B"/>
              </a:solidFill>
              <a:effectLst/>
              <a:ea typeface="ＭＳ 明朝"/>
              <a:cs typeface="Times New Roman"/>
            </a:endParaRPr>
          </a:p>
        </p:txBody>
      </p:sp>
      <p:sp>
        <p:nvSpPr>
          <p:cNvPr id="5" name="TextBox 4"/>
          <p:cNvSpPr txBox="1"/>
          <p:nvPr/>
        </p:nvSpPr>
        <p:spPr>
          <a:xfrm>
            <a:off x="533400" y="3200400"/>
            <a:ext cx="8229600" cy="1754326"/>
          </a:xfrm>
          <a:prstGeom prst="rect">
            <a:avLst/>
          </a:prstGeom>
          <a:noFill/>
        </p:spPr>
        <p:txBody>
          <a:bodyPr wrap="square" rtlCol="0">
            <a:spAutoFit/>
          </a:bodyPr>
          <a:lstStyle/>
          <a:p>
            <a:pPr marL="342900" indent="-342900">
              <a:buAutoNum type="alphaUcPeriod"/>
            </a:pPr>
            <a:r>
              <a:rPr lang="en-US" b="1" dirty="0"/>
              <a:t>Water Conservation</a:t>
            </a:r>
            <a:r>
              <a:rPr lang="en-US" dirty="0"/>
              <a:t>: use methods to </a:t>
            </a:r>
            <a:r>
              <a:rPr lang="en-US" u="sng" dirty="0"/>
              <a:t>decrease water use</a:t>
            </a:r>
          </a:p>
          <a:p>
            <a:endParaRPr lang="en-US" dirty="0"/>
          </a:p>
          <a:p>
            <a:r>
              <a:rPr lang="en-US" b="1" dirty="0"/>
              <a:t>B.   Mitigating Climate Change</a:t>
            </a:r>
            <a:r>
              <a:rPr lang="en-US" dirty="0"/>
              <a:t>: use methods to </a:t>
            </a:r>
            <a:r>
              <a:rPr lang="en-US" u="sng" dirty="0"/>
              <a:t>reduce greenhouse gas emissions</a:t>
            </a:r>
          </a:p>
          <a:p>
            <a:endParaRPr lang="en-US" dirty="0"/>
          </a:p>
          <a:p>
            <a:pPr marL="342900" indent="-342900">
              <a:buAutoNum type="alphaUcPeriod" startAt="3"/>
            </a:pPr>
            <a:r>
              <a:rPr lang="en-US" b="1" dirty="0"/>
              <a:t>Risk Management Planning</a:t>
            </a:r>
            <a:r>
              <a:rPr lang="en-US" dirty="0"/>
              <a:t>: follow procedures to avoid or </a:t>
            </a:r>
            <a:r>
              <a:rPr lang="en-US" u="sng" dirty="0"/>
              <a:t>minimize the impact </a:t>
            </a:r>
          </a:p>
          <a:p>
            <a:r>
              <a:rPr lang="en-US" dirty="0"/>
              <a:t>                                                      </a:t>
            </a:r>
            <a:r>
              <a:rPr lang="en-US" u="sng" dirty="0"/>
              <a:t>of climate change</a:t>
            </a:r>
          </a:p>
        </p:txBody>
      </p:sp>
    </p:spTree>
    <p:extLst>
      <p:ext uri="{BB962C8B-B14F-4D97-AF65-F5344CB8AC3E}">
        <p14:creationId xmlns:p14="http://schemas.microsoft.com/office/powerpoint/2010/main" val="830814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Climate Change</a:t>
            </a:r>
          </a:p>
        </p:txBody>
      </p:sp>
      <p:sp>
        <p:nvSpPr>
          <p:cNvPr id="3" name="Content Placeholder 2"/>
          <p:cNvSpPr>
            <a:spLocks noGrp="1"/>
          </p:cNvSpPr>
          <p:nvPr>
            <p:ph idx="1"/>
          </p:nvPr>
        </p:nvSpPr>
        <p:spPr/>
        <p:txBody>
          <a:bodyPr/>
          <a:lstStyle/>
          <a:p>
            <a:pPr>
              <a:lnSpc>
                <a:spcPct val="110000"/>
              </a:lnSpc>
            </a:pPr>
            <a:r>
              <a:rPr lang="en-US" dirty="0"/>
              <a:t>Increased rate of evaporation into atmosphere</a:t>
            </a:r>
          </a:p>
          <a:p>
            <a:pPr>
              <a:lnSpc>
                <a:spcPct val="110000"/>
              </a:lnSpc>
            </a:pPr>
            <a:r>
              <a:rPr lang="en-US" dirty="0"/>
              <a:t>More severe drought in some areas</a:t>
            </a:r>
          </a:p>
          <a:p>
            <a:pPr>
              <a:lnSpc>
                <a:spcPct val="110000"/>
              </a:lnSpc>
            </a:pPr>
            <a:r>
              <a:rPr lang="en-US" dirty="0"/>
              <a:t>Increased precipitation in some areas</a:t>
            </a:r>
          </a:p>
          <a:p>
            <a:pPr>
              <a:lnSpc>
                <a:spcPct val="110000"/>
              </a:lnSpc>
            </a:pPr>
            <a:r>
              <a:rPr lang="en-US" dirty="0"/>
              <a:t>Warmer winter temperatures</a:t>
            </a:r>
          </a:p>
          <a:p>
            <a:pPr lvl="1">
              <a:lnSpc>
                <a:spcPct val="110000"/>
              </a:lnSpc>
            </a:pPr>
            <a:r>
              <a:rPr lang="en-US" dirty="0"/>
              <a:t>More precipitation as rain instead of snow</a:t>
            </a:r>
          </a:p>
          <a:p>
            <a:pPr lvl="1">
              <a:lnSpc>
                <a:spcPct val="110000"/>
              </a:lnSpc>
            </a:pPr>
            <a:r>
              <a:rPr lang="en-US" dirty="0"/>
              <a:t>Snowmelt earlier, timing of </a:t>
            </a:r>
            <a:r>
              <a:rPr lang="en-US" dirty="0" err="1"/>
              <a:t>streamflow</a:t>
            </a:r>
            <a:endParaRPr lang="en-US" dirty="0"/>
          </a:p>
          <a:p>
            <a:pPr lvl="1">
              <a:lnSpc>
                <a:spcPct val="110000"/>
              </a:lnSpc>
            </a:pPr>
            <a:endParaRPr lang="en-US" dirty="0"/>
          </a:p>
        </p:txBody>
      </p:sp>
      <p:sp>
        <p:nvSpPr>
          <p:cNvPr id="4" name="TextBox 3"/>
          <p:cNvSpPr txBox="1"/>
          <p:nvPr/>
        </p:nvSpPr>
        <p:spPr>
          <a:xfrm>
            <a:off x="609600" y="6292334"/>
            <a:ext cx="7957677" cy="369332"/>
          </a:xfrm>
          <a:prstGeom prst="rect">
            <a:avLst/>
          </a:prstGeom>
          <a:noFill/>
        </p:spPr>
        <p:txBody>
          <a:bodyPr wrap="none" rtlCol="0">
            <a:spAutoFit/>
          </a:bodyPr>
          <a:lstStyle/>
          <a:p>
            <a:r>
              <a:rPr lang="en-US" dirty="0">
                <a:latin typeface="Baskerville"/>
                <a:cs typeface="Baskerville"/>
              </a:rPr>
              <a:t>Source: </a:t>
            </a:r>
            <a:r>
              <a:rPr lang="en-US" dirty="0" err="1">
                <a:latin typeface="Baskerville"/>
                <a:cs typeface="Baskerville"/>
              </a:rPr>
              <a:t>www.epa.gov</a:t>
            </a:r>
            <a:r>
              <a:rPr lang="en-US" dirty="0">
                <a:latin typeface="Baskerville"/>
                <a:cs typeface="Baskerville"/>
              </a:rPr>
              <a:t>/</a:t>
            </a:r>
            <a:r>
              <a:rPr lang="en-US" dirty="0" err="1">
                <a:latin typeface="Baskerville"/>
                <a:cs typeface="Baskerville"/>
              </a:rPr>
              <a:t>climatechange</a:t>
            </a:r>
            <a:r>
              <a:rPr lang="en-US" dirty="0">
                <a:latin typeface="Baskerville"/>
                <a:cs typeface="Baskerville"/>
              </a:rPr>
              <a:t>/impacts-adaptation/</a:t>
            </a:r>
            <a:r>
              <a:rPr lang="en-US" dirty="0" err="1">
                <a:latin typeface="Baskerville"/>
                <a:cs typeface="Baskerville"/>
              </a:rPr>
              <a:t>water.html#watercycles</a:t>
            </a:r>
            <a:endParaRPr lang="en-US" dirty="0">
              <a:latin typeface="Baskerville"/>
              <a:cs typeface="Baskerville"/>
            </a:endParaRPr>
          </a:p>
        </p:txBody>
      </p:sp>
    </p:spTree>
    <p:extLst>
      <p:ext uri="{BB962C8B-B14F-4D97-AF65-F5344CB8AC3E}">
        <p14:creationId xmlns:p14="http://schemas.microsoft.com/office/powerpoint/2010/main" val="3249530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2138</TotalTime>
  <Words>1790</Words>
  <Application>Microsoft Macintosh PowerPoint</Application>
  <PresentationFormat>On-screen Show (4:3)</PresentationFormat>
  <Paragraphs>121</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Avenir Black</vt:lpstr>
      <vt:lpstr>Baskerville</vt:lpstr>
      <vt:lpstr>Calibri</vt:lpstr>
      <vt:lpstr>Perpetua</vt:lpstr>
      <vt:lpstr>Office Theme</vt:lpstr>
      <vt:lpstr>PowerPoint Presentation</vt:lpstr>
      <vt:lpstr>Effects of Climate Change</vt:lpstr>
      <vt:lpstr>PowerPoint Presentation</vt:lpstr>
      <vt:lpstr>Rules of Play</vt:lpstr>
      <vt:lpstr>Rules of Play</vt:lpstr>
      <vt:lpstr>Rules of Play</vt:lpstr>
      <vt:lpstr>Rules of Play</vt:lpstr>
      <vt:lpstr>Key of action types</vt:lpstr>
      <vt:lpstr>Effects of Climate Change</vt:lpstr>
      <vt:lpstr>Actions In Response to Effects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Haan-Amato</dc:creator>
  <cp:lastModifiedBy>Kelly Steinberg</cp:lastModifiedBy>
  <cp:revision>241</cp:revision>
  <dcterms:created xsi:type="dcterms:W3CDTF">2013-01-27T22:12:05Z</dcterms:created>
  <dcterms:modified xsi:type="dcterms:W3CDTF">2023-06-29T15:58:56Z</dcterms:modified>
</cp:coreProperties>
</file>