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58" r:id="rId4"/>
    <p:sldId id="280" r:id="rId5"/>
    <p:sldId id="261" r:id="rId6"/>
    <p:sldId id="284" r:id="rId7"/>
    <p:sldId id="285" r:id="rId8"/>
    <p:sldId id="286" r:id="rId9"/>
    <p:sldId id="287" r:id="rId10"/>
    <p:sldId id="265" r:id="rId11"/>
    <p:sldId id="266" r:id="rId12"/>
    <p:sldId id="267" r:id="rId13"/>
    <p:sldId id="269" r:id="rId14"/>
    <p:sldId id="291" r:id="rId15"/>
    <p:sldId id="270" r:id="rId16"/>
    <p:sldId id="271" r:id="rId17"/>
    <p:sldId id="273" r:id="rId18"/>
    <p:sldId id="289" r:id="rId19"/>
    <p:sldId id="288" r:id="rId20"/>
    <p:sldId id="290" r:id="rId21"/>
    <p:sldId id="260" r:id="rId22"/>
    <p:sldId id="276" r:id="rId23"/>
    <p:sldId id="277" r:id="rId24"/>
    <p:sldId id="278" r:id="rId25"/>
  </p:sldIdLst>
  <p:sldSz cx="18288000" cy="10287000"/>
  <p:notesSz cx="6858000" cy="9144000"/>
  <p:embeddedFontLst>
    <p:embeddedFont>
      <p:font typeface="Asap Condensed Bold" panose="020F0806030202060203" pitchFamily="34" charset="77"/>
      <p:regular r:id="rId28"/>
      <p:bold r:id="rId29"/>
    </p:embeddedFont>
    <p:embeddedFont>
      <p:font typeface="Avenir" panose="02000503020000020003" pitchFamily="2" charset="0"/>
      <p:regular r:id="rId30"/>
      <p:italic r:id="rId31"/>
    </p:embeddedFont>
    <p:embeddedFont>
      <p:font typeface="Kalam" panose="02000000000000000000" pitchFamily="2" charset="77"/>
      <p:regular r:id="rId32"/>
    </p:embeddedFont>
    <p:embeddedFont>
      <p:font typeface="Kalam Bold" panose="02000000000000000000" pitchFamily="2" charset="77"/>
      <p:regular r:id="rId33"/>
      <p:bold r:id="rId34"/>
    </p:embeddedFont>
    <p:embeddedFont>
      <p:font typeface="More Sugar" pitchFamily="2" charset="0"/>
      <p:regular r:id="rId35"/>
    </p:embeddedFont>
    <p:embeddedFont>
      <p:font typeface="Sniglet" pitchFamily="8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863" autoAdjust="0"/>
  </p:normalViewPr>
  <p:slideViewPr>
    <p:cSldViewPr>
      <p:cViewPr varScale="1">
        <p:scale>
          <a:sx n="59" d="100"/>
          <a:sy n="59" d="100"/>
        </p:scale>
        <p:origin x="208" y="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A09262-8FF2-C26A-7EC1-DA2C9FDEC6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C6F8-46BF-4E89-F9B6-483F76FE6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63F3A-D7B7-2ADC-2D2E-75EFADBC4B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DC582-3E74-E903-5DD0-1EA7D932FD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0D43-4C85-EF4F-ACBC-FFA3DDFDC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46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2025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FBB2D-E377-EC40-932F-65A534A8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77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BD74E-E09D-4A61-D272-83C1D8B1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71042-DDD6-69A3-B04A-3D8192672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A9E27-E9D6-ACD9-CDD1-F00D2A287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38AB6-5030-1A67-8D53-F66917DE2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5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7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updated drought data: https://</a:t>
            </a:r>
            <a:r>
              <a:rPr lang="en-US" dirty="0" err="1"/>
              <a:t>droughtmonitor.unl.edu</a:t>
            </a:r>
            <a:r>
              <a:rPr lang="en-US" dirty="0"/>
              <a:t>/</a:t>
            </a:r>
            <a:r>
              <a:rPr lang="en-US" dirty="0" err="1"/>
              <a:t>CurrentMap</a:t>
            </a:r>
            <a:r>
              <a:rPr lang="en-US" dirty="0"/>
              <a:t>/</a:t>
            </a:r>
            <a:r>
              <a:rPr lang="en-US" dirty="0" err="1"/>
              <a:t>StateDroughtMonitor.aspx?NM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FBB2D-E377-EC40-932F-65A534A80E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9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13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Relationship Id="rId1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7.png"/><Relationship Id="rId1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14.svg"/><Relationship Id="rId17" Type="http://schemas.openxmlformats.org/officeDocument/2006/relationships/image" Target="../media/image40.png"/><Relationship Id="rId2" Type="http://schemas.openxmlformats.org/officeDocument/2006/relationships/image" Target="../media/image34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38.png"/><Relationship Id="rId10" Type="http://schemas.openxmlformats.org/officeDocument/2006/relationships/image" Target="../media/image46.svg"/><Relationship Id="rId4" Type="http://schemas.openxmlformats.org/officeDocument/2006/relationships/image" Target="../media/image36.svg"/><Relationship Id="rId9" Type="http://schemas.openxmlformats.org/officeDocument/2006/relationships/image" Target="../media/image45.png"/><Relationship Id="rId1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4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0800000">
            <a:off x="-304800" y="-460378"/>
            <a:ext cx="19882586" cy="11495750"/>
          </a:xfrm>
          <a:custGeom>
            <a:avLst/>
            <a:gdLst/>
            <a:ahLst/>
            <a:cxnLst/>
            <a:rect l="l" t="t" r="r" b="b"/>
            <a:pathLst>
              <a:path w="19882586" h="11495750">
                <a:moveTo>
                  <a:pt x="0" y="0"/>
                </a:moveTo>
                <a:lnTo>
                  <a:pt x="19882586" y="0"/>
                </a:lnTo>
                <a:lnTo>
                  <a:pt x="19882586" y="11495750"/>
                </a:lnTo>
                <a:lnTo>
                  <a:pt x="0" y="1149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117" y="1376054"/>
            <a:ext cx="1284141" cy="7431865"/>
            <a:chOff x="0" y="0"/>
            <a:chExt cx="1712187" cy="9909153"/>
          </a:xfrm>
        </p:grpSpPr>
        <p:sp>
          <p:nvSpPr>
            <p:cNvPr id="4" name="TextBox 4"/>
            <p:cNvSpPr txBox="1"/>
            <p:nvPr/>
          </p:nvSpPr>
          <p:spPr>
            <a:xfrm rot="-5400000">
              <a:off x="527648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-5400000">
              <a:off x="527648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5400000">
              <a:off x="527648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5400000">
              <a:off x="527648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5400000">
              <a:off x="527648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5400000">
              <a:off x="527648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5400000">
              <a:off x="527648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5400000">
              <a:off x="527648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-5400000">
              <a:off x="527648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530617" y="1230923"/>
            <a:ext cx="2374689" cy="1241281"/>
            <a:chOff x="0" y="0"/>
            <a:chExt cx="3166252" cy="165504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5530617" y="2570988"/>
            <a:ext cx="2374689" cy="1241281"/>
            <a:chOff x="0" y="0"/>
            <a:chExt cx="3166252" cy="165504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5530617" y="3911053"/>
            <a:ext cx="2374689" cy="1241281"/>
            <a:chOff x="0" y="0"/>
            <a:chExt cx="3166252" cy="165504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15530617" y="5251118"/>
            <a:ext cx="2374689" cy="1241281"/>
            <a:chOff x="0" y="0"/>
            <a:chExt cx="3166252" cy="165504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15530617" y="6591183"/>
            <a:ext cx="2374689" cy="1241281"/>
            <a:chOff x="0" y="0"/>
            <a:chExt cx="3166252" cy="1655041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8" name="Group 48"/>
          <p:cNvGrpSpPr/>
          <p:nvPr/>
        </p:nvGrpSpPr>
        <p:grpSpPr>
          <a:xfrm>
            <a:off x="15530617" y="7931248"/>
            <a:ext cx="2374689" cy="1241281"/>
            <a:chOff x="0" y="0"/>
            <a:chExt cx="3166252" cy="16550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5" name="Freeform 55"/>
          <p:cNvSpPr/>
          <p:nvPr/>
        </p:nvSpPr>
        <p:spPr>
          <a:xfrm rot="5400000">
            <a:off x="13099778" y="4630660"/>
            <a:ext cx="7941606" cy="1313674"/>
          </a:xfrm>
          <a:custGeom>
            <a:avLst/>
            <a:gdLst/>
            <a:ahLst/>
            <a:cxnLst/>
            <a:rect l="l" t="t" r="r" b="b"/>
            <a:pathLst>
              <a:path w="7941606" h="1313674">
                <a:moveTo>
                  <a:pt x="0" y="0"/>
                </a:moveTo>
                <a:lnTo>
                  <a:pt x="7941606" y="0"/>
                </a:lnTo>
                <a:lnTo>
                  <a:pt x="7941606" y="1313674"/>
                </a:lnTo>
                <a:lnTo>
                  <a:pt x="0" y="131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>
            <a:grpSpLocks noGrp="1" noUngrp="1" noRot="1" noMove="1" noResize="1"/>
          </p:cNvGrpSpPr>
          <p:nvPr/>
        </p:nvGrpSpPr>
        <p:grpSpPr>
          <a:xfrm>
            <a:off x="805588" y="617951"/>
            <a:ext cx="16264993" cy="9167550"/>
            <a:chOff x="0" y="0"/>
            <a:chExt cx="4112279" cy="2317832"/>
          </a:xfrm>
        </p:grpSpPr>
        <p:sp>
          <p:nvSpPr>
            <p:cNvPr id="58" name="Freeform 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520" y="0"/>
                  </a:moveTo>
                  <a:lnTo>
                    <a:pt x="4102760" y="0"/>
                  </a:lnTo>
                  <a:cubicBezTo>
                    <a:pt x="4105285" y="0"/>
                    <a:pt x="4107706" y="1003"/>
                    <a:pt x="4109491" y="2788"/>
                  </a:cubicBezTo>
                  <a:cubicBezTo>
                    <a:pt x="4111277" y="4574"/>
                    <a:pt x="4112280" y="6995"/>
                    <a:pt x="4112280" y="9520"/>
                  </a:cubicBezTo>
                  <a:lnTo>
                    <a:pt x="4112280" y="2308313"/>
                  </a:lnTo>
                  <a:cubicBezTo>
                    <a:pt x="4112280" y="2310837"/>
                    <a:pt x="4111277" y="2313259"/>
                    <a:pt x="4109491" y="2315044"/>
                  </a:cubicBezTo>
                  <a:cubicBezTo>
                    <a:pt x="4107706" y="2316829"/>
                    <a:pt x="4105285" y="2317832"/>
                    <a:pt x="4102760" y="2317832"/>
                  </a:cubicBezTo>
                  <a:lnTo>
                    <a:pt x="9520" y="2317832"/>
                  </a:lnTo>
                  <a:cubicBezTo>
                    <a:pt x="6995" y="2317832"/>
                    <a:pt x="4574" y="2316829"/>
                    <a:pt x="2788" y="2315044"/>
                  </a:cubicBezTo>
                  <a:cubicBezTo>
                    <a:pt x="1003" y="2313259"/>
                    <a:pt x="0" y="2310837"/>
                    <a:pt x="0" y="2308313"/>
                  </a:cubicBezTo>
                  <a:lnTo>
                    <a:pt x="0" y="9520"/>
                  </a:lnTo>
                  <a:cubicBezTo>
                    <a:pt x="0" y="6995"/>
                    <a:pt x="1003" y="4574"/>
                    <a:pt x="2788" y="2788"/>
                  </a:cubicBezTo>
                  <a:cubicBezTo>
                    <a:pt x="4574" y="1003"/>
                    <a:pt x="6995" y="0"/>
                    <a:pt x="9520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338514" y="1534143"/>
            <a:ext cx="274088" cy="274088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38514" y="2417114"/>
            <a:ext cx="274088" cy="274088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338514" y="3300085"/>
            <a:ext cx="274088" cy="274088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338514" y="4183057"/>
            <a:ext cx="274088" cy="274088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338514" y="5066028"/>
            <a:ext cx="274088" cy="274088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338514" y="5948999"/>
            <a:ext cx="274088" cy="274088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338514" y="6831971"/>
            <a:ext cx="274088" cy="274088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38514" y="7714942"/>
            <a:ext cx="274088" cy="274088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338514" y="8597913"/>
            <a:ext cx="274088" cy="274088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7" name="AutoShape 8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7236" y="1778331"/>
            <a:ext cx="3861648" cy="0"/>
          </a:xfrm>
          <a:prstGeom prst="line">
            <a:avLst/>
          </a:prstGeom>
          <a:ln w="47625" cap="flat">
            <a:solidFill>
              <a:srgbClr val="A284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09396" y="314852"/>
            <a:ext cx="857327" cy="848711"/>
          </a:xfrm>
          <a:custGeom>
            <a:avLst/>
            <a:gdLst/>
            <a:ahLst/>
            <a:cxnLst/>
            <a:rect l="l" t="t" r="r" b="b"/>
            <a:pathLst>
              <a:path w="857327" h="848711">
                <a:moveTo>
                  <a:pt x="0" y="0"/>
                </a:moveTo>
                <a:lnTo>
                  <a:pt x="857328" y="0"/>
                </a:lnTo>
                <a:lnTo>
                  <a:pt x="857328" y="848712"/>
                </a:lnTo>
                <a:lnTo>
                  <a:pt x="0" y="84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 flipH="1">
            <a:off x="5486400" y="5561399"/>
            <a:ext cx="7315200" cy="4078224"/>
          </a:xfrm>
          <a:custGeom>
            <a:avLst/>
            <a:gdLst/>
            <a:ahLst/>
            <a:cxnLst/>
            <a:rect l="l" t="t" r="r" b="b"/>
            <a:pathLst>
              <a:path w="7315200" h="4078224">
                <a:moveTo>
                  <a:pt x="0" y="0"/>
                </a:moveTo>
                <a:lnTo>
                  <a:pt x="7315200" y="0"/>
                </a:lnTo>
                <a:lnTo>
                  <a:pt x="7315200" y="4078224"/>
                </a:lnTo>
                <a:lnTo>
                  <a:pt x="0" y="4078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TextBox 90"/>
          <p:cNvSpPr txBox="1"/>
          <p:nvPr/>
        </p:nvSpPr>
        <p:spPr>
          <a:xfrm>
            <a:off x="1612602" y="872680"/>
            <a:ext cx="5050917" cy="87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471" dirty="0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Brought to you by </a:t>
            </a:r>
          </a:p>
          <a:p>
            <a:pPr marL="0" lvl="0" indent="0" algn="ctr">
              <a:lnSpc>
                <a:spcPts val="2586"/>
              </a:lnSpc>
            </a:pPr>
            <a:r>
              <a:rPr lang="en-US" sz="2841" spc="181" dirty="0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lang="en-US" sz="2841" spc="181" dirty="0" err="1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Asombro</a:t>
            </a:r>
            <a:r>
              <a:rPr lang="en-US" sz="2841" spc="181" dirty="0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 Institute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353661" y="1604339"/>
            <a:ext cx="1284141" cy="7431865"/>
            <a:chOff x="0" y="0"/>
            <a:chExt cx="1712187" cy="9909153"/>
          </a:xfrm>
        </p:grpSpPr>
        <p:sp>
          <p:nvSpPr>
            <p:cNvPr id="92" name="TextBox 92"/>
            <p:cNvSpPr txBox="1"/>
            <p:nvPr/>
          </p:nvSpPr>
          <p:spPr>
            <a:xfrm rot="5400000">
              <a:off x="689574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 rot="5400000">
              <a:off x="689574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89574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89574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89574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89574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89574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89574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89574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id="101" name="TextBox 101"/>
          <p:cNvSpPr txBox="1"/>
          <p:nvPr/>
        </p:nvSpPr>
        <p:spPr>
          <a:xfrm>
            <a:off x="1612602" y="2334962"/>
            <a:ext cx="15201361" cy="158351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9"/>
              </a:lnSpc>
            </a:pPr>
            <a:r>
              <a:rPr lang="en-US" sz="8800" dirty="0">
                <a:solidFill>
                  <a:srgbClr val="7A4940"/>
                </a:solidFill>
                <a:latin typeface="More Sugar"/>
                <a:ea typeface="More Sugar"/>
                <a:cs typeface="More Sugar"/>
                <a:sym typeface="More Sugar"/>
              </a:rPr>
              <a:t>Sponge Salamanders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2900335" y="4539344"/>
            <a:ext cx="12561360" cy="50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0"/>
              </a:lnSpc>
            </a:pPr>
            <a:r>
              <a:rPr lang="en-US" sz="3574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Using Science to Protect the </a:t>
            </a:r>
            <a:r>
              <a:rPr lang="en-US" sz="3574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Sacramento Mountain Salamander</a:t>
            </a:r>
          </a:p>
        </p:txBody>
      </p:sp>
      <p:sp>
        <p:nvSpPr>
          <p:cNvPr id="103" name="TextBox 10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46402" y="9823601"/>
            <a:ext cx="5244431" cy="38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5"/>
              </a:lnSpc>
            </a:pPr>
            <a:r>
              <a:rPr lang="en-US" sz="217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© </a:t>
            </a:r>
            <a:r>
              <a:rPr lang="en-US" sz="2170" dirty="0" err="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Asombro</a:t>
            </a:r>
            <a:r>
              <a:rPr lang="en-US" sz="217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Institute for Science Education</a:t>
            </a:r>
          </a:p>
        </p:txBody>
      </p:sp>
      <p:sp>
        <p:nvSpPr>
          <p:cNvPr id="104" name="Freeform 104"/>
          <p:cNvSpPr/>
          <p:nvPr/>
        </p:nvSpPr>
        <p:spPr>
          <a:xfrm>
            <a:off x="14464499" y="6471424"/>
            <a:ext cx="2132237" cy="3035213"/>
          </a:xfrm>
          <a:custGeom>
            <a:avLst/>
            <a:gdLst/>
            <a:ahLst/>
            <a:cxnLst/>
            <a:rect l="l" t="t" r="r" b="b"/>
            <a:pathLst>
              <a:path w="2132237" h="3035213">
                <a:moveTo>
                  <a:pt x="0" y="0"/>
                </a:moveTo>
                <a:lnTo>
                  <a:pt x="2132237" y="0"/>
                </a:lnTo>
                <a:lnTo>
                  <a:pt x="2132237" y="3035212"/>
                </a:lnTo>
                <a:lnTo>
                  <a:pt x="0" y="3035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Date Placeholder 55">
            <a:extLst>
              <a:ext uri="{FF2B5EF4-FFF2-40B4-BE49-F238E27FC236}">
                <a16:creationId xmlns:a16="http://schemas.microsoft.com/office/drawing/2014/main" id="{FBC00FC1-C316-181C-870B-85225BB6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90585B-40F5-0448-25DD-1E727475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7" y="2705100"/>
            <a:ext cx="10866101" cy="5568141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905000" y="9332435"/>
            <a:ext cx="16077612" cy="553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Done? Raise</a:t>
            </a: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 your hand. Your teacher will </a:t>
            </a: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initial</a:t>
            </a: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 your </a:t>
            </a: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worksheet</a:t>
            </a:r>
            <a:r>
              <a:rPr lang="en-US" sz="3885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-596094">
            <a:off x="1296163" y="8485160"/>
            <a:ext cx="1432242" cy="1546280"/>
          </a:xfrm>
          <a:custGeom>
            <a:avLst/>
            <a:gdLst/>
            <a:ahLst/>
            <a:cxnLst/>
            <a:rect l="l" t="t" r="r" b="b"/>
            <a:pathLst>
              <a:path w="1432242" h="1546280">
                <a:moveTo>
                  <a:pt x="0" y="0"/>
                </a:moveTo>
                <a:lnTo>
                  <a:pt x="1432242" y="0"/>
                </a:lnTo>
                <a:lnTo>
                  <a:pt x="1432242" y="1546280"/>
                </a:lnTo>
                <a:lnTo>
                  <a:pt x="0" y="1546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71862" y="399611"/>
            <a:ext cx="11744276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6"/>
              </a:lnSpc>
            </a:pPr>
            <a:r>
              <a:rPr lang="en-US" sz="8000" dirty="0">
                <a:solidFill>
                  <a:srgbClr val="1068B0"/>
                </a:solidFill>
                <a:latin typeface="More Sugar"/>
                <a:ea typeface="More Sugar"/>
                <a:cs typeface="More Sugar"/>
                <a:sym typeface="More Sugar"/>
              </a:rPr>
              <a:t>Design Time</a:t>
            </a:r>
          </a:p>
        </p:txBody>
      </p:sp>
      <p:sp>
        <p:nvSpPr>
          <p:cNvPr id="6" name="Freeform 6"/>
          <p:cNvSpPr/>
          <p:nvPr/>
        </p:nvSpPr>
        <p:spPr>
          <a:xfrm>
            <a:off x="4419600" y="156610"/>
            <a:ext cx="1742286" cy="1579421"/>
          </a:xfrm>
          <a:custGeom>
            <a:avLst/>
            <a:gdLst/>
            <a:ahLst/>
            <a:cxnLst/>
            <a:rect l="l" t="t" r="r" b="b"/>
            <a:pathLst>
              <a:path w="2600190" h="2057400">
                <a:moveTo>
                  <a:pt x="0" y="0"/>
                </a:moveTo>
                <a:lnTo>
                  <a:pt x="2600190" y="0"/>
                </a:lnTo>
                <a:lnTo>
                  <a:pt x="26001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42505" y="4689977"/>
            <a:ext cx="6926224" cy="1606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4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Describe your habitat on worksheet Question 1.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1EA896E-81D6-3ED0-4432-D910FEB7B614}"/>
              </a:ext>
            </a:extLst>
          </p:cNvPr>
          <p:cNvSpPr txBox="1"/>
          <p:nvPr/>
        </p:nvSpPr>
        <p:spPr>
          <a:xfrm rot="-217622">
            <a:off x="12288336" y="2713499"/>
            <a:ext cx="4910604" cy="1134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4400" b="1" dirty="0">
                <a:solidFill>
                  <a:srgbClr val="91302F"/>
                </a:solidFill>
                <a:latin typeface="Kalam Bold"/>
                <a:ea typeface="Kalam Bold"/>
                <a:cs typeface="Kalam Bold"/>
                <a:sym typeface="Kalam Bold"/>
              </a:rPr>
              <a:t>Don’t forget my requests!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F8DF0-ADA3-B1F8-EABF-EF2403AD5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3016" y="4290144"/>
            <a:ext cx="6773742" cy="392205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78F3D-E841-6D44-8BDB-F19E0D15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1E98089-2685-B3AA-3E38-5C8C9475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999" y="7317359"/>
            <a:ext cx="6426902" cy="303884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941" y="1572155"/>
            <a:ext cx="14370730" cy="4582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675" lvl="1" indent="-414338">
              <a:lnSpc>
                <a:spcPct val="200000"/>
              </a:lnSpc>
              <a:buAutoNum type="arabicPeriod"/>
              <a:tabLst>
                <a:tab pos="2606675" algn="l"/>
              </a:tabLst>
            </a:pP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 Place the sponge salamander in a tray of water for 10 seconds.</a:t>
            </a:r>
          </a:p>
          <a:p>
            <a:pPr marL="828675" lvl="1" indent="-414338">
              <a:lnSpc>
                <a:spcPct val="200000"/>
              </a:lnSpc>
              <a:buAutoNum type="arabicPeriod"/>
              <a:tabLst>
                <a:tab pos="2606675" algn="l"/>
              </a:tabLst>
            </a:pP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 Remove the sponge and turn it over until it stops dripping</a:t>
            </a:r>
          </a:p>
          <a:p>
            <a:pPr marL="828675" lvl="1" indent="-414338">
              <a:lnSpc>
                <a:spcPct val="200000"/>
              </a:lnSpc>
              <a:buAutoNum type="arabicPeriod"/>
              <a:tabLst>
                <a:tab pos="2606675" algn="l"/>
              </a:tabLst>
            </a:pP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 Place the sponge on the plate.</a:t>
            </a:r>
          </a:p>
          <a:p>
            <a:pPr marL="828675" lvl="1" indent="-414338">
              <a:lnSpc>
                <a:spcPct val="200000"/>
              </a:lnSpc>
              <a:buAutoNum type="arabicPeriod"/>
              <a:tabLst>
                <a:tab pos="2606675" algn="l"/>
              </a:tabLst>
            </a:pP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 Make sure the scale says 0 grams.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6667" y="6514860"/>
            <a:ext cx="10191567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3738" indent="-627063"/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5.  Place your sponge (without the plate) on the scale and write the starting weight on “My Results Table.”</a:t>
            </a:r>
          </a:p>
          <a:p>
            <a:pPr algn="just">
              <a:lnSpc>
                <a:spcPct val="200000"/>
              </a:lnSpc>
            </a:pP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6. </a:t>
            </a:r>
            <a:r>
              <a:rPr lang="en-US" sz="3842" u="sng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Gently</a:t>
            </a:r>
            <a:r>
              <a:rPr lang="en-US" sz="3842" dirty="0">
                <a:solidFill>
                  <a:srgbClr val="32620E"/>
                </a:solidFill>
                <a:latin typeface="Kalam"/>
                <a:ea typeface="Kalam"/>
                <a:cs typeface="Kalam"/>
                <a:sym typeface="Kalam"/>
              </a:rPr>
              <a:t> wipe the scale dry.</a:t>
            </a:r>
          </a:p>
        </p:txBody>
      </p:sp>
      <p:sp>
        <p:nvSpPr>
          <p:cNvPr id="6" name="Freeform 6"/>
          <p:cNvSpPr/>
          <p:nvPr/>
        </p:nvSpPr>
        <p:spPr>
          <a:xfrm>
            <a:off x="14592716" y="1601819"/>
            <a:ext cx="2302654" cy="1145570"/>
          </a:xfrm>
          <a:custGeom>
            <a:avLst/>
            <a:gdLst/>
            <a:ahLst/>
            <a:cxnLst/>
            <a:rect l="l" t="t" r="r" b="b"/>
            <a:pathLst>
              <a:path w="2302654" h="1145570">
                <a:moveTo>
                  <a:pt x="0" y="0"/>
                </a:moveTo>
                <a:lnTo>
                  <a:pt x="2302654" y="0"/>
                </a:lnTo>
                <a:lnTo>
                  <a:pt x="2302654" y="1145570"/>
                </a:lnTo>
                <a:lnTo>
                  <a:pt x="0" y="1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21490">
            <a:off x="15096800" y="1325918"/>
            <a:ext cx="1190901" cy="1535376"/>
          </a:xfrm>
          <a:custGeom>
            <a:avLst/>
            <a:gdLst/>
            <a:ahLst/>
            <a:cxnLst/>
            <a:rect l="l" t="t" r="r" b="b"/>
            <a:pathLst>
              <a:path w="1190901" h="1535376">
                <a:moveTo>
                  <a:pt x="0" y="0"/>
                </a:moveTo>
                <a:lnTo>
                  <a:pt x="1190901" y="0"/>
                </a:lnTo>
                <a:lnTo>
                  <a:pt x="1190901" y="1535377"/>
                </a:lnTo>
                <a:lnTo>
                  <a:pt x="0" y="153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097813">
            <a:off x="14577690" y="3361312"/>
            <a:ext cx="823082" cy="938935"/>
          </a:xfrm>
          <a:custGeom>
            <a:avLst/>
            <a:gdLst/>
            <a:ahLst/>
            <a:cxnLst/>
            <a:rect l="l" t="t" r="r" b="b"/>
            <a:pathLst>
              <a:path w="1232993" h="1589644">
                <a:moveTo>
                  <a:pt x="0" y="0"/>
                </a:moveTo>
                <a:lnTo>
                  <a:pt x="1232993" y="0"/>
                </a:lnTo>
                <a:lnTo>
                  <a:pt x="1232993" y="1589644"/>
                </a:lnTo>
                <a:lnTo>
                  <a:pt x="0" y="158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87334" y="4365140"/>
            <a:ext cx="976464" cy="549030"/>
          </a:xfrm>
          <a:custGeom>
            <a:avLst/>
            <a:gdLst/>
            <a:ahLst/>
            <a:cxnLst/>
            <a:rect l="l" t="t" r="r" b="b"/>
            <a:pathLst>
              <a:path w="1653182" h="822458">
                <a:moveTo>
                  <a:pt x="0" y="0"/>
                </a:moveTo>
                <a:lnTo>
                  <a:pt x="1653181" y="0"/>
                </a:lnTo>
                <a:lnTo>
                  <a:pt x="1653181" y="822458"/>
                </a:lnTo>
                <a:lnTo>
                  <a:pt x="0" y="8224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825641" y="4085652"/>
            <a:ext cx="171048" cy="359199"/>
          </a:xfrm>
          <a:custGeom>
            <a:avLst/>
            <a:gdLst/>
            <a:ahLst/>
            <a:cxnLst/>
            <a:rect l="l" t="t" r="r" b="b"/>
            <a:pathLst>
              <a:path w="289589" h="538088">
                <a:moveTo>
                  <a:pt x="0" y="0"/>
                </a:moveTo>
                <a:lnTo>
                  <a:pt x="289590" y="0"/>
                </a:lnTo>
                <a:lnTo>
                  <a:pt x="289590" y="538088"/>
                </a:lnTo>
                <a:lnTo>
                  <a:pt x="0" y="538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60492">
            <a:off x="14706194" y="2878274"/>
            <a:ext cx="538744" cy="537115"/>
          </a:xfrm>
          <a:custGeom>
            <a:avLst/>
            <a:gdLst/>
            <a:ahLst/>
            <a:cxnLst/>
            <a:rect l="l" t="t" r="r" b="b"/>
            <a:pathLst>
              <a:path w="807049" h="909351">
                <a:moveTo>
                  <a:pt x="0" y="0"/>
                </a:moveTo>
                <a:lnTo>
                  <a:pt x="807050" y="0"/>
                </a:lnTo>
                <a:lnTo>
                  <a:pt x="807050" y="909351"/>
                </a:lnTo>
                <a:lnTo>
                  <a:pt x="0" y="909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01987">
            <a:off x="7762719" y="4099789"/>
            <a:ext cx="2636286" cy="1453252"/>
          </a:xfrm>
          <a:custGeom>
            <a:avLst/>
            <a:gdLst/>
            <a:ahLst/>
            <a:cxnLst/>
            <a:rect l="l" t="t" r="r" b="b"/>
            <a:pathLst>
              <a:path w="2636286" h="1453252">
                <a:moveTo>
                  <a:pt x="0" y="0"/>
                </a:moveTo>
                <a:lnTo>
                  <a:pt x="2636286" y="0"/>
                </a:lnTo>
                <a:lnTo>
                  <a:pt x="2636286" y="1453252"/>
                </a:lnTo>
                <a:lnTo>
                  <a:pt x="0" y="145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152782" y="4444850"/>
            <a:ext cx="1677018" cy="545031"/>
          </a:xfrm>
          <a:custGeom>
            <a:avLst/>
            <a:gdLst/>
            <a:ahLst/>
            <a:cxnLst/>
            <a:rect l="l" t="t" r="r" b="b"/>
            <a:pathLst>
              <a:path w="1677018" h="545031">
                <a:moveTo>
                  <a:pt x="0" y="0"/>
                </a:moveTo>
                <a:lnTo>
                  <a:pt x="1677018" y="0"/>
                </a:lnTo>
                <a:lnTo>
                  <a:pt x="1677018" y="545031"/>
                </a:lnTo>
                <a:lnTo>
                  <a:pt x="0" y="545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503274">
            <a:off x="8498293" y="3967693"/>
            <a:ext cx="896132" cy="1499344"/>
          </a:xfrm>
          <a:custGeom>
            <a:avLst/>
            <a:gdLst/>
            <a:ahLst/>
            <a:cxnLst/>
            <a:rect l="l" t="t" r="r" b="b"/>
            <a:pathLst>
              <a:path w="896132" h="1499344">
                <a:moveTo>
                  <a:pt x="0" y="0"/>
                </a:moveTo>
                <a:lnTo>
                  <a:pt x="896132" y="0"/>
                </a:lnTo>
                <a:lnTo>
                  <a:pt x="896132" y="1499344"/>
                </a:lnTo>
                <a:lnTo>
                  <a:pt x="0" y="1499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346" r="-11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720731" y="5975934"/>
            <a:ext cx="3147669" cy="1986966"/>
          </a:xfrm>
          <a:custGeom>
            <a:avLst/>
            <a:gdLst/>
            <a:ahLst/>
            <a:cxnLst/>
            <a:rect l="l" t="t" r="r" b="b"/>
            <a:pathLst>
              <a:path w="3147669" h="1986966">
                <a:moveTo>
                  <a:pt x="0" y="0"/>
                </a:moveTo>
                <a:lnTo>
                  <a:pt x="3147669" y="0"/>
                </a:lnTo>
                <a:lnTo>
                  <a:pt x="3147669" y="1986966"/>
                </a:lnTo>
                <a:lnTo>
                  <a:pt x="0" y="1986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94166" y="8455744"/>
            <a:ext cx="2410002" cy="1437634"/>
          </a:xfrm>
          <a:custGeom>
            <a:avLst/>
            <a:gdLst/>
            <a:ahLst/>
            <a:cxnLst/>
            <a:rect l="l" t="t" r="r" b="b"/>
            <a:pathLst>
              <a:path w="1735494" h="1095531">
                <a:moveTo>
                  <a:pt x="0" y="0"/>
                </a:moveTo>
                <a:lnTo>
                  <a:pt x="1735494" y="0"/>
                </a:lnTo>
                <a:lnTo>
                  <a:pt x="1735494" y="1095531"/>
                </a:lnTo>
                <a:lnTo>
                  <a:pt x="0" y="1095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933374" y="8039100"/>
            <a:ext cx="1905826" cy="1903297"/>
          </a:xfrm>
          <a:custGeom>
            <a:avLst/>
            <a:gdLst/>
            <a:ahLst/>
            <a:cxnLst/>
            <a:rect l="l" t="t" r="r" b="b"/>
            <a:pathLst>
              <a:path w="1372426" h="1450384">
                <a:moveTo>
                  <a:pt x="0" y="0"/>
                </a:moveTo>
                <a:lnTo>
                  <a:pt x="1372425" y="0"/>
                </a:lnTo>
                <a:lnTo>
                  <a:pt x="1372425" y="1450384"/>
                </a:lnTo>
                <a:lnTo>
                  <a:pt x="0" y="14503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839398">
            <a:off x="9065192" y="5047725"/>
            <a:ext cx="1949907" cy="876157"/>
          </a:xfrm>
          <a:custGeom>
            <a:avLst/>
            <a:gdLst/>
            <a:ahLst/>
            <a:cxnLst/>
            <a:rect l="l" t="t" r="r" b="b"/>
            <a:pathLst>
              <a:path w="1631003" h="811424">
                <a:moveTo>
                  <a:pt x="0" y="0"/>
                </a:moveTo>
                <a:lnTo>
                  <a:pt x="1631003" y="0"/>
                </a:lnTo>
                <a:lnTo>
                  <a:pt x="1631003" y="811424"/>
                </a:lnTo>
                <a:lnTo>
                  <a:pt x="0" y="8114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4503274">
            <a:off x="11800137" y="5696099"/>
            <a:ext cx="1016288" cy="1700380"/>
          </a:xfrm>
          <a:custGeom>
            <a:avLst/>
            <a:gdLst/>
            <a:ahLst/>
            <a:cxnLst/>
            <a:rect l="l" t="t" r="r" b="b"/>
            <a:pathLst>
              <a:path w="1016288" h="1700380">
                <a:moveTo>
                  <a:pt x="0" y="0"/>
                </a:moveTo>
                <a:lnTo>
                  <a:pt x="1016288" y="0"/>
                </a:lnTo>
                <a:lnTo>
                  <a:pt x="1016288" y="1700380"/>
                </a:lnTo>
                <a:lnTo>
                  <a:pt x="0" y="170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346" r="-11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19200" y="401835"/>
            <a:ext cx="1586892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6"/>
              </a:lnSpc>
            </a:pPr>
            <a:r>
              <a:rPr lang="en-US" sz="8000" dirty="0">
                <a:solidFill>
                  <a:srgbClr val="32620E"/>
                </a:solidFill>
                <a:latin typeface="More Sugar"/>
                <a:ea typeface="More Sugar"/>
                <a:cs typeface="More Sugar"/>
                <a:sym typeface="More Sugar"/>
              </a:rPr>
              <a:t>Set up: Class Control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0B16B3-4E1C-5C92-B50A-04C3D48D0E92}"/>
              </a:ext>
            </a:extLst>
          </p:cNvPr>
          <p:cNvSpPr/>
          <p:nvPr/>
        </p:nvSpPr>
        <p:spPr>
          <a:xfrm rot="10800000">
            <a:off x="15914961" y="3184709"/>
            <a:ext cx="728276" cy="1061163"/>
          </a:xfrm>
          <a:custGeom>
            <a:avLst/>
            <a:gdLst/>
            <a:ahLst/>
            <a:cxnLst/>
            <a:rect l="l" t="t" r="r" b="b"/>
            <a:pathLst>
              <a:path w="1232993" h="1589644">
                <a:moveTo>
                  <a:pt x="0" y="0"/>
                </a:moveTo>
                <a:lnTo>
                  <a:pt x="1232993" y="0"/>
                </a:lnTo>
                <a:lnTo>
                  <a:pt x="1232993" y="1589644"/>
                </a:lnTo>
                <a:lnTo>
                  <a:pt x="0" y="158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56FCD43F-7754-1E37-4CAC-E92B484133D2}"/>
              </a:ext>
            </a:extLst>
          </p:cNvPr>
          <p:cNvSpPr/>
          <p:nvPr/>
        </p:nvSpPr>
        <p:spPr>
          <a:xfrm>
            <a:off x="15756713" y="4339732"/>
            <a:ext cx="976464" cy="549030"/>
          </a:xfrm>
          <a:custGeom>
            <a:avLst/>
            <a:gdLst/>
            <a:ahLst/>
            <a:cxnLst/>
            <a:rect l="l" t="t" r="r" b="b"/>
            <a:pathLst>
              <a:path w="1653182" h="822458">
                <a:moveTo>
                  <a:pt x="0" y="0"/>
                </a:moveTo>
                <a:lnTo>
                  <a:pt x="1653181" y="0"/>
                </a:lnTo>
                <a:lnTo>
                  <a:pt x="1653181" y="822458"/>
                </a:lnTo>
                <a:lnTo>
                  <a:pt x="0" y="8224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CD005021-C5E0-05B6-1326-D5C2C5B9D127}"/>
              </a:ext>
            </a:extLst>
          </p:cNvPr>
          <p:cNvSpPr/>
          <p:nvPr/>
        </p:nvSpPr>
        <p:spPr>
          <a:xfrm>
            <a:off x="16169809" y="4085651"/>
            <a:ext cx="171048" cy="359199"/>
          </a:xfrm>
          <a:custGeom>
            <a:avLst/>
            <a:gdLst/>
            <a:ahLst/>
            <a:cxnLst/>
            <a:rect l="l" t="t" r="r" b="b"/>
            <a:pathLst>
              <a:path w="289589" h="538088">
                <a:moveTo>
                  <a:pt x="0" y="0"/>
                </a:moveTo>
                <a:lnTo>
                  <a:pt x="289590" y="0"/>
                </a:lnTo>
                <a:lnTo>
                  <a:pt x="289590" y="538088"/>
                </a:lnTo>
                <a:lnTo>
                  <a:pt x="0" y="538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C0A150-8D72-C05F-224C-1D166E7E8042}"/>
              </a:ext>
            </a:extLst>
          </p:cNvPr>
          <p:cNvSpPr/>
          <p:nvPr/>
        </p:nvSpPr>
        <p:spPr>
          <a:xfrm rot="5460492">
            <a:off x="15789100" y="2878275"/>
            <a:ext cx="538744" cy="537115"/>
          </a:xfrm>
          <a:custGeom>
            <a:avLst/>
            <a:gdLst/>
            <a:ahLst/>
            <a:cxnLst/>
            <a:rect l="l" t="t" r="r" b="b"/>
            <a:pathLst>
              <a:path w="807049" h="909351">
                <a:moveTo>
                  <a:pt x="0" y="0"/>
                </a:moveTo>
                <a:lnTo>
                  <a:pt x="807050" y="0"/>
                </a:lnTo>
                <a:lnTo>
                  <a:pt x="807050" y="909351"/>
                </a:lnTo>
                <a:lnTo>
                  <a:pt x="0" y="909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3208F57-9EF8-2057-841D-5465613EB757}"/>
              </a:ext>
            </a:extLst>
          </p:cNvPr>
          <p:cNvSpPr/>
          <p:nvPr/>
        </p:nvSpPr>
        <p:spPr>
          <a:xfrm>
            <a:off x="14081025" y="8711916"/>
            <a:ext cx="1914849" cy="51803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CE5355A0-7F7D-F640-00B5-28055232E733}"/>
              </a:ext>
            </a:extLst>
          </p:cNvPr>
          <p:cNvSpPr/>
          <p:nvPr/>
        </p:nvSpPr>
        <p:spPr>
          <a:xfrm rot="5460492">
            <a:off x="16899254" y="2859586"/>
            <a:ext cx="538744" cy="537115"/>
          </a:xfrm>
          <a:custGeom>
            <a:avLst/>
            <a:gdLst/>
            <a:ahLst/>
            <a:cxnLst/>
            <a:rect l="l" t="t" r="r" b="b"/>
            <a:pathLst>
              <a:path w="807049" h="909351">
                <a:moveTo>
                  <a:pt x="0" y="0"/>
                </a:moveTo>
                <a:lnTo>
                  <a:pt x="807050" y="0"/>
                </a:lnTo>
                <a:lnTo>
                  <a:pt x="807050" y="909351"/>
                </a:lnTo>
                <a:lnTo>
                  <a:pt x="0" y="909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64144838-B79A-170E-51D5-B9BE503203FF}"/>
              </a:ext>
            </a:extLst>
          </p:cNvPr>
          <p:cNvSpPr/>
          <p:nvPr/>
        </p:nvSpPr>
        <p:spPr>
          <a:xfrm rot="16200000">
            <a:off x="16999710" y="3098590"/>
            <a:ext cx="728276" cy="1061163"/>
          </a:xfrm>
          <a:custGeom>
            <a:avLst/>
            <a:gdLst/>
            <a:ahLst/>
            <a:cxnLst/>
            <a:rect l="l" t="t" r="r" b="b"/>
            <a:pathLst>
              <a:path w="1232993" h="1589644">
                <a:moveTo>
                  <a:pt x="0" y="0"/>
                </a:moveTo>
                <a:lnTo>
                  <a:pt x="1232993" y="0"/>
                </a:lnTo>
                <a:lnTo>
                  <a:pt x="1232993" y="1589644"/>
                </a:lnTo>
                <a:lnTo>
                  <a:pt x="0" y="158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AB6D9FBF-2684-F301-E761-DE09AEF21E64}"/>
              </a:ext>
            </a:extLst>
          </p:cNvPr>
          <p:cNvSpPr/>
          <p:nvPr/>
        </p:nvSpPr>
        <p:spPr>
          <a:xfrm>
            <a:off x="17364276" y="3998452"/>
            <a:ext cx="171048" cy="359199"/>
          </a:xfrm>
          <a:custGeom>
            <a:avLst/>
            <a:gdLst/>
            <a:ahLst/>
            <a:cxnLst/>
            <a:rect l="l" t="t" r="r" b="b"/>
            <a:pathLst>
              <a:path w="289589" h="538088">
                <a:moveTo>
                  <a:pt x="0" y="0"/>
                </a:moveTo>
                <a:lnTo>
                  <a:pt x="289590" y="0"/>
                </a:lnTo>
                <a:lnTo>
                  <a:pt x="289590" y="538088"/>
                </a:lnTo>
                <a:lnTo>
                  <a:pt x="0" y="538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A7709A57-FB06-3E6F-1AA9-5ABD76345EFE}"/>
              </a:ext>
            </a:extLst>
          </p:cNvPr>
          <p:cNvSpPr/>
          <p:nvPr/>
        </p:nvSpPr>
        <p:spPr>
          <a:xfrm>
            <a:off x="17047092" y="4339732"/>
            <a:ext cx="976464" cy="549030"/>
          </a:xfrm>
          <a:custGeom>
            <a:avLst/>
            <a:gdLst/>
            <a:ahLst/>
            <a:cxnLst/>
            <a:rect l="l" t="t" r="r" b="b"/>
            <a:pathLst>
              <a:path w="1653182" h="822458">
                <a:moveTo>
                  <a:pt x="0" y="0"/>
                </a:moveTo>
                <a:lnTo>
                  <a:pt x="1653181" y="0"/>
                </a:lnTo>
                <a:lnTo>
                  <a:pt x="1653181" y="822458"/>
                </a:lnTo>
                <a:lnTo>
                  <a:pt x="0" y="8224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9F20A5AE-C754-53AA-86B2-976E3013317E}"/>
              </a:ext>
            </a:extLst>
          </p:cNvPr>
          <p:cNvSpPr/>
          <p:nvPr/>
        </p:nvSpPr>
        <p:spPr>
          <a:xfrm rot="1353624">
            <a:off x="11805516" y="7872772"/>
            <a:ext cx="2356795" cy="495644"/>
          </a:xfrm>
          <a:custGeom>
            <a:avLst/>
            <a:gdLst/>
            <a:ahLst/>
            <a:cxnLst/>
            <a:rect l="l" t="t" r="r" b="b"/>
            <a:pathLst>
              <a:path w="2349820" h="663824">
                <a:moveTo>
                  <a:pt x="0" y="0"/>
                </a:moveTo>
                <a:lnTo>
                  <a:pt x="2349819" y="0"/>
                </a:lnTo>
                <a:lnTo>
                  <a:pt x="2349819" y="663824"/>
                </a:lnTo>
                <a:lnTo>
                  <a:pt x="0" y="66382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78F38ACE-9B06-13A9-7DF0-1AC36937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FD7B5A-6173-8E62-54B5-FF48F951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232" y="7275367"/>
            <a:ext cx="6426902" cy="303884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3EF8148-A598-731C-983D-43CE2BAF8E32}"/>
              </a:ext>
            </a:extLst>
          </p:cNvPr>
          <p:cNvSpPr/>
          <p:nvPr/>
        </p:nvSpPr>
        <p:spPr>
          <a:xfrm>
            <a:off x="12829883" y="8653162"/>
            <a:ext cx="1914849" cy="51803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C99C5A-2617-8103-F902-578EBE21D2AE}"/>
              </a:ext>
            </a:extLst>
          </p:cNvPr>
          <p:cNvGrpSpPr/>
          <p:nvPr/>
        </p:nvGrpSpPr>
        <p:grpSpPr>
          <a:xfrm>
            <a:off x="261674" y="4864895"/>
            <a:ext cx="3244139" cy="1760006"/>
            <a:chOff x="261674" y="4512809"/>
            <a:chExt cx="3244139" cy="1760006"/>
          </a:xfrm>
        </p:grpSpPr>
        <p:sp>
          <p:nvSpPr>
            <p:cNvPr id="2" name="Freeform 2"/>
            <p:cNvSpPr/>
            <p:nvPr/>
          </p:nvSpPr>
          <p:spPr>
            <a:xfrm>
              <a:off x="261674" y="4658856"/>
              <a:ext cx="3244139" cy="1613959"/>
            </a:xfrm>
            <a:custGeom>
              <a:avLst/>
              <a:gdLst/>
              <a:ahLst/>
              <a:cxnLst/>
              <a:rect l="l" t="t" r="r" b="b"/>
              <a:pathLst>
                <a:path w="3244139" h="1613959">
                  <a:moveTo>
                    <a:pt x="0" y="0"/>
                  </a:moveTo>
                  <a:lnTo>
                    <a:pt x="3244139" y="0"/>
                  </a:lnTo>
                  <a:lnTo>
                    <a:pt x="3244139" y="1613959"/>
                  </a:lnTo>
                  <a:lnTo>
                    <a:pt x="0" y="1613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5321490">
              <a:off x="971863" y="4270148"/>
              <a:ext cx="1677824" cy="2163145"/>
            </a:xfrm>
            <a:custGeom>
              <a:avLst/>
              <a:gdLst/>
              <a:ahLst/>
              <a:cxnLst/>
              <a:rect l="l" t="t" r="r" b="b"/>
              <a:pathLst>
                <a:path w="1677824" h="2163145">
                  <a:moveTo>
                    <a:pt x="0" y="0"/>
                  </a:moveTo>
                  <a:lnTo>
                    <a:pt x="1677824" y="0"/>
                  </a:lnTo>
                  <a:lnTo>
                    <a:pt x="1677824" y="2163145"/>
                  </a:lnTo>
                  <a:lnTo>
                    <a:pt x="0" y="2163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3F09C4-B556-58EF-3D7C-139E45296889}"/>
              </a:ext>
            </a:extLst>
          </p:cNvPr>
          <p:cNvGrpSpPr/>
          <p:nvPr/>
        </p:nvGrpSpPr>
        <p:grpSpPr>
          <a:xfrm>
            <a:off x="7324102" y="4741679"/>
            <a:ext cx="3639797" cy="2006438"/>
            <a:chOff x="7324102" y="4322879"/>
            <a:chExt cx="3639797" cy="2006438"/>
          </a:xfrm>
        </p:grpSpPr>
        <p:sp>
          <p:nvSpPr>
            <p:cNvPr id="11" name="Freeform 11"/>
            <p:cNvSpPr/>
            <p:nvPr/>
          </p:nvSpPr>
          <p:spPr>
            <a:xfrm rot="-201987">
              <a:off x="7324102" y="4322879"/>
              <a:ext cx="3639797" cy="2006438"/>
            </a:xfrm>
            <a:custGeom>
              <a:avLst/>
              <a:gdLst/>
              <a:ahLst/>
              <a:cxnLst/>
              <a:rect l="l" t="t" r="r" b="b"/>
              <a:pathLst>
                <a:path w="3639797" h="2006438">
                  <a:moveTo>
                    <a:pt x="0" y="0"/>
                  </a:moveTo>
                  <a:lnTo>
                    <a:pt x="3639796" y="0"/>
                  </a:lnTo>
                  <a:lnTo>
                    <a:pt x="3639796" y="2006438"/>
                  </a:lnTo>
                  <a:lnTo>
                    <a:pt x="0" y="200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8044553" y="4724030"/>
              <a:ext cx="2315381" cy="752499"/>
            </a:xfrm>
            <a:custGeom>
              <a:avLst/>
              <a:gdLst/>
              <a:ahLst/>
              <a:cxnLst/>
              <a:rect l="l" t="t" r="r" b="b"/>
              <a:pathLst>
                <a:path w="2315381" h="752499">
                  <a:moveTo>
                    <a:pt x="0" y="0"/>
                  </a:moveTo>
                  <a:lnTo>
                    <a:pt x="2315381" y="0"/>
                  </a:lnTo>
                  <a:lnTo>
                    <a:pt x="2315381" y="752499"/>
                  </a:lnTo>
                  <a:lnTo>
                    <a:pt x="0" y="752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4503274">
              <a:off x="8525376" y="3985932"/>
              <a:ext cx="1237248" cy="2070075"/>
            </a:xfrm>
            <a:custGeom>
              <a:avLst/>
              <a:gdLst/>
              <a:ahLst/>
              <a:cxnLst/>
              <a:rect l="l" t="t" r="r" b="b"/>
              <a:pathLst>
                <a:path w="1237248" h="2070075">
                  <a:moveTo>
                    <a:pt x="0" y="0"/>
                  </a:moveTo>
                  <a:lnTo>
                    <a:pt x="1237248" y="0"/>
                  </a:lnTo>
                  <a:lnTo>
                    <a:pt x="1237248" y="2070075"/>
                  </a:lnTo>
                  <a:lnTo>
                    <a:pt x="0" y="20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346" r="-114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B9C73-24F1-2CA5-11BB-994EC7B336A5}"/>
              </a:ext>
            </a:extLst>
          </p:cNvPr>
          <p:cNvGrpSpPr/>
          <p:nvPr/>
        </p:nvGrpSpPr>
        <p:grpSpPr>
          <a:xfrm>
            <a:off x="10874149" y="4599025"/>
            <a:ext cx="3630490" cy="2291747"/>
            <a:chOff x="10874149" y="4530636"/>
            <a:chExt cx="3630490" cy="2291747"/>
          </a:xfrm>
        </p:grpSpPr>
        <p:sp>
          <p:nvSpPr>
            <p:cNvPr id="3" name="Freeform 3"/>
            <p:cNvSpPr/>
            <p:nvPr/>
          </p:nvSpPr>
          <p:spPr>
            <a:xfrm>
              <a:off x="10874149" y="4530636"/>
              <a:ext cx="3630490" cy="2291747"/>
            </a:xfrm>
            <a:custGeom>
              <a:avLst/>
              <a:gdLst/>
              <a:ahLst/>
              <a:cxnLst/>
              <a:rect l="l" t="t" r="r" b="b"/>
              <a:pathLst>
                <a:path w="3630490" h="2291747">
                  <a:moveTo>
                    <a:pt x="0" y="0"/>
                  </a:moveTo>
                  <a:lnTo>
                    <a:pt x="3630490" y="0"/>
                  </a:lnTo>
                  <a:lnTo>
                    <a:pt x="3630490" y="2291746"/>
                  </a:lnTo>
                  <a:lnTo>
                    <a:pt x="0" y="229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4503274">
              <a:off x="12119125" y="4207876"/>
              <a:ext cx="1172176" cy="1961202"/>
            </a:xfrm>
            <a:custGeom>
              <a:avLst/>
              <a:gdLst/>
              <a:ahLst/>
              <a:cxnLst/>
              <a:rect l="l" t="t" r="r" b="b"/>
              <a:pathLst>
                <a:path w="1172176" h="1961202">
                  <a:moveTo>
                    <a:pt x="0" y="0"/>
                  </a:moveTo>
                  <a:lnTo>
                    <a:pt x="1172176" y="0"/>
                  </a:lnTo>
                  <a:lnTo>
                    <a:pt x="1172176" y="1961202"/>
                  </a:lnTo>
                  <a:lnTo>
                    <a:pt x="0" y="1961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346" r="-114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81143" y="342900"/>
            <a:ext cx="16119256" cy="120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6"/>
              </a:lnSpc>
            </a:pPr>
            <a:r>
              <a:rPr lang="en-US" sz="8000" dirty="0">
                <a:solidFill>
                  <a:srgbClr val="32620E"/>
                </a:solidFill>
                <a:latin typeface="More Sugar"/>
                <a:ea typeface="More Sugar"/>
                <a:cs typeface="More Sugar"/>
                <a:sym typeface="More Sugar"/>
              </a:rPr>
              <a:t>Your Turn: Group Set Up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1659" y="2565712"/>
            <a:ext cx="1453855" cy="94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1"/>
              </a:lnSpc>
            </a:pPr>
            <a:r>
              <a:rPr lang="en-US" sz="7862" dirty="0">
                <a:solidFill>
                  <a:schemeClr val="accent6"/>
                </a:solidFill>
                <a:latin typeface="More Sugar"/>
                <a:ea typeface="More Sugar"/>
                <a:cs typeface="More Sugar"/>
                <a:sym typeface="More Sugar"/>
              </a:rPr>
              <a:t>Dip</a:t>
            </a:r>
          </a:p>
        </p:txBody>
      </p:sp>
      <p:sp>
        <p:nvSpPr>
          <p:cNvPr id="10" name="Freeform 10"/>
          <p:cNvSpPr/>
          <p:nvPr/>
        </p:nvSpPr>
        <p:spPr>
          <a:xfrm rot="2935912">
            <a:off x="11766996" y="7013741"/>
            <a:ext cx="2035014" cy="495644"/>
          </a:xfrm>
          <a:custGeom>
            <a:avLst/>
            <a:gdLst/>
            <a:ahLst/>
            <a:cxnLst/>
            <a:rect l="l" t="t" r="r" b="b"/>
            <a:pathLst>
              <a:path w="2349820" h="663824">
                <a:moveTo>
                  <a:pt x="0" y="0"/>
                </a:moveTo>
                <a:lnTo>
                  <a:pt x="2349819" y="0"/>
                </a:lnTo>
                <a:lnTo>
                  <a:pt x="2349819" y="663824"/>
                </a:lnTo>
                <a:lnTo>
                  <a:pt x="0" y="663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1512113" y="1814490"/>
            <a:ext cx="2635539" cy="2451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09"/>
              </a:lnSpc>
            </a:pPr>
            <a:r>
              <a:rPr lang="en-US" sz="7220" dirty="0">
                <a:solidFill>
                  <a:schemeClr val="accent6"/>
                </a:solidFill>
                <a:latin typeface="More Sugar"/>
                <a:ea typeface="More Sugar"/>
                <a:cs typeface="More Sugar"/>
                <a:sym typeface="More Sugar"/>
              </a:rPr>
              <a:t>Weigh &amp; Write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92953" y="2576986"/>
            <a:ext cx="2386433" cy="92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26"/>
              </a:lnSpc>
            </a:pPr>
            <a:r>
              <a:rPr lang="en-US" sz="7588" dirty="0">
                <a:solidFill>
                  <a:schemeClr val="accent6"/>
                </a:solidFill>
                <a:latin typeface="More Sugar"/>
                <a:ea typeface="More Sugar"/>
                <a:cs typeface="More Sugar"/>
                <a:sym typeface="More Sugar"/>
              </a:rPr>
              <a:t>Plate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11251" y="2600306"/>
            <a:ext cx="2386433" cy="88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09"/>
              </a:lnSpc>
            </a:pPr>
            <a:r>
              <a:rPr lang="en-US" sz="7220" dirty="0">
                <a:solidFill>
                  <a:schemeClr val="accent6"/>
                </a:solidFill>
                <a:latin typeface="More Sugar"/>
                <a:ea typeface="More Sugar"/>
                <a:cs typeface="More Sugar"/>
                <a:sym typeface="More Sugar"/>
              </a:rPr>
              <a:t>Wipe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41DC13-B780-8C2C-AC13-2035AA103030}"/>
              </a:ext>
            </a:extLst>
          </p:cNvPr>
          <p:cNvGrpSpPr/>
          <p:nvPr/>
        </p:nvGrpSpPr>
        <p:grpSpPr>
          <a:xfrm>
            <a:off x="14912134" y="4666658"/>
            <a:ext cx="2990965" cy="2156480"/>
            <a:chOff x="14912134" y="4464071"/>
            <a:chExt cx="2990965" cy="2156480"/>
          </a:xfrm>
        </p:grpSpPr>
        <p:sp>
          <p:nvSpPr>
            <p:cNvPr id="21" name="Freeform 21"/>
            <p:cNvSpPr/>
            <p:nvPr/>
          </p:nvSpPr>
          <p:spPr>
            <a:xfrm>
              <a:off x="14912134" y="4918795"/>
              <a:ext cx="2580392" cy="1628872"/>
            </a:xfrm>
            <a:custGeom>
              <a:avLst/>
              <a:gdLst/>
              <a:ahLst/>
              <a:cxnLst/>
              <a:rect l="l" t="t" r="r" b="b"/>
              <a:pathLst>
                <a:path w="2580392" h="1628872">
                  <a:moveTo>
                    <a:pt x="0" y="0"/>
                  </a:moveTo>
                  <a:lnTo>
                    <a:pt x="2580392" y="0"/>
                  </a:lnTo>
                  <a:lnTo>
                    <a:pt x="2580392" y="1628872"/>
                  </a:lnTo>
                  <a:lnTo>
                    <a:pt x="0" y="162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5862530" y="4464071"/>
              <a:ext cx="2040569" cy="2156480"/>
            </a:xfrm>
            <a:custGeom>
              <a:avLst/>
              <a:gdLst/>
              <a:ahLst/>
              <a:cxnLst/>
              <a:rect l="l" t="t" r="r" b="b"/>
              <a:pathLst>
                <a:path w="2040569" h="2156480">
                  <a:moveTo>
                    <a:pt x="0" y="0"/>
                  </a:moveTo>
                  <a:lnTo>
                    <a:pt x="2040569" y="0"/>
                  </a:lnTo>
                  <a:lnTo>
                    <a:pt x="2040569" y="2156480"/>
                  </a:lnTo>
                  <a:lnTo>
                    <a:pt x="0" y="215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48620" y="1775633"/>
            <a:ext cx="2342411" cy="2529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78"/>
              </a:lnSpc>
            </a:pPr>
            <a:r>
              <a:rPr lang="en-US" sz="7416" dirty="0">
                <a:solidFill>
                  <a:schemeClr val="accent6"/>
                </a:solidFill>
                <a:latin typeface="More Sugar"/>
                <a:ea typeface="More Sugar"/>
                <a:cs typeface="More Sugar"/>
                <a:sym typeface="More Sugar"/>
              </a:rPr>
              <a:t>Turn &amp; Drip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18430-C4E8-9C17-1BA1-27A1CE0CD4E0}"/>
              </a:ext>
            </a:extLst>
          </p:cNvPr>
          <p:cNvGrpSpPr/>
          <p:nvPr/>
        </p:nvGrpSpPr>
        <p:grpSpPr>
          <a:xfrm>
            <a:off x="4186673" y="4108546"/>
            <a:ext cx="2380813" cy="3272705"/>
            <a:chOff x="4186673" y="3893011"/>
            <a:chExt cx="2564017" cy="4298489"/>
          </a:xfrm>
        </p:grpSpPr>
        <p:sp>
          <p:nvSpPr>
            <p:cNvPr id="6" name="Freeform 6"/>
            <p:cNvSpPr/>
            <p:nvPr/>
          </p:nvSpPr>
          <p:spPr>
            <a:xfrm rot="3097813">
              <a:off x="4440596" y="4497820"/>
              <a:ext cx="1755699" cy="2263546"/>
            </a:xfrm>
            <a:custGeom>
              <a:avLst/>
              <a:gdLst/>
              <a:ahLst/>
              <a:cxnLst/>
              <a:rect l="l" t="t" r="r" b="b"/>
              <a:pathLst>
                <a:path w="1755699" h="2263546">
                  <a:moveTo>
                    <a:pt x="0" y="0"/>
                  </a:moveTo>
                  <a:lnTo>
                    <a:pt x="1755699" y="0"/>
                  </a:lnTo>
                  <a:lnTo>
                    <a:pt x="1755699" y="2263546"/>
                  </a:lnTo>
                  <a:lnTo>
                    <a:pt x="0" y="2263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396671" y="7020376"/>
              <a:ext cx="2354019" cy="1171124"/>
            </a:xfrm>
            <a:custGeom>
              <a:avLst/>
              <a:gdLst/>
              <a:ahLst/>
              <a:cxnLst/>
              <a:rect l="l" t="t" r="r" b="b"/>
              <a:pathLst>
                <a:path w="2354019" h="1171124">
                  <a:moveTo>
                    <a:pt x="0" y="0"/>
                  </a:moveTo>
                  <a:lnTo>
                    <a:pt x="2354019" y="0"/>
                  </a:lnTo>
                  <a:lnTo>
                    <a:pt x="2354019" y="1171124"/>
                  </a:lnTo>
                  <a:lnTo>
                    <a:pt x="0" y="1171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06685" y="6438784"/>
              <a:ext cx="412356" cy="766201"/>
            </a:xfrm>
            <a:custGeom>
              <a:avLst/>
              <a:gdLst/>
              <a:ahLst/>
              <a:cxnLst/>
              <a:rect l="l" t="t" r="r" b="b"/>
              <a:pathLst>
                <a:path w="412356" h="766201">
                  <a:moveTo>
                    <a:pt x="0" y="0"/>
                  </a:moveTo>
                  <a:lnTo>
                    <a:pt x="412355" y="0"/>
                  </a:lnTo>
                  <a:lnTo>
                    <a:pt x="412355" y="766201"/>
                  </a:lnTo>
                  <a:lnTo>
                    <a:pt x="0" y="766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5460492">
              <a:off x="4587011" y="3820175"/>
              <a:ext cx="1149184" cy="1294855"/>
            </a:xfrm>
            <a:custGeom>
              <a:avLst/>
              <a:gdLst/>
              <a:ahLst/>
              <a:cxnLst/>
              <a:rect l="l" t="t" r="r" b="b"/>
              <a:pathLst>
                <a:path w="1149184" h="1294855">
                  <a:moveTo>
                    <a:pt x="0" y="0"/>
                  </a:moveTo>
                  <a:lnTo>
                    <a:pt x="1149184" y="0"/>
                  </a:lnTo>
                  <a:lnTo>
                    <a:pt x="1149184" y="1294855"/>
                  </a:lnTo>
                  <a:lnTo>
                    <a:pt x="0" y="1294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0155D21-2EE8-AD74-7C99-B704A328EB6E}"/>
                </a:ext>
              </a:extLst>
            </p:cNvPr>
            <p:cNvSpPr/>
            <p:nvPr/>
          </p:nvSpPr>
          <p:spPr>
            <a:xfrm rot="8431081">
              <a:off x="4872290" y="4569003"/>
              <a:ext cx="1755699" cy="2263546"/>
            </a:xfrm>
            <a:custGeom>
              <a:avLst/>
              <a:gdLst/>
              <a:ahLst/>
              <a:cxnLst/>
              <a:rect l="l" t="t" r="r" b="b"/>
              <a:pathLst>
                <a:path w="1755699" h="2263546">
                  <a:moveTo>
                    <a:pt x="0" y="0"/>
                  </a:moveTo>
                  <a:lnTo>
                    <a:pt x="1755699" y="0"/>
                  </a:lnTo>
                  <a:lnTo>
                    <a:pt x="1755699" y="2263546"/>
                  </a:lnTo>
                  <a:lnTo>
                    <a:pt x="0" y="2263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8BE6488-BA0D-C380-C20F-CD201687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58365" y="1186015"/>
            <a:ext cx="2391456" cy="1904197"/>
          </a:xfrm>
          <a:custGeom>
            <a:avLst/>
            <a:gdLst/>
            <a:ahLst/>
            <a:cxnLst/>
            <a:rect l="l" t="t" r="r" b="b"/>
            <a:pathLst>
              <a:path w="2391456" h="1904197">
                <a:moveTo>
                  <a:pt x="0" y="0"/>
                </a:moveTo>
                <a:lnTo>
                  <a:pt x="2391456" y="0"/>
                </a:lnTo>
                <a:lnTo>
                  <a:pt x="2391456" y="1904196"/>
                </a:lnTo>
                <a:lnTo>
                  <a:pt x="0" y="190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0367" y="6393269"/>
            <a:ext cx="2475684" cy="2410368"/>
          </a:xfrm>
          <a:custGeom>
            <a:avLst/>
            <a:gdLst/>
            <a:ahLst/>
            <a:cxnLst/>
            <a:rect l="l" t="t" r="r" b="b"/>
            <a:pathLst>
              <a:path w="1446168" h="1446168">
                <a:moveTo>
                  <a:pt x="0" y="0"/>
                </a:moveTo>
                <a:lnTo>
                  <a:pt x="1446168" y="0"/>
                </a:lnTo>
                <a:lnTo>
                  <a:pt x="1446168" y="1446168"/>
                </a:lnTo>
                <a:lnTo>
                  <a:pt x="0" y="1446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786094" y="1104900"/>
            <a:ext cx="8284230" cy="12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17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Now we wait...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54958" y="3071675"/>
            <a:ext cx="12578084" cy="313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6671" lvl="1" indent="-398336" algn="l">
              <a:lnSpc>
                <a:spcPts val="3985"/>
              </a:lnSpc>
              <a:buFont typeface="Arial"/>
              <a:buChar char="•"/>
            </a:pPr>
            <a:r>
              <a:rPr lang="en-US" sz="48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Let our experiment run for 1 to 3 days.</a:t>
            </a:r>
          </a:p>
          <a:p>
            <a:pPr algn="l">
              <a:lnSpc>
                <a:spcPts val="3985"/>
              </a:lnSpc>
            </a:pPr>
            <a:endParaRPr lang="en-US" sz="48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796671" lvl="1" indent="-398336" algn="l">
              <a:lnSpc>
                <a:spcPts val="3985"/>
              </a:lnSpc>
              <a:buFont typeface="Arial"/>
              <a:buChar char="•"/>
            </a:pPr>
            <a:r>
              <a:rPr lang="en-US" sz="48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We will give our salamanders 10 minutes of air every day.</a:t>
            </a:r>
          </a:p>
          <a:p>
            <a:pPr marL="796671" lvl="1" indent="-398336" algn="l">
              <a:lnSpc>
                <a:spcPts val="3985"/>
              </a:lnSpc>
              <a:buFont typeface="Arial"/>
              <a:buChar char="•"/>
            </a:pPr>
            <a:endParaRPr lang="en-US" sz="48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796671" lvl="1" indent="-398336" algn="l">
              <a:lnSpc>
                <a:spcPts val="3985"/>
              </a:lnSpc>
              <a:buFont typeface="Arial"/>
              <a:buChar char="•"/>
            </a:pPr>
            <a:r>
              <a:rPr lang="en-US" sz="48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We do </a:t>
            </a:r>
            <a:r>
              <a:rPr lang="en-US" sz="4800" u="sng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not</a:t>
            </a:r>
            <a:r>
              <a:rPr lang="en-US" sz="48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add water.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76400" y="9100985"/>
            <a:ext cx="15697199" cy="563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1"/>
              </a:lnSpc>
              <a:spcBef>
                <a:spcPct val="0"/>
              </a:spcBef>
            </a:pPr>
            <a:r>
              <a:rPr lang="en-US" sz="4400" b="1" u="sng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Stop</a:t>
            </a:r>
            <a:r>
              <a:rPr lang="en-US" sz="4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here and start on the next slide after the experiment is over.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9E1AE8-B005-ED70-C4E4-181FBED0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EC59F-1A91-EAAC-9F57-DF95B882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2">
            <a:extLst>
              <a:ext uri="{FF2B5EF4-FFF2-40B4-BE49-F238E27FC236}">
                <a16:creationId xmlns:a16="http://schemas.microsoft.com/office/drawing/2014/main" id="{C4FC47F4-F83A-A6C4-FEDF-F255A4E03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5D9CB54-FA32-D0A0-D529-7E15A5FA70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0800000">
            <a:off x="-304800" y="-460378"/>
            <a:ext cx="19882586" cy="11495750"/>
          </a:xfrm>
          <a:custGeom>
            <a:avLst/>
            <a:gdLst/>
            <a:ahLst/>
            <a:cxnLst/>
            <a:rect l="l" t="t" r="r" b="b"/>
            <a:pathLst>
              <a:path w="19882586" h="11495750">
                <a:moveTo>
                  <a:pt x="0" y="0"/>
                </a:moveTo>
                <a:lnTo>
                  <a:pt x="19882586" y="0"/>
                </a:lnTo>
                <a:lnTo>
                  <a:pt x="19882586" y="11495750"/>
                </a:lnTo>
                <a:lnTo>
                  <a:pt x="0" y="11495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CF61F3-A851-32FC-6B08-08C6706133D1}"/>
              </a:ext>
            </a:extLst>
          </p:cNvPr>
          <p:cNvGrpSpPr/>
          <p:nvPr/>
        </p:nvGrpSpPr>
        <p:grpSpPr>
          <a:xfrm>
            <a:off x="423117" y="1376054"/>
            <a:ext cx="1284141" cy="7431865"/>
            <a:chOff x="0" y="0"/>
            <a:chExt cx="1712187" cy="9909153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4D54267-792E-0676-BA3E-32A788668E48}"/>
                </a:ext>
              </a:extLst>
            </p:cNvPr>
            <p:cNvSpPr txBox="1"/>
            <p:nvPr/>
          </p:nvSpPr>
          <p:spPr>
            <a:xfrm rot="-5400000">
              <a:off x="527648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754DDF1-C2A5-82BC-AABC-D98170873C4B}"/>
                </a:ext>
              </a:extLst>
            </p:cNvPr>
            <p:cNvSpPr txBox="1"/>
            <p:nvPr/>
          </p:nvSpPr>
          <p:spPr>
            <a:xfrm rot="-5400000">
              <a:off x="527648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736C0A1-D6E8-CE42-6580-4BD60D769A51}"/>
                </a:ext>
              </a:extLst>
            </p:cNvPr>
            <p:cNvSpPr txBox="1"/>
            <p:nvPr/>
          </p:nvSpPr>
          <p:spPr>
            <a:xfrm rot="-5400000">
              <a:off x="527648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C3CB2BE-89E8-B8E7-7DAB-DF71F1ABA670}"/>
                </a:ext>
              </a:extLst>
            </p:cNvPr>
            <p:cNvSpPr txBox="1"/>
            <p:nvPr/>
          </p:nvSpPr>
          <p:spPr>
            <a:xfrm rot="-5400000">
              <a:off x="527648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22FCD26-8DD3-2411-AD2B-B347E99254DB}"/>
                </a:ext>
              </a:extLst>
            </p:cNvPr>
            <p:cNvSpPr txBox="1"/>
            <p:nvPr/>
          </p:nvSpPr>
          <p:spPr>
            <a:xfrm rot="-5400000">
              <a:off x="527648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5ED4989-2771-A251-BA7E-8A5AAE83BDCD}"/>
                </a:ext>
              </a:extLst>
            </p:cNvPr>
            <p:cNvSpPr txBox="1"/>
            <p:nvPr/>
          </p:nvSpPr>
          <p:spPr>
            <a:xfrm rot="-5400000">
              <a:off x="527648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DA860C-6CB6-E1DA-37EF-BD966BD6D48A}"/>
                </a:ext>
              </a:extLst>
            </p:cNvPr>
            <p:cNvSpPr txBox="1"/>
            <p:nvPr/>
          </p:nvSpPr>
          <p:spPr>
            <a:xfrm rot="-5400000">
              <a:off x="527648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DC56255-E624-3A13-0EB0-986B44865194}"/>
                </a:ext>
              </a:extLst>
            </p:cNvPr>
            <p:cNvSpPr txBox="1"/>
            <p:nvPr/>
          </p:nvSpPr>
          <p:spPr>
            <a:xfrm rot="-5400000">
              <a:off x="527648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71A6A59-0DA5-1D32-813A-6878AA09C243}"/>
                </a:ext>
              </a:extLst>
            </p:cNvPr>
            <p:cNvSpPr txBox="1"/>
            <p:nvPr/>
          </p:nvSpPr>
          <p:spPr>
            <a:xfrm rot="-5400000">
              <a:off x="527648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919BD5B-E1CA-01C8-1655-F2DCBAF77845}"/>
              </a:ext>
            </a:extLst>
          </p:cNvPr>
          <p:cNvGrpSpPr/>
          <p:nvPr/>
        </p:nvGrpSpPr>
        <p:grpSpPr>
          <a:xfrm>
            <a:off x="15530617" y="1230923"/>
            <a:ext cx="2374689" cy="1241281"/>
            <a:chOff x="0" y="0"/>
            <a:chExt cx="3166252" cy="1655041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DE53A23D-8C8D-466C-A375-DF07982CCBB0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59B1053D-D4FE-2CA1-89E9-59EE962182ED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7E0F250B-BEAE-A1E7-AEE5-132C3487095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C5FBB59-1268-76B4-05E8-903A0EC1041B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D3CC9688-BB0E-066C-48FA-769C4C229101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97BD7BF-1B81-2CE2-75DE-8B969E6DCD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A944C69F-400D-D898-9306-3D61F65D40E1}"/>
              </a:ext>
            </a:extLst>
          </p:cNvPr>
          <p:cNvGrpSpPr/>
          <p:nvPr/>
        </p:nvGrpSpPr>
        <p:grpSpPr>
          <a:xfrm>
            <a:off x="15530617" y="2570988"/>
            <a:ext cx="2374689" cy="1241281"/>
            <a:chOff x="0" y="0"/>
            <a:chExt cx="3166252" cy="1655041"/>
          </a:xfrm>
        </p:grpSpPr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3E3CBE73-A3BF-0C29-EB5B-BE2276CD15C2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B2D5EBA-DDC6-B610-5B14-87F2124CE884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B475418-66E0-CC4E-0742-4A2572D9989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7912400A-9D64-3D97-D3BE-971E33F8AEDC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37015DB6-5AFA-B7E2-2608-E0251269D19B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6C6BBB74-47C6-5BA5-2911-8C64CBFCA9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61E96E0-99DE-0404-3479-A86940F0A23D}"/>
              </a:ext>
            </a:extLst>
          </p:cNvPr>
          <p:cNvGrpSpPr/>
          <p:nvPr/>
        </p:nvGrpSpPr>
        <p:grpSpPr>
          <a:xfrm>
            <a:off x="15530617" y="3911053"/>
            <a:ext cx="2374689" cy="1241281"/>
            <a:chOff x="0" y="0"/>
            <a:chExt cx="3166252" cy="1655041"/>
          </a:xfrm>
        </p:grpSpPr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BEAC1C48-5055-9E1D-F8D5-EC5A8507C680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A78B8B0F-C08B-660B-66ED-F9446283ED9F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5725E6D9-4CC8-B0E9-7940-9D65D13BFF3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89024B1F-3EB1-1942-BE4E-71C8EAC0A067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33280DE7-3C91-3DDD-9001-EEAAD1446416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62E2187B-43BD-1C07-B20B-22B406981D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7F8F9F48-4EC3-4EEB-D5D5-73051588FD17}"/>
              </a:ext>
            </a:extLst>
          </p:cNvPr>
          <p:cNvGrpSpPr/>
          <p:nvPr/>
        </p:nvGrpSpPr>
        <p:grpSpPr>
          <a:xfrm>
            <a:off x="15530617" y="5251118"/>
            <a:ext cx="2374689" cy="1241281"/>
            <a:chOff x="0" y="0"/>
            <a:chExt cx="3166252" cy="1655041"/>
          </a:xfrm>
        </p:grpSpPr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D95B6140-4F35-E4E0-50A1-1E6C9482B0F3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547ECF5D-CE14-C26C-B149-17791C1BE081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F89FCCF5-AF86-1D67-F3A2-6163C74728E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E6B9B251-E00A-19BF-8B81-156501278FEA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BA641F68-9578-1337-21E7-1E2CF1359FBF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7FC04D84-6B88-B945-A117-425B7B58102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0FFAFE8-464A-A109-B359-036F61EFF9AA}"/>
              </a:ext>
            </a:extLst>
          </p:cNvPr>
          <p:cNvGrpSpPr/>
          <p:nvPr/>
        </p:nvGrpSpPr>
        <p:grpSpPr>
          <a:xfrm>
            <a:off x="15530617" y="6591183"/>
            <a:ext cx="2374689" cy="1241281"/>
            <a:chOff x="0" y="0"/>
            <a:chExt cx="3166252" cy="1655041"/>
          </a:xfrm>
        </p:grpSpPr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7F7BDE92-D63B-2C62-5C02-123839F2D82D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37D21429-43A4-AB18-C724-F575FD25E02B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DC3E2051-A708-6F89-7E63-D67BCF07B7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01952952-040A-519C-85E1-DF061F6D46E5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F6608F5C-6D03-DB1F-B159-D848A0C29D94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8C16ED77-CAE5-C1C4-4141-E054FC46F6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8" name="Group 48">
            <a:extLst>
              <a:ext uri="{FF2B5EF4-FFF2-40B4-BE49-F238E27FC236}">
                <a16:creationId xmlns:a16="http://schemas.microsoft.com/office/drawing/2014/main" id="{D6B8816A-5308-6E45-D07D-42FE609A888E}"/>
              </a:ext>
            </a:extLst>
          </p:cNvPr>
          <p:cNvGrpSpPr/>
          <p:nvPr/>
        </p:nvGrpSpPr>
        <p:grpSpPr>
          <a:xfrm>
            <a:off x="15530617" y="7931248"/>
            <a:ext cx="2374689" cy="1241281"/>
            <a:chOff x="0" y="0"/>
            <a:chExt cx="3166252" cy="1655041"/>
          </a:xfrm>
        </p:grpSpPr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2D71B7CF-B155-8EA1-A8B5-4797E7C8E355}"/>
                </a:ext>
              </a:extLst>
            </p:cNvPr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08935A9B-2566-38D8-7AE2-A9C44D9FE6D1}"/>
                  </a:ext>
                </a:extLst>
              </p:cNvPr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ECE3D3EB-668D-F2D7-C79A-7FD5D09315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7027198B-19B2-28A9-5AAB-60B69D414CA5}"/>
                </a:ext>
              </a:extLst>
            </p:cNvPr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5C5D9B47-B5DC-89FE-C00E-BC64C1ADDDE1}"/>
                  </a:ext>
                </a:extLst>
              </p:cNvPr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B8C2CD7F-A2CC-2532-3192-577BF444A8F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5" name="Freeform 55">
            <a:extLst>
              <a:ext uri="{FF2B5EF4-FFF2-40B4-BE49-F238E27FC236}">
                <a16:creationId xmlns:a16="http://schemas.microsoft.com/office/drawing/2014/main" id="{766A44AE-FEDF-CEAC-3BB5-076420B335AD}"/>
              </a:ext>
            </a:extLst>
          </p:cNvPr>
          <p:cNvSpPr/>
          <p:nvPr/>
        </p:nvSpPr>
        <p:spPr>
          <a:xfrm rot="5400000">
            <a:off x="13099778" y="4630660"/>
            <a:ext cx="7941606" cy="1313674"/>
          </a:xfrm>
          <a:custGeom>
            <a:avLst/>
            <a:gdLst/>
            <a:ahLst/>
            <a:cxnLst/>
            <a:rect l="l" t="t" r="r" b="b"/>
            <a:pathLst>
              <a:path w="7941606" h="1313674">
                <a:moveTo>
                  <a:pt x="0" y="0"/>
                </a:moveTo>
                <a:lnTo>
                  <a:pt x="7941606" y="0"/>
                </a:lnTo>
                <a:lnTo>
                  <a:pt x="7941606" y="1313674"/>
                </a:lnTo>
                <a:lnTo>
                  <a:pt x="0" y="1313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>
            <a:extLst>
              <a:ext uri="{FF2B5EF4-FFF2-40B4-BE49-F238E27FC236}">
                <a16:creationId xmlns:a16="http://schemas.microsoft.com/office/drawing/2014/main" id="{C99E5219-C1E9-5131-E47B-28B5809D25B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05588" y="617951"/>
            <a:ext cx="16264993" cy="9167550"/>
            <a:chOff x="0" y="0"/>
            <a:chExt cx="4112279" cy="2317832"/>
          </a:xfrm>
        </p:grpSpPr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0BD0AB0A-B4D7-3237-7A23-6CA5145586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520" y="0"/>
                  </a:moveTo>
                  <a:lnTo>
                    <a:pt x="4102760" y="0"/>
                  </a:lnTo>
                  <a:cubicBezTo>
                    <a:pt x="4105285" y="0"/>
                    <a:pt x="4107706" y="1003"/>
                    <a:pt x="4109491" y="2788"/>
                  </a:cubicBezTo>
                  <a:cubicBezTo>
                    <a:pt x="4111277" y="4574"/>
                    <a:pt x="4112280" y="6995"/>
                    <a:pt x="4112280" y="9520"/>
                  </a:cubicBezTo>
                  <a:lnTo>
                    <a:pt x="4112280" y="2308313"/>
                  </a:lnTo>
                  <a:cubicBezTo>
                    <a:pt x="4112280" y="2310837"/>
                    <a:pt x="4111277" y="2313259"/>
                    <a:pt x="4109491" y="2315044"/>
                  </a:cubicBezTo>
                  <a:cubicBezTo>
                    <a:pt x="4107706" y="2316829"/>
                    <a:pt x="4105285" y="2317832"/>
                    <a:pt x="4102760" y="2317832"/>
                  </a:cubicBezTo>
                  <a:lnTo>
                    <a:pt x="9520" y="2317832"/>
                  </a:lnTo>
                  <a:cubicBezTo>
                    <a:pt x="6995" y="2317832"/>
                    <a:pt x="4574" y="2316829"/>
                    <a:pt x="2788" y="2315044"/>
                  </a:cubicBezTo>
                  <a:cubicBezTo>
                    <a:pt x="1003" y="2313259"/>
                    <a:pt x="0" y="2310837"/>
                    <a:pt x="0" y="2308313"/>
                  </a:cubicBezTo>
                  <a:lnTo>
                    <a:pt x="0" y="9520"/>
                  </a:lnTo>
                  <a:cubicBezTo>
                    <a:pt x="0" y="6995"/>
                    <a:pt x="1003" y="4574"/>
                    <a:pt x="2788" y="2788"/>
                  </a:cubicBezTo>
                  <a:cubicBezTo>
                    <a:pt x="4574" y="1003"/>
                    <a:pt x="6995" y="0"/>
                    <a:pt x="9520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CD6F576B-52AD-D8CA-8A5D-323886DF8E0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>
            <a:extLst>
              <a:ext uri="{FF2B5EF4-FFF2-40B4-BE49-F238E27FC236}">
                <a16:creationId xmlns:a16="http://schemas.microsoft.com/office/drawing/2014/main" id="{DCB3554D-F319-8B9D-44D7-324B40B3F310}"/>
              </a:ext>
            </a:extLst>
          </p:cNvPr>
          <p:cNvGrpSpPr/>
          <p:nvPr/>
        </p:nvGrpSpPr>
        <p:grpSpPr>
          <a:xfrm>
            <a:off x="1338514" y="1534143"/>
            <a:ext cx="274088" cy="274088"/>
            <a:chOff x="0" y="0"/>
            <a:chExt cx="812800" cy="812800"/>
          </a:xfrm>
        </p:grpSpPr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CB554838-BAEB-E6C8-F09D-D2DF8ED2F98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008E7152-F242-9508-05AC-76B90D8C21D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3">
            <a:extLst>
              <a:ext uri="{FF2B5EF4-FFF2-40B4-BE49-F238E27FC236}">
                <a16:creationId xmlns:a16="http://schemas.microsoft.com/office/drawing/2014/main" id="{25908EC6-9F06-E48A-E367-7C7389E9D80E}"/>
              </a:ext>
            </a:extLst>
          </p:cNvPr>
          <p:cNvGrpSpPr/>
          <p:nvPr/>
        </p:nvGrpSpPr>
        <p:grpSpPr>
          <a:xfrm>
            <a:off x="1338514" y="2417114"/>
            <a:ext cx="274088" cy="274088"/>
            <a:chOff x="0" y="0"/>
            <a:chExt cx="812800" cy="812800"/>
          </a:xfrm>
        </p:grpSpPr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FBA41954-B15A-4959-BEE8-6FC9F7C81AF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183F828B-4FA0-A572-CD63-2307E2D7ACD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0DF24A55-83BE-F6A5-F166-61FF6F04B631}"/>
              </a:ext>
            </a:extLst>
          </p:cNvPr>
          <p:cNvGrpSpPr/>
          <p:nvPr/>
        </p:nvGrpSpPr>
        <p:grpSpPr>
          <a:xfrm>
            <a:off x="1338514" y="3300085"/>
            <a:ext cx="274088" cy="274088"/>
            <a:chOff x="0" y="0"/>
            <a:chExt cx="812800" cy="812800"/>
          </a:xfrm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CAE6304-9A74-3F77-D659-F7836713FA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>
              <a:extLst>
                <a:ext uri="{FF2B5EF4-FFF2-40B4-BE49-F238E27FC236}">
                  <a16:creationId xmlns:a16="http://schemas.microsoft.com/office/drawing/2014/main" id="{59EE7882-891F-E152-3BDF-86347932CFD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69">
            <a:extLst>
              <a:ext uri="{FF2B5EF4-FFF2-40B4-BE49-F238E27FC236}">
                <a16:creationId xmlns:a16="http://schemas.microsoft.com/office/drawing/2014/main" id="{DEFD4AA9-1E4C-45AD-9F55-E3B700E0428B}"/>
              </a:ext>
            </a:extLst>
          </p:cNvPr>
          <p:cNvGrpSpPr/>
          <p:nvPr/>
        </p:nvGrpSpPr>
        <p:grpSpPr>
          <a:xfrm>
            <a:off x="1338514" y="4183057"/>
            <a:ext cx="274088" cy="274088"/>
            <a:chOff x="0" y="0"/>
            <a:chExt cx="812800" cy="812800"/>
          </a:xfrm>
        </p:grpSpPr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FBA65F63-B539-EA18-1766-6F15DB3A48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>
              <a:extLst>
                <a:ext uri="{FF2B5EF4-FFF2-40B4-BE49-F238E27FC236}">
                  <a16:creationId xmlns:a16="http://schemas.microsoft.com/office/drawing/2014/main" id="{0A0DB9FE-C0B6-ED1A-8496-EDAAF5F00E5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>
            <a:extLst>
              <a:ext uri="{FF2B5EF4-FFF2-40B4-BE49-F238E27FC236}">
                <a16:creationId xmlns:a16="http://schemas.microsoft.com/office/drawing/2014/main" id="{119D46C4-ACD3-052E-7221-3A31C7A7FA91}"/>
              </a:ext>
            </a:extLst>
          </p:cNvPr>
          <p:cNvGrpSpPr/>
          <p:nvPr/>
        </p:nvGrpSpPr>
        <p:grpSpPr>
          <a:xfrm>
            <a:off x="1338514" y="5066028"/>
            <a:ext cx="274088" cy="274088"/>
            <a:chOff x="0" y="0"/>
            <a:chExt cx="812800" cy="812800"/>
          </a:xfrm>
        </p:grpSpPr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B3A408EA-FBD2-C2C8-AAD4-2192F17D0D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>
              <a:extLst>
                <a:ext uri="{FF2B5EF4-FFF2-40B4-BE49-F238E27FC236}">
                  <a16:creationId xmlns:a16="http://schemas.microsoft.com/office/drawing/2014/main" id="{9E4B52CC-386C-F5E8-3766-98715C9614D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5" name="Group 75">
            <a:extLst>
              <a:ext uri="{FF2B5EF4-FFF2-40B4-BE49-F238E27FC236}">
                <a16:creationId xmlns:a16="http://schemas.microsoft.com/office/drawing/2014/main" id="{86255B3E-0C8E-2478-4CCC-ACD93F79A791}"/>
              </a:ext>
            </a:extLst>
          </p:cNvPr>
          <p:cNvGrpSpPr/>
          <p:nvPr/>
        </p:nvGrpSpPr>
        <p:grpSpPr>
          <a:xfrm>
            <a:off x="1338514" y="5948999"/>
            <a:ext cx="274088" cy="274088"/>
            <a:chOff x="0" y="0"/>
            <a:chExt cx="812800" cy="812800"/>
          </a:xfrm>
        </p:grpSpPr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F8403DB3-A36A-A7DC-02AD-1DCF2C1AFFB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>
              <a:extLst>
                <a:ext uri="{FF2B5EF4-FFF2-40B4-BE49-F238E27FC236}">
                  <a16:creationId xmlns:a16="http://schemas.microsoft.com/office/drawing/2014/main" id="{8B2D3F77-2FD9-7DB5-2066-B2EE560A62EB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8" name="Group 78">
            <a:extLst>
              <a:ext uri="{FF2B5EF4-FFF2-40B4-BE49-F238E27FC236}">
                <a16:creationId xmlns:a16="http://schemas.microsoft.com/office/drawing/2014/main" id="{FC9148A5-E21E-41BE-59D7-111619688CCC}"/>
              </a:ext>
            </a:extLst>
          </p:cNvPr>
          <p:cNvGrpSpPr/>
          <p:nvPr/>
        </p:nvGrpSpPr>
        <p:grpSpPr>
          <a:xfrm>
            <a:off x="1338514" y="6831971"/>
            <a:ext cx="274088" cy="274088"/>
            <a:chOff x="0" y="0"/>
            <a:chExt cx="812800" cy="812800"/>
          </a:xfrm>
        </p:grpSpPr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5F626F11-0EBA-58A6-DA65-6E4CEF897B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>
              <a:extLst>
                <a:ext uri="{FF2B5EF4-FFF2-40B4-BE49-F238E27FC236}">
                  <a16:creationId xmlns:a16="http://schemas.microsoft.com/office/drawing/2014/main" id="{3474D72A-3ECC-5E72-9DA9-CD1954E29F2C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1" name="Group 81">
            <a:extLst>
              <a:ext uri="{FF2B5EF4-FFF2-40B4-BE49-F238E27FC236}">
                <a16:creationId xmlns:a16="http://schemas.microsoft.com/office/drawing/2014/main" id="{5CAA4B33-9906-CBEA-9457-BDB1FE61E7B2}"/>
              </a:ext>
            </a:extLst>
          </p:cNvPr>
          <p:cNvGrpSpPr/>
          <p:nvPr/>
        </p:nvGrpSpPr>
        <p:grpSpPr>
          <a:xfrm>
            <a:off x="1338514" y="7714942"/>
            <a:ext cx="274088" cy="274088"/>
            <a:chOff x="0" y="0"/>
            <a:chExt cx="812800" cy="812800"/>
          </a:xfrm>
        </p:grpSpPr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EFA6B0D2-2200-7500-DFA4-0CAF8BBFD6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>
              <a:extLst>
                <a:ext uri="{FF2B5EF4-FFF2-40B4-BE49-F238E27FC236}">
                  <a16:creationId xmlns:a16="http://schemas.microsoft.com/office/drawing/2014/main" id="{4E70B075-5DF2-C9F9-132E-155C2B9125E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84">
            <a:extLst>
              <a:ext uri="{FF2B5EF4-FFF2-40B4-BE49-F238E27FC236}">
                <a16:creationId xmlns:a16="http://schemas.microsoft.com/office/drawing/2014/main" id="{656BB6C5-B5BE-D432-93BB-C0710CAEAF65}"/>
              </a:ext>
            </a:extLst>
          </p:cNvPr>
          <p:cNvGrpSpPr/>
          <p:nvPr/>
        </p:nvGrpSpPr>
        <p:grpSpPr>
          <a:xfrm>
            <a:off x="1338514" y="8597913"/>
            <a:ext cx="274088" cy="274088"/>
            <a:chOff x="0" y="0"/>
            <a:chExt cx="812800" cy="812800"/>
          </a:xfrm>
        </p:grpSpPr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4BE7F5B7-95E3-F6A9-C34B-318FB73BCE6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>
              <a:extLst>
                <a:ext uri="{FF2B5EF4-FFF2-40B4-BE49-F238E27FC236}">
                  <a16:creationId xmlns:a16="http://schemas.microsoft.com/office/drawing/2014/main" id="{88E5A9E4-82B2-856A-74FE-3B15896F885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7" name="AutoShape 87">
            <a:extLst>
              <a:ext uri="{FF2B5EF4-FFF2-40B4-BE49-F238E27FC236}">
                <a16:creationId xmlns:a16="http://schemas.microsoft.com/office/drawing/2014/main" id="{6EAD4CFA-CA42-E390-E44C-6307D32BD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7236" y="1778331"/>
            <a:ext cx="3861648" cy="0"/>
          </a:xfrm>
          <a:prstGeom prst="line">
            <a:avLst/>
          </a:prstGeom>
          <a:ln w="47625" cap="flat">
            <a:solidFill>
              <a:srgbClr val="A284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2309041A-A699-6D4B-5280-08BBED36ED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09396" y="314852"/>
            <a:ext cx="857327" cy="848711"/>
          </a:xfrm>
          <a:custGeom>
            <a:avLst/>
            <a:gdLst/>
            <a:ahLst/>
            <a:cxnLst/>
            <a:rect l="l" t="t" r="r" b="b"/>
            <a:pathLst>
              <a:path w="857327" h="848711">
                <a:moveTo>
                  <a:pt x="0" y="0"/>
                </a:moveTo>
                <a:lnTo>
                  <a:pt x="857328" y="0"/>
                </a:lnTo>
                <a:lnTo>
                  <a:pt x="857328" y="848712"/>
                </a:lnTo>
                <a:lnTo>
                  <a:pt x="0" y="848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>
            <a:extLst>
              <a:ext uri="{FF2B5EF4-FFF2-40B4-BE49-F238E27FC236}">
                <a16:creationId xmlns:a16="http://schemas.microsoft.com/office/drawing/2014/main" id="{36AA2A74-039C-5AD7-BEF2-8F55E3976112}"/>
              </a:ext>
            </a:extLst>
          </p:cNvPr>
          <p:cNvSpPr/>
          <p:nvPr/>
        </p:nvSpPr>
        <p:spPr>
          <a:xfrm flipH="1">
            <a:off x="5486400" y="5561399"/>
            <a:ext cx="7315200" cy="4078224"/>
          </a:xfrm>
          <a:custGeom>
            <a:avLst/>
            <a:gdLst/>
            <a:ahLst/>
            <a:cxnLst/>
            <a:rect l="l" t="t" r="r" b="b"/>
            <a:pathLst>
              <a:path w="7315200" h="4078224">
                <a:moveTo>
                  <a:pt x="0" y="0"/>
                </a:moveTo>
                <a:lnTo>
                  <a:pt x="7315200" y="0"/>
                </a:lnTo>
                <a:lnTo>
                  <a:pt x="7315200" y="4078224"/>
                </a:lnTo>
                <a:lnTo>
                  <a:pt x="0" y="4078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TextBox 90">
            <a:extLst>
              <a:ext uri="{FF2B5EF4-FFF2-40B4-BE49-F238E27FC236}">
                <a16:creationId xmlns:a16="http://schemas.microsoft.com/office/drawing/2014/main" id="{2048A403-6554-5027-A6FA-E7C028DEB284}"/>
              </a:ext>
            </a:extLst>
          </p:cNvPr>
          <p:cNvSpPr txBox="1"/>
          <p:nvPr/>
        </p:nvSpPr>
        <p:spPr>
          <a:xfrm>
            <a:off x="1612602" y="872680"/>
            <a:ext cx="5050917" cy="87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471" dirty="0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Brought to you by </a:t>
            </a:r>
          </a:p>
          <a:p>
            <a:pPr marL="0" lvl="0" indent="0" algn="ctr">
              <a:lnSpc>
                <a:spcPts val="2586"/>
              </a:lnSpc>
            </a:pPr>
            <a:r>
              <a:rPr lang="en-US" sz="2841" spc="181" dirty="0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lang="en-US" sz="2841" spc="181" dirty="0" err="1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Asombro</a:t>
            </a:r>
            <a:r>
              <a:rPr lang="en-US" sz="2841" spc="181" dirty="0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 Institute</a:t>
            </a:r>
          </a:p>
        </p:txBody>
      </p:sp>
      <p:grpSp>
        <p:nvGrpSpPr>
          <p:cNvPr id="91" name="Group 91">
            <a:extLst>
              <a:ext uri="{FF2B5EF4-FFF2-40B4-BE49-F238E27FC236}">
                <a16:creationId xmlns:a16="http://schemas.microsoft.com/office/drawing/2014/main" id="{9EEFE604-D458-07AE-E16F-D6C48AC33617}"/>
              </a:ext>
            </a:extLst>
          </p:cNvPr>
          <p:cNvGrpSpPr/>
          <p:nvPr/>
        </p:nvGrpSpPr>
        <p:grpSpPr>
          <a:xfrm>
            <a:off x="353661" y="1604339"/>
            <a:ext cx="1284141" cy="7431865"/>
            <a:chOff x="0" y="0"/>
            <a:chExt cx="1712187" cy="9909153"/>
          </a:xfrm>
        </p:grpSpPr>
        <p:sp>
          <p:nvSpPr>
            <p:cNvPr id="92" name="TextBox 92">
              <a:extLst>
                <a:ext uri="{FF2B5EF4-FFF2-40B4-BE49-F238E27FC236}">
                  <a16:creationId xmlns:a16="http://schemas.microsoft.com/office/drawing/2014/main" id="{C7E71929-C4FE-E6D6-3310-C561CD7081AB}"/>
                </a:ext>
              </a:extLst>
            </p:cNvPr>
            <p:cNvSpPr txBox="1"/>
            <p:nvPr/>
          </p:nvSpPr>
          <p:spPr>
            <a:xfrm rot="5400000">
              <a:off x="689574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3" name="TextBox 93">
              <a:extLst>
                <a:ext uri="{FF2B5EF4-FFF2-40B4-BE49-F238E27FC236}">
                  <a16:creationId xmlns:a16="http://schemas.microsoft.com/office/drawing/2014/main" id="{25012271-4A22-F655-5152-5D5C04641595}"/>
                </a:ext>
              </a:extLst>
            </p:cNvPr>
            <p:cNvSpPr txBox="1"/>
            <p:nvPr/>
          </p:nvSpPr>
          <p:spPr>
            <a:xfrm rot="5400000">
              <a:off x="689574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4" name="TextBox 94">
              <a:extLst>
                <a:ext uri="{FF2B5EF4-FFF2-40B4-BE49-F238E27FC236}">
                  <a16:creationId xmlns:a16="http://schemas.microsoft.com/office/drawing/2014/main" id="{0F27ECC4-B86B-F70C-F143-C3E4CFA9E27C}"/>
                </a:ext>
              </a:extLst>
            </p:cNvPr>
            <p:cNvSpPr txBox="1"/>
            <p:nvPr/>
          </p:nvSpPr>
          <p:spPr>
            <a:xfrm rot="5400000">
              <a:off x="689574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5" name="TextBox 95">
              <a:extLst>
                <a:ext uri="{FF2B5EF4-FFF2-40B4-BE49-F238E27FC236}">
                  <a16:creationId xmlns:a16="http://schemas.microsoft.com/office/drawing/2014/main" id="{2298E3F2-655C-FEB9-E8F7-A05C488205D9}"/>
                </a:ext>
              </a:extLst>
            </p:cNvPr>
            <p:cNvSpPr txBox="1"/>
            <p:nvPr/>
          </p:nvSpPr>
          <p:spPr>
            <a:xfrm rot="5400000">
              <a:off x="689574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6" name="TextBox 96">
              <a:extLst>
                <a:ext uri="{FF2B5EF4-FFF2-40B4-BE49-F238E27FC236}">
                  <a16:creationId xmlns:a16="http://schemas.microsoft.com/office/drawing/2014/main" id="{740AB86D-5CE9-82F0-9AC0-CF68B42EBAEB}"/>
                </a:ext>
              </a:extLst>
            </p:cNvPr>
            <p:cNvSpPr txBox="1"/>
            <p:nvPr/>
          </p:nvSpPr>
          <p:spPr>
            <a:xfrm rot="5400000">
              <a:off x="689574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7" name="TextBox 97">
              <a:extLst>
                <a:ext uri="{FF2B5EF4-FFF2-40B4-BE49-F238E27FC236}">
                  <a16:creationId xmlns:a16="http://schemas.microsoft.com/office/drawing/2014/main" id="{0236F99F-9C9E-B807-2EEE-29B093735094}"/>
                </a:ext>
              </a:extLst>
            </p:cNvPr>
            <p:cNvSpPr txBox="1"/>
            <p:nvPr/>
          </p:nvSpPr>
          <p:spPr>
            <a:xfrm rot="5400000">
              <a:off x="689574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8" name="TextBox 98">
              <a:extLst>
                <a:ext uri="{FF2B5EF4-FFF2-40B4-BE49-F238E27FC236}">
                  <a16:creationId xmlns:a16="http://schemas.microsoft.com/office/drawing/2014/main" id="{8D2792DE-F0B5-D001-A6BD-5FD5F9BB6C01}"/>
                </a:ext>
              </a:extLst>
            </p:cNvPr>
            <p:cNvSpPr txBox="1"/>
            <p:nvPr/>
          </p:nvSpPr>
          <p:spPr>
            <a:xfrm rot="5400000">
              <a:off x="689574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9" name="TextBox 99">
              <a:extLst>
                <a:ext uri="{FF2B5EF4-FFF2-40B4-BE49-F238E27FC236}">
                  <a16:creationId xmlns:a16="http://schemas.microsoft.com/office/drawing/2014/main" id="{949C3E83-FB4E-0451-BEAA-C40069BEC730}"/>
                </a:ext>
              </a:extLst>
            </p:cNvPr>
            <p:cNvSpPr txBox="1"/>
            <p:nvPr/>
          </p:nvSpPr>
          <p:spPr>
            <a:xfrm rot="5400000">
              <a:off x="689574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00" name="TextBox 100">
              <a:extLst>
                <a:ext uri="{FF2B5EF4-FFF2-40B4-BE49-F238E27FC236}">
                  <a16:creationId xmlns:a16="http://schemas.microsoft.com/office/drawing/2014/main" id="{99EC36F7-8578-C9F0-9940-B198786BC7B3}"/>
                </a:ext>
              </a:extLst>
            </p:cNvPr>
            <p:cNvSpPr txBox="1"/>
            <p:nvPr/>
          </p:nvSpPr>
          <p:spPr>
            <a:xfrm rot="5400000">
              <a:off x="689574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id="101" name="TextBox 101">
            <a:extLst>
              <a:ext uri="{FF2B5EF4-FFF2-40B4-BE49-F238E27FC236}">
                <a16:creationId xmlns:a16="http://schemas.microsoft.com/office/drawing/2014/main" id="{1B6FD11F-F241-C6FE-1FB6-C5E434805668}"/>
              </a:ext>
            </a:extLst>
          </p:cNvPr>
          <p:cNvSpPr txBox="1"/>
          <p:nvPr/>
        </p:nvSpPr>
        <p:spPr>
          <a:xfrm>
            <a:off x="1612602" y="2334962"/>
            <a:ext cx="15201361" cy="158351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9"/>
              </a:lnSpc>
            </a:pPr>
            <a:r>
              <a:rPr lang="en-US" sz="8800" dirty="0">
                <a:solidFill>
                  <a:srgbClr val="7A4940"/>
                </a:solidFill>
                <a:latin typeface="More Sugar"/>
                <a:ea typeface="More Sugar"/>
                <a:cs typeface="More Sugar"/>
                <a:sym typeface="More Sugar"/>
              </a:rPr>
              <a:t>Sponge Salamanders</a:t>
            </a:r>
          </a:p>
        </p:txBody>
      </p:sp>
      <p:sp>
        <p:nvSpPr>
          <p:cNvPr id="102" name="TextBox 102">
            <a:extLst>
              <a:ext uri="{FF2B5EF4-FFF2-40B4-BE49-F238E27FC236}">
                <a16:creationId xmlns:a16="http://schemas.microsoft.com/office/drawing/2014/main" id="{5C8CED20-717B-D3A1-5530-46CEF709F0DC}"/>
              </a:ext>
            </a:extLst>
          </p:cNvPr>
          <p:cNvSpPr txBox="1"/>
          <p:nvPr/>
        </p:nvSpPr>
        <p:spPr>
          <a:xfrm>
            <a:off x="2900335" y="4539344"/>
            <a:ext cx="12561360" cy="62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66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Part 2: Results</a:t>
            </a:r>
            <a:endParaRPr lang="en-US" sz="6600" b="1" dirty="0">
              <a:solidFill>
                <a:srgbClr val="42414C"/>
              </a:solidFill>
              <a:latin typeface="Kalam Bold"/>
              <a:ea typeface="Kalam Bold"/>
              <a:cs typeface="Kalam Bold"/>
              <a:sym typeface="Kalam Bold"/>
            </a:endParaRPr>
          </a:p>
        </p:txBody>
      </p:sp>
      <p:sp>
        <p:nvSpPr>
          <p:cNvPr id="103" name="TextBox 103">
            <a:extLst>
              <a:ext uri="{FF2B5EF4-FFF2-40B4-BE49-F238E27FC236}">
                <a16:creationId xmlns:a16="http://schemas.microsoft.com/office/drawing/2014/main" id="{D9410AA5-06CD-5B12-9D79-CA7662C325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46402" y="9823601"/>
            <a:ext cx="5244431" cy="38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5"/>
              </a:lnSpc>
            </a:pPr>
            <a:r>
              <a:rPr lang="en-US" sz="217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© </a:t>
            </a:r>
            <a:r>
              <a:rPr lang="en-US" sz="2170" dirty="0" err="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Asombro</a:t>
            </a:r>
            <a:r>
              <a:rPr lang="en-US" sz="217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Institute for Science Education</a:t>
            </a:r>
          </a:p>
        </p:txBody>
      </p:sp>
      <p:sp>
        <p:nvSpPr>
          <p:cNvPr id="104" name="Freeform 104">
            <a:extLst>
              <a:ext uri="{FF2B5EF4-FFF2-40B4-BE49-F238E27FC236}">
                <a16:creationId xmlns:a16="http://schemas.microsoft.com/office/drawing/2014/main" id="{76B9DB9B-F5F1-98AC-1F52-1BAD53E4AA65}"/>
              </a:ext>
            </a:extLst>
          </p:cNvPr>
          <p:cNvSpPr/>
          <p:nvPr/>
        </p:nvSpPr>
        <p:spPr>
          <a:xfrm>
            <a:off x="14464499" y="6471424"/>
            <a:ext cx="2132237" cy="3035213"/>
          </a:xfrm>
          <a:custGeom>
            <a:avLst/>
            <a:gdLst/>
            <a:ahLst/>
            <a:cxnLst/>
            <a:rect l="l" t="t" r="r" b="b"/>
            <a:pathLst>
              <a:path w="2132237" h="3035213">
                <a:moveTo>
                  <a:pt x="0" y="0"/>
                </a:moveTo>
                <a:lnTo>
                  <a:pt x="2132237" y="0"/>
                </a:lnTo>
                <a:lnTo>
                  <a:pt x="2132237" y="3035212"/>
                </a:lnTo>
                <a:lnTo>
                  <a:pt x="0" y="3035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5" name="Date Placeholder 104">
            <a:extLst>
              <a:ext uri="{FF2B5EF4-FFF2-40B4-BE49-F238E27FC236}">
                <a16:creationId xmlns:a16="http://schemas.microsoft.com/office/drawing/2014/main" id="{9A6E3C92-16BA-875C-DD5C-D17EF7B6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936317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8F806-318D-9E03-9C7C-829DEE43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5966">
            <a:off x="13004611" y="5790233"/>
            <a:ext cx="4013200" cy="28141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00259" y="791823"/>
            <a:ext cx="8679168" cy="112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6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Results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8607" y="2056054"/>
            <a:ext cx="13413790" cy="260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731" lvl="1" indent="-417865" algn="l">
              <a:lnSpc>
                <a:spcPct val="150000"/>
              </a:lnSpc>
              <a:buFont typeface="Arial"/>
              <a:buChar char="•"/>
            </a:pPr>
            <a:r>
              <a:rPr lang="en-US" sz="387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Carefully remove your sponge salamander and weigh it.</a:t>
            </a:r>
          </a:p>
          <a:p>
            <a:pPr marL="835731" lvl="1" indent="-417865" algn="l">
              <a:lnSpc>
                <a:spcPct val="150000"/>
              </a:lnSpc>
              <a:buFont typeface="Arial"/>
              <a:buChar char="•"/>
            </a:pPr>
            <a:r>
              <a:rPr lang="en-US" sz="387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Write the “final weight” on “My Results Table”</a:t>
            </a:r>
          </a:p>
          <a:p>
            <a:pPr marL="835731" lvl="1" indent="-417865" algn="l">
              <a:lnSpc>
                <a:spcPct val="150000"/>
              </a:lnSpc>
              <a:buFont typeface="Arial"/>
              <a:buChar char="•"/>
            </a:pPr>
            <a:r>
              <a:rPr lang="en-US" sz="387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Calculate the total water lost.</a:t>
            </a:r>
          </a:p>
        </p:txBody>
      </p:sp>
      <p:sp>
        <p:nvSpPr>
          <p:cNvPr id="10" name="TextBox 10"/>
          <p:cNvSpPr txBox="1"/>
          <p:nvPr/>
        </p:nvSpPr>
        <p:spPr>
          <a:xfrm rot="21079934">
            <a:off x="13392020" y="6413214"/>
            <a:ext cx="3213238" cy="187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28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Write your total water lost on an index card and place it in front of your habitat.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99656" y="1569405"/>
            <a:ext cx="2484716" cy="1568477"/>
          </a:xfrm>
          <a:custGeom>
            <a:avLst/>
            <a:gdLst/>
            <a:ahLst/>
            <a:cxnLst/>
            <a:rect l="l" t="t" r="r" b="b"/>
            <a:pathLst>
              <a:path w="2484716" h="1568477">
                <a:moveTo>
                  <a:pt x="0" y="0"/>
                </a:moveTo>
                <a:lnTo>
                  <a:pt x="2484716" y="0"/>
                </a:lnTo>
                <a:lnTo>
                  <a:pt x="2484716" y="1568476"/>
                </a:lnTo>
                <a:lnTo>
                  <a:pt x="0" y="156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503274">
            <a:off x="15051721" y="1348507"/>
            <a:ext cx="802240" cy="1342251"/>
          </a:xfrm>
          <a:custGeom>
            <a:avLst/>
            <a:gdLst/>
            <a:ahLst/>
            <a:cxnLst/>
            <a:rect l="l" t="t" r="r" b="b"/>
            <a:pathLst>
              <a:path w="802240" h="1342251">
                <a:moveTo>
                  <a:pt x="0" y="0"/>
                </a:moveTo>
                <a:lnTo>
                  <a:pt x="802240" y="0"/>
                </a:lnTo>
                <a:lnTo>
                  <a:pt x="802240" y="1342251"/>
                </a:lnTo>
                <a:lnTo>
                  <a:pt x="0" y="134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346" r="-114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78526E-CC05-C09B-2C9A-FB9115E59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425" y="4735565"/>
            <a:ext cx="10755225" cy="508541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31E8F02-7B6F-FC39-1E3C-D1B461016E2C}"/>
              </a:ext>
            </a:extLst>
          </p:cNvPr>
          <p:cNvSpPr/>
          <p:nvPr/>
        </p:nvSpPr>
        <p:spPr>
          <a:xfrm>
            <a:off x="9287589" y="8852097"/>
            <a:ext cx="3361611" cy="72255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rot="21104540">
            <a:off x="11245162" y="8883784"/>
            <a:ext cx="3220978" cy="909926"/>
          </a:xfrm>
          <a:custGeom>
            <a:avLst/>
            <a:gdLst/>
            <a:ahLst/>
            <a:cxnLst/>
            <a:rect l="l" t="t" r="r" b="b"/>
            <a:pathLst>
              <a:path w="3220978" h="909926">
                <a:moveTo>
                  <a:pt x="0" y="0"/>
                </a:moveTo>
                <a:lnTo>
                  <a:pt x="3220979" y="0"/>
                </a:lnTo>
                <a:lnTo>
                  <a:pt x="3220979" y="909927"/>
                </a:lnTo>
                <a:lnTo>
                  <a:pt x="0" y="909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B90FB-8995-9584-0415-DD97B2DD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33598" y="7276907"/>
            <a:ext cx="1480879" cy="2223463"/>
          </a:xfrm>
          <a:custGeom>
            <a:avLst/>
            <a:gdLst/>
            <a:ahLst/>
            <a:cxnLst/>
            <a:rect l="l" t="t" r="r" b="b"/>
            <a:pathLst>
              <a:path w="1859938" h="3055339">
                <a:moveTo>
                  <a:pt x="0" y="0"/>
                </a:moveTo>
                <a:lnTo>
                  <a:pt x="1859937" y="0"/>
                </a:lnTo>
                <a:lnTo>
                  <a:pt x="1859937" y="3055339"/>
                </a:lnTo>
                <a:lnTo>
                  <a:pt x="0" y="305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029200" y="1034143"/>
            <a:ext cx="7335792" cy="124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7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Gallery Walk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5400" y="2737293"/>
            <a:ext cx="16306800" cy="4616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6671" lvl="1" indent="-398336" algn="l">
              <a:lnSpc>
                <a:spcPts val="7343"/>
              </a:lnSpc>
              <a:buFont typeface="Arial"/>
              <a:buChar char="•"/>
            </a:pPr>
            <a:r>
              <a:rPr lang="en-US" sz="4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Place sticky note with total water loss in front of your habitat.</a:t>
            </a:r>
          </a:p>
          <a:p>
            <a:pPr marL="796671" lvl="1" indent="-398336" algn="l">
              <a:lnSpc>
                <a:spcPts val="7343"/>
              </a:lnSpc>
              <a:buFont typeface="Arial"/>
              <a:buChar char="•"/>
            </a:pPr>
            <a:r>
              <a:rPr lang="en-US" sz="4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As a class, put habitats in order from most water loss to least water loss. Place sticky notes in front.</a:t>
            </a:r>
          </a:p>
          <a:p>
            <a:pPr marL="796671" lvl="1" indent="-398336" algn="l">
              <a:lnSpc>
                <a:spcPts val="7343"/>
              </a:lnSpc>
              <a:buFont typeface="Arial"/>
              <a:buChar char="•"/>
            </a:pPr>
            <a:r>
              <a:rPr lang="en-US" sz="4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Observe each other’s habitat designs.</a:t>
            </a:r>
          </a:p>
          <a:p>
            <a:pPr marL="796671" lvl="1" indent="-398336" algn="l">
              <a:lnSpc>
                <a:spcPts val="7343"/>
              </a:lnSpc>
              <a:buFont typeface="Arial"/>
              <a:buChar char="•"/>
            </a:pPr>
            <a:r>
              <a:rPr lang="en-US" sz="4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Please do not touch other team’s habitats.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F6FDC451-A6EA-771C-C0DC-1E6F1A4C862D}"/>
              </a:ext>
            </a:extLst>
          </p:cNvPr>
          <p:cNvSpPr/>
          <p:nvPr/>
        </p:nvSpPr>
        <p:spPr>
          <a:xfrm rot="5400000">
            <a:off x="8185686" y="4572000"/>
            <a:ext cx="838200" cy="7772400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213F5-CA17-8E2E-1CE0-898C622D4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5966">
            <a:off x="2135966" y="7792030"/>
            <a:ext cx="2768488" cy="1941361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0219456F-C84A-E6CB-EB1F-DEE3CB513BFE}"/>
              </a:ext>
            </a:extLst>
          </p:cNvPr>
          <p:cNvSpPr txBox="1"/>
          <p:nvPr/>
        </p:nvSpPr>
        <p:spPr>
          <a:xfrm rot="-469338">
            <a:off x="2573573" y="8150931"/>
            <a:ext cx="1722731" cy="1161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36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Most water loss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D26C2-94A2-E909-C691-36E77F8FD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5966">
            <a:off x="12615733" y="7553695"/>
            <a:ext cx="2768488" cy="1941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6AFD8-5C2A-115C-233D-212F827F9E6A}"/>
              </a:ext>
            </a:extLst>
          </p:cNvPr>
          <p:cNvSpPr txBox="1"/>
          <p:nvPr/>
        </p:nvSpPr>
        <p:spPr>
          <a:xfrm rot="-469338">
            <a:off x="13184492" y="7846227"/>
            <a:ext cx="1403090" cy="1161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36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Least water loss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6DB3C-F967-0602-2E5E-24EA161C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FF32B-0E92-EB5E-C70E-5A2B4AEF8656}"/>
              </a:ext>
            </a:extLst>
          </p:cNvPr>
          <p:cNvSpPr txBox="1"/>
          <p:nvPr/>
        </p:nvSpPr>
        <p:spPr>
          <a:xfrm>
            <a:off x="4610100" y="7488332"/>
            <a:ext cx="9067800" cy="1634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5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Circle the habitat that had the lowest water loss.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68E0F-8F2E-C88E-6A2F-9F86DEB9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688" y="566560"/>
            <a:ext cx="9035212" cy="4272140"/>
          </a:xfrm>
          <a:prstGeom prst="rect">
            <a:avLst/>
          </a:prstGeom>
        </p:spPr>
      </p:pic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1FAE52E8-3C5F-0DFA-8E51-683CCCA26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1100" y="4000500"/>
            <a:ext cx="685800" cy="685800"/>
          </a:xfrm>
          <a:prstGeom prst="rect">
            <a:avLst/>
          </a:prstGeom>
        </p:spPr>
      </p:pic>
      <p:pic>
        <p:nvPicPr>
          <p:cNvPr id="9" name="Graphic 8" descr="Question Mark with solid fill">
            <a:extLst>
              <a:ext uri="{FF2B5EF4-FFF2-40B4-BE49-F238E27FC236}">
                <a16:creationId xmlns:a16="http://schemas.microsoft.com/office/drawing/2014/main" id="{0185533F-BDFA-41C0-0CFE-4FD43A21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11000" y="4000500"/>
            <a:ext cx="685800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89B5B-171F-24C2-7854-DF5E82D537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" b="62674"/>
          <a:stretch>
            <a:fillRect/>
          </a:stretch>
        </p:blipFill>
        <p:spPr>
          <a:xfrm>
            <a:off x="2324100" y="5164667"/>
            <a:ext cx="13639800" cy="222612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D29A0-D7DE-139C-3CF0-CF667257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5029-5378-8D33-6529-036ABFC4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C19826-47A7-00B2-BE54-B9E4AAD224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BD6FE-1BB8-02DE-A7EA-25CCE847CBDB}"/>
              </a:ext>
            </a:extLst>
          </p:cNvPr>
          <p:cNvSpPr txBox="1"/>
          <p:nvPr/>
        </p:nvSpPr>
        <p:spPr>
          <a:xfrm>
            <a:off x="3245650" y="5143500"/>
            <a:ext cx="1179669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5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Calculate the difference in water loss between your habitat and the control.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37543C-9D0A-5337-B9E1-A9207473F7B8}"/>
              </a:ext>
            </a:extLst>
          </p:cNvPr>
          <p:cNvGrpSpPr/>
          <p:nvPr/>
        </p:nvGrpSpPr>
        <p:grpSpPr>
          <a:xfrm>
            <a:off x="2743200" y="7338558"/>
            <a:ext cx="12299149" cy="1157742"/>
            <a:chOff x="2743200" y="7338558"/>
            <a:chExt cx="12299149" cy="115774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C06812-9046-ACFB-E38F-5E87CC48267F}"/>
                </a:ext>
              </a:extLst>
            </p:cNvPr>
            <p:cNvCxnSpPr/>
            <p:nvPr/>
          </p:nvCxnSpPr>
          <p:spPr>
            <a:xfrm>
              <a:off x="2743200" y="84963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AB8D2A-3B9F-203B-9CA4-80FF650DCA53}"/>
                </a:ext>
              </a:extLst>
            </p:cNvPr>
            <p:cNvCxnSpPr/>
            <p:nvPr/>
          </p:nvCxnSpPr>
          <p:spPr>
            <a:xfrm>
              <a:off x="11994349" y="84963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5543E0-2430-036B-1F44-DB51899F05FC}"/>
                </a:ext>
              </a:extLst>
            </p:cNvPr>
            <p:cNvCxnSpPr/>
            <p:nvPr/>
          </p:nvCxnSpPr>
          <p:spPr>
            <a:xfrm>
              <a:off x="7213599" y="84963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7669FB-C855-26F7-01BF-E8C20C2A14F8}"/>
                </a:ext>
              </a:extLst>
            </p:cNvPr>
            <p:cNvSpPr txBox="1"/>
            <p:nvPr/>
          </p:nvSpPr>
          <p:spPr>
            <a:xfrm>
              <a:off x="6337299" y="7338558"/>
              <a:ext cx="7848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-					=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7EA07F-D508-9AB2-C015-62DB2CBA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430"/>
          <a:stretch>
            <a:fillRect/>
          </a:stretch>
        </p:blipFill>
        <p:spPr>
          <a:xfrm>
            <a:off x="2324099" y="1297550"/>
            <a:ext cx="13639800" cy="301593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2617C-1A68-FFF4-62D3-610FABCA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4496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9B54D-80FC-B487-54F8-1B91E2C8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A592FB-EC69-0273-AE19-DE689B1682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90BEB-F432-A533-472B-869862969B87}"/>
              </a:ext>
            </a:extLst>
          </p:cNvPr>
          <p:cNvSpPr txBox="1"/>
          <p:nvPr/>
        </p:nvSpPr>
        <p:spPr>
          <a:xfrm>
            <a:off x="1711943" y="4186943"/>
            <a:ext cx="6076950" cy="1617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4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How much water did the best habitat lose?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65187-A617-65D7-BC9E-3817F5E6F5AD}"/>
              </a:ext>
            </a:extLst>
          </p:cNvPr>
          <p:cNvSpPr txBox="1"/>
          <p:nvPr/>
        </p:nvSpPr>
        <p:spPr>
          <a:xfrm>
            <a:off x="10751872" y="4215543"/>
            <a:ext cx="5824185" cy="1617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4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How much water did your habitat lose?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DC4ED-E229-B081-93C2-AF2F061E87CC}"/>
              </a:ext>
            </a:extLst>
          </p:cNvPr>
          <p:cNvSpPr txBox="1"/>
          <p:nvPr/>
        </p:nvSpPr>
        <p:spPr>
          <a:xfrm>
            <a:off x="2803925" y="6385842"/>
            <a:ext cx="1268014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5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Calculate the difference in water loss between your habitat and the best habitat.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0000B7-4631-9BCC-9BC0-980DE34766EC}"/>
              </a:ext>
            </a:extLst>
          </p:cNvPr>
          <p:cNvGrpSpPr/>
          <p:nvPr/>
        </p:nvGrpSpPr>
        <p:grpSpPr>
          <a:xfrm>
            <a:off x="2743200" y="8191500"/>
            <a:ext cx="12299149" cy="1157742"/>
            <a:chOff x="2743200" y="8405358"/>
            <a:chExt cx="12299149" cy="115774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B3C986-6FFE-0FB1-88A7-7A80243A2216}"/>
                </a:ext>
              </a:extLst>
            </p:cNvPr>
            <p:cNvCxnSpPr/>
            <p:nvPr/>
          </p:nvCxnSpPr>
          <p:spPr>
            <a:xfrm>
              <a:off x="2743200" y="95631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47F7DEB-3ABB-777E-4664-A3ED95FFAD9A}"/>
                </a:ext>
              </a:extLst>
            </p:cNvPr>
            <p:cNvCxnSpPr/>
            <p:nvPr/>
          </p:nvCxnSpPr>
          <p:spPr>
            <a:xfrm>
              <a:off x="11994349" y="95631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E8DB93-67BE-31FC-C766-60250D0D003D}"/>
                </a:ext>
              </a:extLst>
            </p:cNvPr>
            <p:cNvCxnSpPr/>
            <p:nvPr/>
          </p:nvCxnSpPr>
          <p:spPr>
            <a:xfrm>
              <a:off x="7213599" y="9563100"/>
              <a:ext cx="30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E987AD-02AA-2579-75C3-3FC2C689924E}"/>
                </a:ext>
              </a:extLst>
            </p:cNvPr>
            <p:cNvSpPr txBox="1"/>
            <p:nvPr/>
          </p:nvSpPr>
          <p:spPr>
            <a:xfrm>
              <a:off x="6337299" y="8405358"/>
              <a:ext cx="7848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-					=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D54A0CC-10AB-3F26-BDD2-48802EE1D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650"/>
          <a:stretch>
            <a:fillRect/>
          </a:stretch>
        </p:blipFill>
        <p:spPr>
          <a:xfrm>
            <a:off x="2324099" y="1155594"/>
            <a:ext cx="13639800" cy="270460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F3C0B-3809-FFA3-929B-887C792F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4373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0" name="Picture 6" descr="New Mexico State Map | USA | Maps of New Mexico (NM)">
            <a:extLst>
              <a:ext uri="{FF2B5EF4-FFF2-40B4-BE49-F238E27FC236}">
                <a16:creationId xmlns:a16="http://schemas.microsoft.com/office/drawing/2014/main" id="{60991913-CCA5-9297-F9A1-E4033127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60" y="1863414"/>
            <a:ext cx="4270299" cy="48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1981200" y="895350"/>
            <a:ext cx="14345179" cy="846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97"/>
              </a:lnSpc>
            </a:pPr>
            <a:r>
              <a:rPr lang="en-US" sz="6272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The Sacramento Mountain Salamander</a:t>
            </a:r>
          </a:p>
        </p:txBody>
      </p:sp>
      <p:sp>
        <p:nvSpPr>
          <p:cNvPr id="3" name="Freeform 3"/>
          <p:cNvSpPr/>
          <p:nvPr/>
        </p:nvSpPr>
        <p:spPr>
          <a:xfrm>
            <a:off x="6169845" y="1863952"/>
            <a:ext cx="4117155" cy="7527698"/>
          </a:xfrm>
          <a:custGeom>
            <a:avLst/>
            <a:gdLst/>
            <a:ahLst/>
            <a:cxnLst/>
            <a:rect l="l" t="t" r="r" b="b"/>
            <a:pathLst>
              <a:path w="4892035" h="7338053">
                <a:moveTo>
                  <a:pt x="0" y="0"/>
                </a:moveTo>
                <a:lnTo>
                  <a:pt x="4892035" y="0"/>
                </a:lnTo>
                <a:lnTo>
                  <a:pt x="4892035" y="7338053"/>
                </a:lnTo>
                <a:lnTo>
                  <a:pt x="0" y="733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169845" y="6591300"/>
            <a:ext cx="411715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Typical Habitat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CE88D4-00B9-6966-8977-F2D216ACC5C4}"/>
              </a:ext>
            </a:extLst>
          </p:cNvPr>
          <p:cNvSpPr/>
          <p:nvPr/>
        </p:nvSpPr>
        <p:spPr>
          <a:xfrm>
            <a:off x="3886200" y="4838700"/>
            <a:ext cx="347739" cy="304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C2BC1E2A-B37E-76A5-A5A8-5C5774561398}"/>
              </a:ext>
            </a:extLst>
          </p:cNvPr>
          <p:cNvSpPr/>
          <p:nvPr/>
        </p:nvSpPr>
        <p:spPr>
          <a:xfrm rot="801356">
            <a:off x="16446098" y="815999"/>
            <a:ext cx="744383" cy="588739"/>
          </a:xfrm>
          <a:custGeom>
            <a:avLst/>
            <a:gdLst/>
            <a:ahLst/>
            <a:cxnLst/>
            <a:rect l="l" t="t" r="r" b="b"/>
            <a:pathLst>
              <a:path w="744383" h="588739">
                <a:moveTo>
                  <a:pt x="0" y="0"/>
                </a:moveTo>
                <a:lnTo>
                  <a:pt x="744383" y="0"/>
                </a:lnTo>
                <a:lnTo>
                  <a:pt x="744383" y="588739"/>
                </a:lnTo>
                <a:lnTo>
                  <a:pt x="0" y="58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9CF305C-050A-39B2-25C8-01EFCB1F93F6}"/>
              </a:ext>
            </a:extLst>
          </p:cNvPr>
          <p:cNvSpPr txBox="1"/>
          <p:nvPr/>
        </p:nvSpPr>
        <p:spPr>
          <a:xfrm>
            <a:off x="10358375" y="2108372"/>
            <a:ext cx="7075328" cy="199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I’m a small amphibian - only about 2-3 inches long. </a:t>
            </a:r>
          </a:p>
          <a:p>
            <a:pPr algn="l">
              <a:lnSpc>
                <a:spcPts val="3132"/>
              </a:lnSpc>
            </a:pPr>
            <a:endParaRPr lang="en-US" sz="29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 only place I’m found is in the </a:t>
            </a:r>
            <a:r>
              <a:rPr lang="en-US" sz="29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Sacramento Mountains of New Mexico.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C362A1C-5629-33B9-D795-57D0BE2FC1D1}"/>
              </a:ext>
            </a:extLst>
          </p:cNvPr>
          <p:cNvSpPr txBox="1"/>
          <p:nvPr/>
        </p:nvSpPr>
        <p:spPr>
          <a:xfrm>
            <a:off x="10358375" y="4443511"/>
            <a:ext cx="6541927" cy="199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 live where it’s moist: under fallen tree logs and in leaf litter.</a:t>
            </a:r>
          </a:p>
          <a:p>
            <a:pPr algn="l">
              <a:lnSpc>
                <a:spcPts val="3132"/>
              </a:lnSpc>
            </a:pPr>
            <a:endParaRPr lang="en-US" sz="29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 eat beetles, ants, flies, worms, and other bugs.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0C87EC9E-8F88-CD1B-C899-539D61253953}"/>
              </a:ext>
            </a:extLst>
          </p:cNvPr>
          <p:cNvSpPr txBox="1"/>
          <p:nvPr/>
        </p:nvSpPr>
        <p:spPr>
          <a:xfrm>
            <a:off x="10358375" y="6975103"/>
            <a:ext cx="6900925" cy="120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I’m named a </a:t>
            </a:r>
            <a:r>
              <a:rPr lang="en-US" sz="29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Species of Greatest Conservation Need </a:t>
            </a:r>
            <a:r>
              <a:rPr lang="en-US" sz="29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by the New Mexico Department of Game and Fish.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14CC75E-46D0-C6E6-7971-BB9339C9A188}"/>
              </a:ext>
            </a:extLst>
          </p:cNvPr>
          <p:cNvSpPr txBox="1"/>
          <p:nvPr/>
        </p:nvSpPr>
        <p:spPr>
          <a:xfrm rot="-217622">
            <a:off x="10780574" y="8799601"/>
            <a:ext cx="4755012" cy="56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 dirty="0">
                <a:solidFill>
                  <a:srgbClr val="91302F"/>
                </a:solidFill>
                <a:latin typeface="Kalam Bold"/>
                <a:ea typeface="Kalam Bold"/>
                <a:cs typeface="Kalam Bold"/>
                <a:sym typeface="Kalam Bold"/>
              </a:rPr>
              <a:t>I could go extinct!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64D7FEF-7435-BE9C-746F-1DD60C005792}"/>
              </a:ext>
            </a:extLst>
          </p:cNvPr>
          <p:cNvSpPr/>
          <p:nvPr/>
        </p:nvSpPr>
        <p:spPr>
          <a:xfrm rot="8052547" flipV="1">
            <a:off x="15142050" y="8145960"/>
            <a:ext cx="1516223" cy="367037"/>
          </a:xfrm>
          <a:custGeom>
            <a:avLst/>
            <a:gdLst/>
            <a:ahLst/>
            <a:cxnLst/>
            <a:rect l="l" t="t" r="r" b="b"/>
            <a:pathLst>
              <a:path w="2349820" h="663824">
                <a:moveTo>
                  <a:pt x="0" y="0"/>
                </a:moveTo>
                <a:lnTo>
                  <a:pt x="2349819" y="0"/>
                </a:lnTo>
                <a:lnTo>
                  <a:pt x="2349819" y="663824"/>
                </a:lnTo>
                <a:lnTo>
                  <a:pt x="0" y="663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Sacramento Mountains Salamander - Aneides hardii">
            <a:extLst>
              <a:ext uri="{FF2B5EF4-FFF2-40B4-BE49-F238E27FC236}">
                <a16:creationId xmlns:a16="http://schemas.microsoft.com/office/drawing/2014/main" id="{AE9070B1-48BA-4873-7F47-962B33B17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60" y="6743700"/>
            <a:ext cx="4270299" cy="28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EEB4D5-9F44-9B94-CB25-467D3CE5943F}"/>
              </a:ext>
            </a:extLst>
          </p:cNvPr>
          <p:cNvCxnSpPr/>
          <p:nvPr/>
        </p:nvCxnSpPr>
        <p:spPr>
          <a:xfrm>
            <a:off x="4060069" y="4991100"/>
            <a:ext cx="173870" cy="21730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8A839-1E7C-BF36-508F-5019AD9E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BCAD-3C5D-92D7-774C-9EA7EF42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A9915C-F9F8-7814-32A6-47EAAF7ED7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E9758-65EB-B2F1-493B-BACA4AD40D11}"/>
              </a:ext>
            </a:extLst>
          </p:cNvPr>
          <p:cNvSpPr txBox="1"/>
          <p:nvPr/>
        </p:nvSpPr>
        <p:spPr>
          <a:xfrm>
            <a:off x="2133600" y="1039545"/>
            <a:ext cx="14325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60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What made a habitat good at reducing water loss?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3DCAE-594E-054E-564B-62586BD20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950876"/>
            <a:ext cx="8518669" cy="638473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14440BE-98E7-1C57-AAE6-D32EB671B5FE}"/>
              </a:ext>
            </a:extLst>
          </p:cNvPr>
          <p:cNvSpPr txBox="1"/>
          <p:nvPr/>
        </p:nvSpPr>
        <p:spPr>
          <a:xfrm>
            <a:off x="2133600" y="3857380"/>
            <a:ext cx="5964192" cy="378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07"/>
              </a:lnSpc>
            </a:pPr>
            <a:r>
              <a:rPr lang="en-US" sz="66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Let’s Discuss!</a:t>
            </a:r>
          </a:p>
          <a:p>
            <a:pPr marL="1143000" lvl="0" indent="-1143000">
              <a:lnSpc>
                <a:spcPts val="9907"/>
              </a:lnSpc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Strengths</a:t>
            </a:r>
          </a:p>
          <a:p>
            <a:pPr marL="1143000" lvl="0" indent="-1143000">
              <a:lnSpc>
                <a:spcPts val="9907"/>
              </a:lnSpc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Weaknesses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02D67-409C-8CE5-7B6C-7EF5F055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0125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48000" y="1174693"/>
            <a:ext cx="12192000" cy="1204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40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It’s Tricky to Stay Moist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64267" y="3032449"/>
            <a:ext cx="8915400" cy="551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3441" lvl="1" indent="-386721" algn="l">
              <a:buFont typeface="Arial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Amphibians (salamanders, frogs, toads, axolotls) depend on adaptations and habitats for survival.</a:t>
            </a:r>
          </a:p>
          <a:p>
            <a:pPr marL="386720" lvl="1" algn="l"/>
            <a:endParaRPr lang="en-US" sz="3582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773441" lvl="1" indent="-386721" algn="l">
              <a:buFont typeface="Arial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They lay jelly eggs that dry out easily.</a:t>
            </a:r>
          </a:p>
          <a:p>
            <a:pPr marL="773441" lvl="1" indent="-386721" algn="l">
              <a:buFont typeface="Arial"/>
              <a:buChar char="•"/>
            </a:pPr>
            <a:endParaRPr lang="en-US" sz="3582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773441" lvl="1" indent="-386721" algn="l">
              <a:buFont typeface="Arial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They have delicate, breathable skin.</a:t>
            </a:r>
          </a:p>
          <a:p>
            <a:pPr marL="386720" lvl="1" algn="l"/>
            <a:endParaRPr lang="en-US" sz="3582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773441" lvl="1" indent="-386721" algn="l">
              <a:buFont typeface="Arial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They need places to take cover from the sun or keep cool and moist.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ABC158C-973B-E038-DA1D-EC928CFE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757597"/>
            <a:ext cx="4038600" cy="60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A2532-45E3-D617-314D-8CA4DA9C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05375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00091">
            <a:off x="16393364" y="4120186"/>
            <a:ext cx="580117" cy="1905170"/>
          </a:xfrm>
          <a:custGeom>
            <a:avLst/>
            <a:gdLst/>
            <a:ahLst/>
            <a:cxnLst/>
            <a:rect l="l" t="t" r="r" b="b"/>
            <a:pathLst>
              <a:path w="724314" h="2249086">
                <a:moveTo>
                  <a:pt x="0" y="0"/>
                </a:moveTo>
                <a:lnTo>
                  <a:pt x="724314" y="0"/>
                </a:lnTo>
                <a:lnTo>
                  <a:pt x="724314" y="2249085"/>
                </a:lnTo>
                <a:lnTo>
                  <a:pt x="0" y="2249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47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2392111" y="685800"/>
            <a:ext cx="6904098" cy="4437556"/>
          </a:xfrm>
          <a:custGeom>
            <a:avLst/>
            <a:gdLst/>
            <a:ahLst/>
            <a:cxnLst/>
            <a:rect l="l" t="t" r="r" b="b"/>
            <a:pathLst>
              <a:path w="7102914" h="4217355">
                <a:moveTo>
                  <a:pt x="0" y="0"/>
                </a:moveTo>
                <a:lnTo>
                  <a:pt x="7102914" y="0"/>
                </a:lnTo>
                <a:lnTo>
                  <a:pt x="7102914" y="4217355"/>
                </a:lnTo>
                <a:lnTo>
                  <a:pt x="0" y="4217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9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777628" y="1214003"/>
            <a:ext cx="4524359" cy="2947668"/>
          </a:xfrm>
          <a:custGeom>
            <a:avLst/>
            <a:gdLst/>
            <a:ahLst/>
            <a:cxnLst/>
            <a:rect l="l" t="t" r="r" b="b"/>
            <a:pathLst>
              <a:path w="3947128" h="2580447">
                <a:moveTo>
                  <a:pt x="0" y="0"/>
                </a:moveTo>
                <a:lnTo>
                  <a:pt x="3947128" y="0"/>
                </a:lnTo>
                <a:lnTo>
                  <a:pt x="3947128" y="2580447"/>
                </a:lnTo>
                <a:lnTo>
                  <a:pt x="0" y="2580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69203">
            <a:off x="6943886" y="2129515"/>
            <a:ext cx="2351418" cy="1383969"/>
          </a:xfrm>
          <a:custGeom>
            <a:avLst/>
            <a:gdLst/>
            <a:ahLst/>
            <a:cxnLst/>
            <a:rect l="l" t="t" r="r" b="b"/>
            <a:pathLst>
              <a:path w="2743858" h="1529701">
                <a:moveTo>
                  <a:pt x="0" y="0"/>
                </a:moveTo>
                <a:lnTo>
                  <a:pt x="2743858" y="0"/>
                </a:lnTo>
                <a:lnTo>
                  <a:pt x="2743858" y="1529701"/>
                </a:lnTo>
                <a:lnTo>
                  <a:pt x="0" y="1529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09600" y="10020300"/>
            <a:ext cx="2514600" cy="155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8"/>
              </a:lnSpc>
              <a:spcBef>
                <a:spcPct val="0"/>
              </a:spcBef>
            </a:pPr>
            <a:r>
              <a:rPr lang="en-US" sz="11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Source: NDMC, NOAA, USDA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754" y="9793229"/>
            <a:ext cx="6896823" cy="364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4"/>
              </a:lnSpc>
              <a:spcBef>
                <a:spcPct val="0"/>
              </a:spcBef>
            </a:pPr>
            <a:r>
              <a:rPr lang="en-US" sz="11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Source: https://</a:t>
            </a:r>
            <a:r>
              <a:rPr lang="en-US" sz="1100" dirty="0" err="1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theacademyadvocate.com</a:t>
            </a:r>
            <a:r>
              <a:rPr lang="en-US" sz="11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/4342/news/climate-crisis-in-new-</a:t>
            </a:r>
            <a:r>
              <a:rPr lang="en-US" sz="1100" dirty="0" err="1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mexico</a:t>
            </a:r>
            <a:endParaRPr lang="en-US" sz="1100" dirty="0">
              <a:solidFill>
                <a:srgbClr val="42414C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ts val="1394"/>
              </a:lnSpc>
              <a:spcBef>
                <a:spcPct val="0"/>
              </a:spcBef>
            </a:pPr>
            <a:endParaRPr lang="en-US" sz="1366" dirty="0">
              <a:solidFill>
                <a:srgbClr val="42414C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58400" y="6820962"/>
            <a:ext cx="6915718" cy="2220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3"/>
              </a:lnSpc>
            </a:pPr>
            <a:r>
              <a:rPr lang="en-US" sz="3956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Drought</a:t>
            </a:r>
            <a:r>
              <a:rPr lang="en-US" sz="3956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is when we get less rain than normal. </a:t>
            </a:r>
          </a:p>
          <a:p>
            <a:pPr algn="ctr">
              <a:lnSpc>
                <a:spcPts val="4273"/>
              </a:lnSpc>
            </a:pPr>
            <a:endParaRPr lang="en-US" sz="3956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algn="ctr">
              <a:lnSpc>
                <a:spcPts val="4273"/>
              </a:lnSpc>
            </a:pPr>
            <a:r>
              <a:rPr lang="en-US" sz="3956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Temperatures are </a:t>
            </a:r>
            <a:r>
              <a:rPr lang="en-US" sz="3956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rising</a:t>
            </a:r>
            <a:r>
              <a:rPr lang="en-US" sz="3956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</p:txBody>
      </p:sp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47A09A4F-02E2-AB02-B108-3CB713ED0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3400" y="3314700"/>
            <a:ext cx="998000" cy="998000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4A7AF503-1EEB-504F-ACF8-16CCAD095846}"/>
              </a:ext>
            </a:extLst>
          </p:cNvPr>
          <p:cNvSpPr/>
          <p:nvPr/>
        </p:nvSpPr>
        <p:spPr>
          <a:xfrm rot="20719894">
            <a:off x="6971746" y="3476470"/>
            <a:ext cx="3110485" cy="2121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F04707B5-7500-0A58-5510-E1C21B1FA5E4}"/>
              </a:ext>
            </a:extLst>
          </p:cNvPr>
          <p:cNvSpPr txBox="1"/>
          <p:nvPr/>
        </p:nvSpPr>
        <p:spPr>
          <a:xfrm>
            <a:off x="10725067" y="5022280"/>
            <a:ext cx="5582384" cy="11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40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Hot &amp; Dry</a:t>
            </a:r>
          </a:p>
        </p:txBody>
      </p:sp>
      <p:pic>
        <p:nvPicPr>
          <p:cNvPr id="1026" name="Picture 2" descr="Climate Central's graph corroborates 350.org's analysis. ">
            <a:extLst>
              <a:ext uri="{FF2B5EF4-FFF2-40B4-BE49-F238E27FC236}">
                <a16:creationId xmlns:a16="http://schemas.microsoft.com/office/drawing/2014/main" id="{EB1EB092-9F64-5C5B-22C5-2C69F76E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63" y="5270264"/>
            <a:ext cx="7540594" cy="43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E0233-8475-47A6-165E-E2EF471B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225F0-CE37-CAF0-82F0-59569280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537" y="2022035"/>
            <a:ext cx="8126924" cy="63966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120688" y="4610100"/>
            <a:ext cx="652229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5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Answer Question 8 on</a:t>
            </a:r>
          </a:p>
          <a:p>
            <a:pPr algn="ctr">
              <a:lnSpc>
                <a:spcPts val="6634"/>
              </a:lnSpc>
            </a:pPr>
            <a:r>
              <a:rPr lang="en-US" sz="5400" b="1" dirty="0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your worksheet.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26689B9-F49D-1A05-5CEE-AB7F0B8EB488}"/>
              </a:ext>
            </a:extLst>
          </p:cNvPr>
          <p:cNvSpPr txBox="1"/>
          <p:nvPr/>
        </p:nvSpPr>
        <p:spPr>
          <a:xfrm rot="21320930">
            <a:off x="1459368" y="1249370"/>
            <a:ext cx="7335792" cy="124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7"/>
              </a:lnSpc>
            </a:pPr>
            <a:r>
              <a:rPr lang="en-US" sz="8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Let’s Discuss!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C08141F-B4CD-68AD-BEAC-244856AD2BF2}"/>
              </a:ext>
            </a:extLst>
          </p:cNvPr>
          <p:cNvSpPr txBox="1"/>
          <p:nvPr/>
        </p:nvSpPr>
        <p:spPr>
          <a:xfrm rot="21449679">
            <a:off x="1392448" y="3129752"/>
            <a:ext cx="7335792" cy="498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7"/>
              </a:lnSpc>
            </a:pPr>
            <a:r>
              <a:rPr lang="en-US" sz="60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How would you change your habitat if you were doing this again?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E044E-9B1D-62FA-57E3-F15458A8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6408">
            <a:off x="5238996" y="1139938"/>
            <a:ext cx="8870632" cy="7015863"/>
          </a:xfrm>
          <a:custGeom>
            <a:avLst/>
            <a:gdLst/>
            <a:ahLst/>
            <a:cxnLst/>
            <a:rect l="l" t="t" r="r" b="b"/>
            <a:pathLst>
              <a:path w="8870632" h="7015863">
                <a:moveTo>
                  <a:pt x="0" y="0"/>
                </a:moveTo>
                <a:lnTo>
                  <a:pt x="8870632" y="0"/>
                </a:lnTo>
                <a:lnTo>
                  <a:pt x="8870632" y="7015863"/>
                </a:lnTo>
                <a:lnTo>
                  <a:pt x="0" y="701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158025">
            <a:off x="6091451" y="2884445"/>
            <a:ext cx="7252253" cy="35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8951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Thank you for </a:t>
            </a:r>
          </a:p>
          <a:p>
            <a:pPr marL="0" lvl="0" indent="0" algn="ctr">
              <a:lnSpc>
                <a:spcPts val="9130"/>
              </a:lnSpc>
            </a:pPr>
            <a:r>
              <a:rPr lang="en-US" sz="8951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your help!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56323" y="7981177"/>
            <a:ext cx="5050917" cy="1487291"/>
            <a:chOff x="0" y="0"/>
            <a:chExt cx="6734556" cy="1983055"/>
          </a:xfrm>
        </p:grpSpPr>
        <p:sp>
          <p:nvSpPr>
            <p:cNvPr id="6" name="AutoShape 6"/>
            <p:cNvSpPr/>
            <p:nvPr/>
          </p:nvSpPr>
          <p:spPr>
            <a:xfrm>
              <a:off x="792846" y="1951305"/>
              <a:ext cx="5148865" cy="0"/>
            </a:xfrm>
            <a:prstGeom prst="line">
              <a:avLst/>
            </a:prstGeom>
            <a:ln w="63500" cap="flat">
              <a:solidFill>
                <a:srgbClr val="A2845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795727" y="0"/>
              <a:ext cx="1143103" cy="1131615"/>
            </a:xfrm>
            <a:custGeom>
              <a:avLst/>
              <a:gdLst/>
              <a:ahLst/>
              <a:cxnLst/>
              <a:rect l="l" t="t" r="r" b="b"/>
              <a:pathLst>
                <a:path w="1143103" h="1131615">
                  <a:moveTo>
                    <a:pt x="0" y="0"/>
                  </a:moveTo>
                  <a:lnTo>
                    <a:pt x="1143103" y="0"/>
                  </a:lnTo>
                  <a:lnTo>
                    <a:pt x="1143103" y="1131615"/>
                  </a:lnTo>
                  <a:lnTo>
                    <a:pt x="0" y="113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9169"/>
              <a:ext cx="6734556" cy="1137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6"/>
                </a:lnSpc>
              </a:pPr>
              <a:r>
                <a:rPr lang="en-US" sz="2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Brought to you by </a:t>
              </a:r>
            </a:p>
            <a:p>
              <a:pPr marL="0" lvl="0" indent="0" algn="ctr">
                <a:lnSpc>
                  <a:spcPts val="2586"/>
                </a:lnSpc>
              </a:pPr>
              <a:r>
                <a:rPr lang="en-US" sz="2841" spc="181">
                  <a:solidFill>
                    <a:srgbClr val="70AB37"/>
                  </a:solidFill>
                  <a:latin typeface="Avenir"/>
                  <a:ea typeface="Avenir"/>
                  <a:cs typeface="Avenir"/>
                  <a:sym typeface="Avenir"/>
                </a:rPr>
                <a:t>The Asombro Institute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025001">
            <a:off x="12891760" y="4731093"/>
            <a:ext cx="3692837" cy="4338180"/>
          </a:xfrm>
          <a:custGeom>
            <a:avLst/>
            <a:gdLst/>
            <a:ahLst/>
            <a:cxnLst/>
            <a:rect l="l" t="t" r="r" b="b"/>
            <a:pathLst>
              <a:path w="5134940" h="5977391">
                <a:moveTo>
                  <a:pt x="0" y="0"/>
                </a:moveTo>
                <a:lnTo>
                  <a:pt x="5134939" y="0"/>
                </a:lnTo>
                <a:lnTo>
                  <a:pt x="5134939" y="5977391"/>
                </a:lnTo>
                <a:lnTo>
                  <a:pt x="0" y="5977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3438" t="-70767" r="-13120" b="-4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7CBC72C3-9688-9DDB-2F97-E382B37F8772}"/>
              </a:ext>
            </a:extLst>
          </p:cNvPr>
          <p:cNvSpPr/>
          <p:nvPr/>
        </p:nvSpPr>
        <p:spPr>
          <a:xfrm rot="20897773">
            <a:off x="2124404" y="1715613"/>
            <a:ext cx="4279469" cy="3429618"/>
          </a:xfrm>
          <a:prstGeom prst="hear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D70368D-1CFC-14D5-C873-C3255968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B60B8-D6B1-F859-1156-A62BE713B0CE}"/>
              </a:ext>
            </a:extLst>
          </p:cNvPr>
          <p:cNvGrpSpPr/>
          <p:nvPr/>
        </p:nvGrpSpPr>
        <p:grpSpPr>
          <a:xfrm>
            <a:off x="1537639" y="3336793"/>
            <a:ext cx="8353359" cy="5568679"/>
            <a:chOff x="1537639" y="3336793"/>
            <a:chExt cx="8353359" cy="55686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BBE1278-C8D2-576B-98BB-DB6A1FB56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698" y="3390900"/>
              <a:ext cx="8041102" cy="538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6"/>
            <p:cNvSpPr txBox="1"/>
            <p:nvPr/>
          </p:nvSpPr>
          <p:spPr>
            <a:xfrm rot="21518287">
              <a:off x="1537639" y="8373552"/>
              <a:ext cx="3810744" cy="335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0"/>
                </a:lnSpc>
              </a:pPr>
              <a:r>
                <a:rPr lang="en-US" sz="184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Photo Credit: Robert Dobbs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10705113">
              <a:off x="8929095" y="7899782"/>
              <a:ext cx="961903" cy="1005690"/>
            </a:xfrm>
            <a:custGeom>
              <a:avLst/>
              <a:gdLst/>
              <a:ahLst/>
              <a:cxnLst/>
              <a:rect l="l" t="t" r="r" b="b"/>
              <a:pathLst>
                <a:path w="1180726" h="1185035">
                  <a:moveTo>
                    <a:pt x="0" y="0"/>
                  </a:moveTo>
                  <a:lnTo>
                    <a:pt x="1180726" y="0"/>
                  </a:lnTo>
                  <a:lnTo>
                    <a:pt x="1180726" y="1185035"/>
                  </a:lnTo>
                  <a:lnTo>
                    <a:pt x="0" y="1185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1399043">
              <a:off x="1604424" y="3336793"/>
              <a:ext cx="961902" cy="1005690"/>
            </a:xfrm>
            <a:custGeom>
              <a:avLst/>
              <a:gdLst/>
              <a:ahLst/>
              <a:cxnLst/>
              <a:rect l="l" t="t" r="r" b="b"/>
              <a:pathLst>
                <a:path w="1180726" h="1185035">
                  <a:moveTo>
                    <a:pt x="0" y="0"/>
                  </a:moveTo>
                  <a:lnTo>
                    <a:pt x="1180726" y="0"/>
                  </a:lnTo>
                  <a:lnTo>
                    <a:pt x="1180726" y="1185035"/>
                  </a:lnTo>
                  <a:lnTo>
                    <a:pt x="0" y="1185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72414" y="765372"/>
            <a:ext cx="15870814" cy="106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4"/>
              </a:lnSpc>
              <a:spcBef>
                <a:spcPct val="0"/>
              </a:spcBef>
            </a:pPr>
            <a:r>
              <a:rPr lang="en-US" sz="66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The Sacramento Mountain Salamander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989AA0C-132B-45F4-3986-BF9DC0C367BA}"/>
              </a:ext>
            </a:extLst>
          </p:cNvPr>
          <p:cNvSpPr txBox="1"/>
          <p:nvPr/>
        </p:nvSpPr>
        <p:spPr>
          <a:xfrm>
            <a:off x="5627420" y="2031195"/>
            <a:ext cx="7896260" cy="84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7"/>
              </a:lnSpc>
            </a:pPr>
            <a:r>
              <a:rPr lang="en-US" sz="6272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...is like a sponge!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A22496-C392-BD90-794E-38D6A0ABD796}"/>
              </a:ext>
            </a:extLst>
          </p:cNvPr>
          <p:cNvSpPr txBox="1"/>
          <p:nvPr/>
        </p:nvSpPr>
        <p:spPr>
          <a:xfrm>
            <a:off x="10334625" y="3309654"/>
            <a:ext cx="6886575" cy="4663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This salamander doesn’t have lungs like other animals.</a:t>
            </a:r>
          </a:p>
          <a:p>
            <a:endParaRPr lang="en-US" sz="20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It </a:t>
            </a:r>
            <a:r>
              <a:rPr lang="en-US" sz="3472" dirty="0">
                <a:solidFill>
                  <a:srgbClr val="D57631"/>
                </a:solidFill>
                <a:latin typeface="Kalam"/>
                <a:ea typeface="Kalam"/>
                <a:cs typeface="Kalam"/>
                <a:sym typeface="Kalam"/>
              </a:rPr>
              <a:t>breathes</a:t>
            </a:r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through its skin!</a:t>
            </a:r>
          </a:p>
          <a:p>
            <a:endParaRPr lang="en-US" sz="20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For this to work, its skin has to stay </a:t>
            </a:r>
            <a:r>
              <a:rPr lang="en-US" sz="3472" dirty="0">
                <a:solidFill>
                  <a:srgbClr val="D57631"/>
                </a:solidFill>
                <a:latin typeface="Kalam"/>
                <a:ea typeface="Kalam"/>
                <a:cs typeface="Kalam"/>
                <a:sym typeface="Kalam"/>
              </a:rPr>
              <a:t>moist</a:t>
            </a:r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  <a:p>
            <a:endParaRPr lang="en-US" sz="2000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r>
              <a:rPr lang="en-US" sz="347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If it dries out, the salamander can’t breathe.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E48D5-C29D-AA64-DF4A-CD17429E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D275-CA0E-455A-9E80-E135847E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6B27B1-FD96-C695-9BF4-E84DDB08B1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8A2ED59-47A4-83B0-8AEE-754D36B4C2C7}"/>
              </a:ext>
            </a:extLst>
          </p:cNvPr>
          <p:cNvSpPr txBox="1"/>
          <p:nvPr/>
        </p:nvSpPr>
        <p:spPr>
          <a:xfrm>
            <a:off x="1593936" y="1638300"/>
            <a:ext cx="15870814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4"/>
              </a:lnSpc>
              <a:spcBef>
                <a:spcPct val="0"/>
              </a:spcBef>
            </a:pPr>
            <a:r>
              <a:rPr lang="en-US" sz="7195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a sponge salamander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3F9801-A437-76F7-AA47-77C450BE4013}"/>
              </a:ext>
            </a:extLst>
          </p:cNvPr>
          <p:cNvSpPr/>
          <p:nvPr/>
        </p:nvSpPr>
        <p:spPr>
          <a:xfrm rot="801356">
            <a:off x="12090763" y="1045328"/>
            <a:ext cx="744383" cy="588739"/>
          </a:xfrm>
          <a:custGeom>
            <a:avLst/>
            <a:gdLst/>
            <a:ahLst/>
            <a:cxnLst/>
            <a:rect l="l" t="t" r="r" b="b"/>
            <a:pathLst>
              <a:path w="744383" h="588739">
                <a:moveTo>
                  <a:pt x="0" y="0"/>
                </a:moveTo>
                <a:lnTo>
                  <a:pt x="744383" y="0"/>
                </a:lnTo>
                <a:lnTo>
                  <a:pt x="744383" y="588739"/>
                </a:lnTo>
                <a:lnTo>
                  <a:pt x="0" y="588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96D7F2C-85BB-6EFA-04A5-1E7D3E87BA88}"/>
              </a:ext>
            </a:extLst>
          </p:cNvPr>
          <p:cNvSpPr txBox="1"/>
          <p:nvPr/>
        </p:nvSpPr>
        <p:spPr>
          <a:xfrm rot="-202984">
            <a:off x="6438311" y="890703"/>
            <a:ext cx="5591395" cy="89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9"/>
              </a:lnSpc>
              <a:spcBef>
                <a:spcPct val="0"/>
              </a:spcBef>
            </a:pPr>
            <a:r>
              <a:rPr lang="en-US" sz="5907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a letter from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4605C1C-5B6F-B6C4-D888-1E15FBFCEF96}"/>
              </a:ext>
            </a:extLst>
          </p:cNvPr>
          <p:cNvSpPr txBox="1"/>
          <p:nvPr/>
        </p:nvSpPr>
        <p:spPr>
          <a:xfrm rot="-217622">
            <a:off x="2883844" y="830625"/>
            <a:ext cx="3703886" cy="111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 dirty="0">
                <a:solidFill>
                  <a:srgbClr val="91302F"/>
                </a:solidFill>
                <a:latin typeface="Kalam Bold"/>
                <a:ea typeface="Kalam Bold"/>
                <a:cs typeface="Kalam Bold"/>
                <a:sym typeface="Kalam Bold"/>
              </a:rPr>
              <a:t>Follow along as we read…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92BFB-7154-9FDF-E3B5-B4B0E62BD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305" y="2979889"/>
            <a:ext cx="11211390" cy="649148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99201-D4D5-6D44-827E-8FBAA0AE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4677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9626" y="4857046"/>
            <a:ext cx="5333935" cy="4248264"/>
          </a:xfrm>
          <a:custGeom>
            <a:avLst/>
            <a:gdLst/>
            <a:ahLst/>
            <a:cxnLst/>
            <a:rect l="l" t="t" r="r" b="b"/>
            <a:pathLst>
              <a:path w="5173858" h="4085744">
                <a:moveTo>
                  <a:pt x="0" y="0"/>
                </a:moveTo>
                <a:lnTo>
                  <a:pt x="5173858" y="0"/>
                </a:lnTo>
                <a:lnTo>
                  <a:pt x="5173858" y="4085744"/>
                </a:lnTo>
                <a:lnTo>
                  <a:pt x="0" y="408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5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31162" y="9313649"/>
            <a:ext cx="3009424" cy="194727"/>
          </a:xfrm>
          <a:custGeom>
            <a:avLst/>
            <a:gdLst/>
            <a:ahLst/>
            <a:cxnLst/>
            <a:rect l="l" t="t" r="r" b="b"/>
            <a:pathLst>
              <a:path w="3009424" h="194727">
                <a:moveTo>
                  <a:pt x="0" y="0"/>
                </a:moveTo>
                <a:lnTo>
                  <a:pt x="3009424" y="0"/>
                </a:lnTo>
                <a:lnTo>
                  <a:pt x="3009424" y="194728"/>
                </a:lnTo>
                <a:lnTo>
                  <a:pt x="0" y="194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24000" y="1068466"/>
            <a:ext cx="15849599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40"/>
              </a:lnSpc>
            </a:pPr>
            <a:r>
              <a:rPr lang="en-US" sz="720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Let’s Learn from Desert Dwellers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38400" y="2664862"/>
            <a:ext cx="12950161" cy="1013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 Chihuahuan Desert receives an average of </a:t>
            </a:r>
            <a:r>
              <a:rPr lang="en-US" sz="3582" u="sng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less than 9 inches</a:t>
            </a: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of rain per year!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9044" y="4838011"/>
            <a:ext cx="8875983" cy="401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How do animals live in a place with such little water?</a:t>
            </a:r>
          </a:p>
          <a:p>
            <a:pPr>
              <a:lnSpc>
                <a:spcPts val="3868"/>
              </a:lnSpc>
            </a:pPr>
            <a:endParaRPr lang="en-US" sz="3582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571500" indent="-571500">
              <a:lnSpc>
                <a:spcPts val="3868"/>
              </a:lnSpc>
              <a:buFont typeface="Arial" panose="020B0604020202020204" pitchFamily="34" charset="0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They have </a:t>
            </a:r>
            <a:r>
              <a:rPr lang="en-US" sz="3582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adaptations</a:t>
            </a: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!</a:t>
            </a:r>
          </a:p>
          <a:p>
            <a:pPr marL="571500" indent="-571500">
              <a:lnSpc>
                <a:spcPts val="3868"/>
              </a:lnSpc>
              <a:buFont typeface="Arial" panose="020B0604020202020204" pitchFamily="34" charset="0"/>
              <a:buChar char="•"/>
            </a:pPr>
            <a:endParaRPr lang="en-US" sz="3582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571500" indent="-571500">
              <a:lnSpc>
                <a:spcPts val="3868"/>
              </a:lnSpc>
              <a:buFont typeface="Arial" panose="020B0604020202020204" pitchFamily="34" charset="0"/>
              <a:buChar char="•"/>
            </a:pPr>
            <a:r>
              <a:rPr lang="en-US" sz="3582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Behaviors or structures that allow a plant or animal to better survive and reproduce in a particular environment.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11B2-0F73-D107-A904-51598425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FC8BF-E8E0-AFD9-8EDD-BFA67F8A26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5BB5BBCA-DA07-30B7-9D3E-35CBCE68C711}"/>
              </a:ext>
            </a:extLst>
          </p:cNvPr>
          <p:cNvSpPr/>
          <p:nvPr/>
        </p:nvSpPr>
        <p:spPr>
          <a:xfrm>
            <a:off x="8896771" y="3080817"/>
            <a:ext cx="8356939" cy="5613628"/>
          </a:xfrm>
          <a:custGeom>
            <a:avLst/>
            <a:gdLst/>
            <a:ahLst/>
            <a:cxnLst/>
            <a:rect l="l" t="t" r="r" b="b"/>
            <a:pathLst>
              <a:path w="8356939" h="5613628">
                <a:moveTo>
                  <a:pt x="0" y="0"/>
                </a:moveTo>
                <a:lnTo>
                  <a:pt x="8356939" y="0"/>
                </a:lnTo>
                <a:lnTo>
                  <a:pt x="8356939" y="5613628"/>
                </a:lnTo>
                <a:lnTo>
                  <a:pt x="0" y="5613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DF89FCE-0B09-84D9-E2F8-606E67BA601E}"/>
              </a:ext>
            </a:extLst>
          </p:cNvPr>
          <p:cNvSpPr txBox="1"/>
          <p:nvPr/>
        </p:nvSpPr>
        <p:spPr>
          <a:xfrm>
            <a:off x="2172544" y="1104900"/>
            <a:ext cx="13448455" cy="10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1"/>
              </a:lnSpc>
              <a:spcBef>
                <a:spcPct val="0"/>
              </a:spcBef>
            </a:pPr>
            <a:r>
              <a:rPr lang="en-US" sz="7076" dirty="0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How do I live with little water?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9732115-00A8-1246-C070-FE35B17D6C4D}"/>
              </a:ext>
            </a:extLst>
          </p:cNvPr>
          <p:cNvSpPr txBox="1"/>
          <p:nvPr/>
        </p:nvSpPr>
        <p:spPr>
          <a:xfrm>
            <a:off x="1568492" y="3080817"/>
            <a:ext cx="5759788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292" lvl="1" algn="ctr">
              <a:lnSpc>
                <a:spcPts val="4314"/>
              </a:lnSpc>
            </a:pPr>
            <a:r>
              <a:rPr lang="en-US" sz="48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Spadefoot Toad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A6FE4F4-9B1B-9CA9-0D89-97A9D33504D0}"/>
              </a:ext>
            </a:extLst>
          </p:cNvPr>
          <p:cNvSpPr txBox="1"/>
          <p:nvPr/>
        </p:nvSpPr>
        <p:spPr>
          <a:xfrm>
            <a:off x="1303290" y="3848100"/>
            <a:ext cx="7593482" cy="387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Nocturnal (avoids sun)</a:t>
            </a:r>
          </a:p>
          <a:p>
            <a:pPr>
              <a:lnSpc>
                <a:spcPts val="4314"/>
              </a:lnSpc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Digs a burrow to live underground</a:t>
            </a:r>
          </a:p>
          <a:p>
            <a:pPr>
              <a:lnSpc>
                <a:spcPts val="4314"/>
              </a:lnSpc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Waits (dormant) until rain comes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44D6B-B023-B18B-EA1A-012CBFB8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446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86A1B-2338-EF30-AA59-A6EE8B74E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CB695B-D078-073A-81C6-CF3F5CD415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 descr="A snake in a hole in the dirt&#10;&#10;AI-generated content may be incorrect.">
            <a:extLst>
              <a:ext uri="{FF2B5EF4-FFF2-40B4-BE49-F238E27FC236}">
                <a16:creationId xmlns:a16="http://schemas.microsoft.com/office/drawing/2014/main" id="{C897E3C0-7EA5-94F8-FD2B-109B8BD1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693" y="2857500"/>
            <a:ext cx="8161685" cy="6121264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6DD6829-7608-60C7-1E28-B6F9AC65FF16}"/>
              </a:ext>
            </a:extLst>
          </p:cNvPr>
          <p:cNvSpPr txBox="1"/>
          <p:nvPr/>
        </p:nvSpPr>
        <p:spPr>
          <a:xfrm>
            <a:off x="2172544" y="1104900"/>
            <a:ext cx="13448455" cy="10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1"/>
              </a:lnSpc>
              <a:spcBef>
                <a:spcPct val="0"/>
              </a:spcBef>
            </a:pPr>
            <a:r>
              <a:rPr lang="en-US" sz="7076" dirty="0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How do I live with little water?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75C60973-CADF-07BE-A227-02FC479C4876}"/>
              </a:ext>
            </a:extLst>
          </p:cNvPr>
          <p:cNvSpPr txBox="1"/>
          <p:nvPr/>
        </p:nvSpPr>
        <p:spPr>
          <a:xfrm>
            <a:off x="1568492" y="3080817"/>
            <a:ext cx="5759788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292" lvl="1" algn="ctr">
              <a:lnSpc>
                <a:spcPts val="4314"/>
              </a:lnSpc>
            </a:pPr>
            <a:r>
              <a:rPr lang="en-US" sz="48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Rattlesnake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3B3B3F7-98FE-9EC3-40D2-4A7676D7942F}"/>
              </a:ext>
            </a:extLst>
          </p:cNvPr>
          <p:cNvSpPr txBox="1"/>
          <p:nvPr/>
        </p:nvSpPr>
        <p:spPr>
          <a:xfrm>
            <a:off x="1303289" y="3848100"/>
            <a:ext cx="7916911" cy="332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Takes advantage of cooler temperatures by hiding in abandoned burrows</a:t>
            </a:r>
          </a:p>
          <a:p>
            <a:pPr>
              <a:lnSpc>
                <a:spcPts val="4314"/>
              </a:lnSpc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Has scaly skin to keep body moisture inside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47ADF-A96B-04BF-FFF1-38503FDB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574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637A-2569-326B-FCB8-CD42FBC0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0E5FC-4DAB-F9E2-9902-C5AA0C686D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5B34165-DA27-1D36-FA42-7F38A6CD9C17}"/>
              </a:ext>
            </a:extLst>
          </p:cNvPr>
          <p:cNvSpPr/>
          <p:nvPr/>
        </p:nvSpPr>
        <p:spPr>
          <a:xfrm>
            <a:off x="9372600" y="2400300"/>
            <a:ext cx="7906819" cy="5945281"/>
          </a:xfrm>
          <a:custGeom>
            <a:avLst/>
            <a:gdLst/>
            <a:ahLst/>
            <a:cxnLst/>
            <a:rect l="l" t="t" r="r" b="b"/>
            <a:pathLst>
              <a:path w="7906819" h="5945281">
                <a:moveTo>
                  <a:pt x="0" y="0"/>
                </a:moveTo>
                <a:lnTo>
                  <a:pt x="7906819" y="0"/>
                </a:lnTo>
                <a:lnTo>
                  <a:pt x="7906819" y="5945280"/>
                </a:lnTo>
                <a:lnTo>
                  <a:pt x="0" y="594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AED7625-AE73-D3F3-FE4B-11E34A0C591C}"/>
              </a:ext>
            </a:extLst>
          </p:cNvPr>
          <p:cNvSpPr txBox="1"/>
          <p:nvPr/>
        </p:nvSpPr>
        <p:spPr>
          <a:xfrm>
            <a:off x="1303289" y="3848100"/>
            <a:ext cx="7916911" cy="442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688" indent="-569913" algn="l">
              <a:lnSpc>
                <a:spcPts val="4314"/>
              </a:lnSpc>
              <a:buFont typeface="Arial" panose="020B0604020202020204" pitchFamily="34" charset="0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Small leaves reduce the surface area exposed to the sun and wind</a:t>
            </a:r>
          </a:p>
          <a:p>
            <a:pPr algn="l">
              <a:lnSpc>
                <a:spcPts val="4314"/>
              </a:lnSpc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 algn="l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Waxy coating on leaves reduces water loss</a:t>
            </a:r>
          </a:p>
          <a:p>
            <a:pPr marL="862584" lvl="1" indent="-431292" algn="l">
              <a:lnSpc>
                <a:spcPts val="4314"/>
              </a:lnSpc>
              <a:buFont typeface="Arial"/>
              <a:buChar char="•"/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Long, spreading roots</a:t>
            </a:r>
          </a:p>
        </p:txBody>
      </p:sp>
      <p:pic>
        <p:nvPicPr>
          <p:cNvPr id="6" name="Picture 5" descr="Close-up of a plant with small leaves&#10;&#10;AI-generated content may be incorrect.">
            <a:extLst>
              <a:ext uri="{FF2B5EF4-FFF2-40B4-BE49-F238E27FC236}">
                <a16:creationId xmlns:a16="http://schemas.microsoft.com/office/drawing/2014/main" id="{12F6226E-D115-159D-6794-8537548E6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24751"/>
            <a:ext cx="3681674" cy="245401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4938D85-11FB-C9B3-C937-9E91495764B3}"/>
              </a:ext>
            </a:extLst>
          </p:cNvPr>
          <p:cNvSpPr txBox="1"/>
          <p:nvPr/>
        </p:nvSpPr>
        <p:spPr>
          <a:xfrm>
            <a:off x="2172544" y="1104900"/>
            <a:ext cx="13448455" cy="10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1"/>
              </a:lnSpc>
              <a:spcBef>
                <a:spcPct val="0"/>
              </a:spcBef>
            </a:pPr>
            <a:r>
              <a:rPr lang="en-US" sz="7076" dirty="0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How do I live with little water?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0BE07F4-E03D-5085-6469-1AEA01C4A777}"/>
              </a:ext>
            </a:extLst>
          </p:cNvPr>
          <p:cNvSpPr txBox="1"/>
          <p:nvPr/>
        </p:nvSpPr>
        <p:spPr>
          <a:xfrm>
            <a:off x="1600200" y="2921101"/>
            <a:ext cx="5759788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292" lvl="1" algn="ctr">
              <a:lnSpc>
                <a:spcPts val="4314"/>
              </a:lnSpc>
            </a:pPr>
            <a:r>
              <a:rPr lang="en-US" sz="48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Creosote Bush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6BFD9-B408-680A-6893-120355A8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47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E2F7-1AF2-EC11-22D7-B6B2E6DD9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39AAF-8912-7328-C63E-03127156FC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0F98A617-8021-4B2C-BE6C-B68D8D7442E6}"/>
              </a:ext>
            </a:extLst>
          </p:cNvPr>
          <p:cNvSpPr/>
          <p:nvPr/>
        </p:nvSpPr>
        <p:spPr>
          <a:xfrm>
            <a:off x="9322058" y="2804996"/>
            <a:ext cx="7819746" cy="5880618"/>
          </a:xfrm>
          <a:custGeom>
            <a:avLst/>
            <a:gdLst/>
            <a:ahLst/>
            <a:cxnLst/>
            <a:rect l="l" t="t" r="r" b="b"/>
            <a:pathLst>
              <a:path w="7819746" h="5880618">
                <a:moveTo>
                  <a:pt x="0" y="0"/>
                </a:moveTo>
                <a:lnTo>
                  <a:pt x="7819747" y="0"/>
                </a:lnTo>
                <a:lnTo>
                  <a:pt x="7819747" y="5880617"/>
                </a:lnTo>
                <a:lnTo>
                  <a:pt x="0" y="5880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D4CE5-3F68-724D-B9A1-3FF2CEA51D22}"/>
              </a:ext>
            </a:extLst>
          </p:cNvPr>
          <p:cNvSpPr txBox="1"/>
          <p:nvPr/>
        </p:nvSpPr>
        <p:spPr>
          <a:xfrm>
            <a:off x="2172544" y="1104900"/>
            <a:ext cx="13448455" cy="10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1"/>
              </a:lnSpc>
              <a:spcBef>
                <a:spcPct val="0"/>
              </a:spcBef>
            </a:pPr>
            <a:r>
              <a:rPr lang="en-US" sz="7076" dirty="0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How do I live with little water?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4351728-A2E5-6196-D617-5D08F80D4AD9}"/>
              </a:ext>
            </a:extLst>
          </p:cNvPr>
          <p:cNvSpPr txBox="1"/>
          <p:nvPr/>
        </p:nvSpPr>
        <p:spPr>
          <a:xfrm>
            <a:off x="1568492" y="3080817"/>
            <a:ext cx="6607370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292" lvl="1" algn="ctr">
              <a:lnSpc>
                <a:spcPts val="4314"/>
              </a:lnSpc>
            </a:pPr>
            <a:r>
              <a:rPr lang="en-US" sz="48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Fishhook Barrel Cactus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C5B5159-50B9-53B7-DDF6-AA70DC08698D}"/>
              </a:ext>
            </a:extLst>
          </p:cNvPr>
          <p:cNvSpPr txBox="1"/>
          <p:nvPr/>
        </p:nvSpPr>
        <p:spPr>
          <a:xfrm>
            <a:off x="1303289" y="3848100"/>
            <a:ext cx="7916911" cy="277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Waxy coating</a:t>
            </a: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endParaRPr lang="en-US" sz="3995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862584" lvl="1" indent="-431292">
              <a:lnSpc>
                <a:spcPts val="4314"/>
              </a:lnSpc>
              <a:buFont typeface="Arial"/>
              <a:buChar char="•"/>
            </a:pPr>
            <a:r>
              <a:rPr lang="en-US" sz="3995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Accordion pleating allows it to expand and store water when it is available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29A6D-1502-A4FF-114D-40151477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66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929</Words>
  <Application>Microsoft Macintosh PowerPoint</Application>
  <PresentationFormat>Custom</PresentationFormat>
  <Paragraphs>200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Asap Condensed Bold</vt:lpstr>
      <vt:lpstr>Kalam</vt:lpstr>
      <vt:lpstr>Calibri</vt:lpstr>
      <vt:lpstr>Avenir</vt:lpstr>
      <vt:lpstr>Sniglet</vt:lpstr>
      <vt:lpstr>Kalam Bold</vt:lpstr>
      <vt:lpstr>More Sugar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Slides_SpongeSalamander</dc:title>
  <cp:lastModifiedBy>Gabriela Franco</cp:lastModifiedBy>
  <cp:revision>84</cp:revision>
  <cp:lastPrinted>2025-05-30T17:32:45Z</cp:lastPrinted>
  <dcterms:created xsi:type="dcterms:W3CDTF">2006-08-16T00:00:00Z</dcterms:created>
  <dcterms:modified xsi:type="dcterms:W3CDTF">2025-05-30T17:32:47Z</dcterms:modified>
  <dc:identifier>DAGjmR-jf8o</dc:identifier>
</cp:coreProperties>
</file>