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684" r:id="rId1"/>
  </p:sldMasterIdLst>
  <p:notesMasterIdLst>
    <p:notesMasterId r:id="rId12"/>
  </p:notesMasterIdLst>
  <p:handoutMasterIdLst>
    <p:handoutMasterId r:id="rId13"/>
  </p:handoutMasterIdLst>
  <p:sldIdLst>
    <p:sldId id="256" r:id="rId2"/>
    <p:sldId id="304" r:id="rId3"/>
    <p:sldId id="305" r:id="rId4"/>
    <p:sldId id="262" r:id="rId5"/>
    <p:sldId id="265" r:id="rId6"/>
    <p:sldId id="266" r:id="rId7"/>
    <p:sldId id="267" r:id="rId8"/>
    <p:sldId id="301" r:id="rId9"/>
    <p:sldId id="268" r:id="rId10"/>
    <p:sldId id="30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8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30"/>
    <p:restoredTop sz="75937"/>
  </p:normalViewPr>
  <p:slideViewPr>
    <p:cSldViewPr snapToGrid="0">
      <p:cViewPr varScale="1">
        <p:scale>
          <a:sx n="85" d="100"/>
          <a:sy n="85" d="100"/>
        </p:scale>
        <p:origin x="11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Untitled:Users:Asombro:Dropbox:Education%20Programs:NM%20Climate%20Champions:Energy%20Module:Solar%20Energy:Worksheet%20Graphs%20Sol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200">
                <a:latin typeface="Times New Roman"/>
                <a:cs typeface="Times New Roman"/>
              </a:defRPr>
            </a:pPr>
            <a:r>
              <a:rPr lang="en-US" sz="1200">
                <a:latin typeface="Times New Roman"/>
                <a:cs typeface="Times New Roman"/>
              </a:rPr>
              <a:t>Graph:</a:t>
            </a:r>
            <a:r>
              <a:rPr lang="en-US" sz="1200" baseline="0">
                <a:latin typeface="Times New Roman"/>
                <a:cs typeface="Times New Roman"/>
              </a:rPr>
              <a:t> Angle and Output</a:t>
            </a:r>
            <a:endParaRPr lang="en-US" sz="1200">
              <a:latin typeface="Times New Roman"/>
              <a:cs typeface="Times New Roman"/>
            </a:endParaRPr>
          </a:p>
        </c:rich>
      </c:tx>
      <c:overlay val="0"/>
    </c:title>
    <c:autoTitleDeleted val="0"/>
    <c:plotArea>
      <c:layout/>
      <c:scatterChart>
        <c:scatterStyle val="lineMarker"/>
        <c:varyColors val="0"/>
        <c:ser>
          <c:idx val="0"/>
          <c:order val="0"/>
          <c:spPr>
            <a:ln w="47625">
              <a:noFill/>
            </a:ln>
          </c:spPr>
          <c:xVal>
            <c:numRef>
              <c:f>Sheet1!$A$2:$A$7</c:f>
              <c:numCache>
                <c:formatCode>General</c:formatCode>
                <c:ptCount val="6"/>
                <c:pt idx="0">
                  <c:v>0</c:v>
                </c:pt>
                <c:pt idx="1">
                  <c:v>20</c:v>
                </c:pt>
                <c:pt idx="2">
                  <c:v>40</c:v>
                </c:pt>
                <c:pt idx="3">
                  <c:v>60</c:v>
                </c:pt>
                <c:pt idx="4">
                  <c:v>80</c:v>
                </c:pt>
                <c:pt idx="5">
                  <c:v>100</c:v>
                </c:pt>
              </c:numCache>
            </c:numRef>
          </c:xVal>
          <c:yVal>
            <c:numRef>
              <c:f>Sheet1!$B$2:$B$7</c:f>
              <c:numCache>
                <c:formatCode>General</c:formatCode>
                <c:ptCount val="6"/>
              </c:numCache>
            </c:numRef>
          </c:yVal>
          <c:smooth val="0"/>
          <c:extLst>
            <c:ext xmlns:c16="http://schemas.microsoft.com/office/drawing/2014/chart" uri="{C3380CC4-5D6E-409C-BE32-E72D297353CC}">
              <c16:uniqueId val="{00000000-71B2-DA4E-B2B8-47164F08DAE4}"/>
            </c:ext>
          </c:extLst>
        </c:ser>
        <c:dLbls>
          <c:showLegendKey val="0"/>
          <c:showVal val="0"/>
          <c:showCatName val="0"/>
          <c:showSerName val="0"/>
          <c:showPercent val="0"/>
          <c:showBubbleSize val="0"/>
        </c:dLbls>
        <c:axId val="2050688008"/>
        <c:axId val="1832603960"/>
      </c:scatterChart>
      <c:valAx>
        <c:axId val="2050688008"/>
        <c:scaling>
          <c:orientation val="minMax"/>
          <c:max val="100"/>
        </c:scaling>
        <c:delete val="0"/>
        <c:axPos val="b"/>
        <c:majorGridlines/>
        <c:minorGridlines/>
        <c:title>
          <c:tx>
            <c:rich>
              <a:bodyPr/>
              <a:lstStyle/>
              <a:p>
                <a:pPr>
                  <a:defRPr sz="1100">
                    <a:latin typeface="Times New Roman"/>
                    <a:cs typeface="Times New Roman"/>
                  </a:defRPr>
                </a:pPr>
                <a:r>
                  <a:rPr lang="en-US" sz="1100">
                    <a:latin typeface="Times New Roman"/>
                    <a:cs typeface="Times New Roman"/>
                  </a:rPr>
                  <a:t>Angle in Degrees</a:t>
                </a:r>
              </a:p>
            </c:rich>
          </c:tx>
          <c:overlay val="0"/>
        </c:title>
        <c:numFmt formatCode="General" sourceLinked="1"/>
        <c:majorTickMark val="out"/>
        <c:minorTickMark val="none"/>
        <c:tickLblPos val="nextTo"/>
        <c:txPr>
          <a:bodyPr/>
          <a:lstStyle/>
          <a:p>
            <a:pPr>
              <a:defRPr>
                <a:latin typeface="Times New Roman"/>
                <a:cs typeface="Times New Roman"/>
              </a:defRPr>
            </a:pPr>
            <a:endParaRPr lang="en-US"/>
          </a:p>
        </c:txPr>
        <c:crossAx val="1832603960"/>
        <c:crosses val="autoZero"/>
        <c:crossBetween val="midCat"/>
        <c:majorUnit val="10"/>
        <c:minorUnit val="2.5"/>
      </c:valAx>
      <c:valAx>
        <c:axId val="1832603960"/>
        <c:scaling>
          <c:orientation val="minMax"/>
          <c:max val="3.5"/>
          <c:min val="0.5"/>
        </c:scaling>
        <c:delete val="0"/>
        <c:axPos val="l"/>
        <c:majorGridlines/>
        <c:minorGridlines/>
        <c:title>
          <c:tx>
            <c:rich>
              <a:bodyPr rot="-5400000" vert="horz"/>
              <a:lstStyle/>
              <a:p>
                <a:pPr>
                  <a:defRPr sz="1100">
                    <a:latin typeface="Times New Roman"/>
                    <a:cs typeface="Times New Roman"/>
                  </a:defRPr>
                </a:pPr>
                <a:r>
                  <a:rPr lang="en-US" sz="1100">
                    <a:latin typeface="Times New Roman"/>
                    <a:cs typeface="Times New Roman"/>
                  </a:rPr>
                  <a:t>Volts</a:t>
                </a:r>
              </a:p>
            </c:rich>
          </c:tx>
          <c:overlay val="0"/>
        </c:title>
        <c:numFmt formatCode="General" sourceLinked="1"/>
        <c:majorTickMark val="cross"/>
        <c:minorTickMark val="cross"/>
        <c:tickLblPos val="nextTo"/>
        <c:txPr>
          <a:bodyPr/>
          <a:lstStyle/>
          <a:p>
            <a:pPr>
              <a:defRPr>
                <a:latin typeface="Times New Roman"/>
                <a:cs typeface="Times New Roman"/>
              </a:defRPr>
            </a:pPr>
            <a:endParaRPr lang="en-US"/>
          </a:p>
        </c:txPr>
        <c:crossAx val="2050688008"/>
        <c:crosses val="autoZero"/>
        <c:crossBetween val="midCat"/>
        <c:minorUnit val="0.25"/>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35591A-005C-9C68-BF0A-E0F905829D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D25EDE4-447A-1588-7D66-9E7AFBE430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2025</a:t>
            </a:r>
          </a:p>
        </p:txBody>
      </p:sp>
      <p:sp>
        <p:nvSpPr>
          <p:cNvPr id="4" name="Footer Placeholder 3">
            <a:extLst>
              <a:ext uri="{FF2B5EF4-FFF2-40B4-BE49-F238E27FC236}">
                <a16:creationId xmlns:a16="http://schemas.microsoft.com/office/drawing/2014/main" id="{4F4CE111-3ED6-A94E-BA51-C3DAC3AA11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38EE68A-FA72-3E3E-8933-8C0225BF0B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0981F5-2590-0D4D-A04D-751716E6C534}" type="slidenum">
              <a:rPr lang="en-US" smtClean="0"/>
              <a:t>‹#›</a:t>
            </a:fld>
            <a:endParaRPr lang="en-US"/>
          </a:p>
        </p:txBody>
      </p:sp>
    </p:spTree>
    <p:extLst>
      <p:ext uri="{BB962C8B-B14F-4D97-AF65-F5344CB8AC3E}">
        <p14:creationId xmlns:p14="http://schemas.microsoft.com/office/powerpoint/2010/main" val="46786613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2025</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2995F-D4A1-A94F-81EB-C8975527E9FF}" type="slidenum">
              <a:rPr lang="en-US" smtClean="0"/>
              <a:t>‹#›</a:t>
            </a:fld>
            <a:endParaRPr lang="en-US"/>
          </a:p>
        </p:txBody>
      </p:sp>
    </p:spTree>
    <p:extLst>
      <p:ext uri="{BB962C8B-B14F-4D97-AF65-F5344CB8AC3E}">
        <p14:creationId xmlns:p14="http://schemas.microsoft.com/office/powerpoint/2010/main" val="38096202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D2995F-D4A1-A94F-81EB-C8975527E9FF}" type="slidenum">
              <a:rPr lang="en-US" smtClean="0"/>
              <a:t>1</a:t>
            </a:fld>
            <a:endParaRPr lang="en-US"/>
          </a:p>
        </p:txBody>
      </p:sp>
      <p:sp>
        <p:nvSpPr>
          <p:cNvPr id="5" name="Date Placeholder 4">
            <a:extLst>
              <a:ext uri="{FF2B5EF4-FFF2-40B4-BE49-F238E27FC236}">
                <a16:creationId xmlns:a16="http://schemas.microsoft.com/office/drawing/2014/main" id="{BEF23461-02F4-2BE8-26DF-01FF2DC0E93F}"/>
              </a:ext>
            </a:extLst>
          </p:cNvPr>
          <p:cNvSpPr>
            <a:spLocks noGrp="1"/>
          </p:cNvSpPr>
          <p:nvPr>
            <p:ph type="dt" idx="1"/>
          </p:nvPr>
        </p:nvSpPr>
        <p:spPr/>
        <p:txBody>
          <a:bodyPr/>
          <a:lstStyle/>
          <a:p>
            <a:r>
              <a:rPr lang="en-US"/>
              <a:t>2025</a:t>
            </a:r>
          </a:p>
        </p:txBody>
      </p:sp>
    </p:spTree>
    <p:extLst>
      <p:ext uri="{BB962C8B-B14F-4D97-AF65-F5344CB8AC3E}">
        <p14:creationId xmlns:p14="http://schemas.microsoft.com/office/powerpoint/2010/main" val="3980545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8536E-0954-44AB-05EB-C1D1DB048B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6BD4BD-AFB3-E3DA-F811-EADBB5FCF8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39C61B-C4B8-6690-4369-B150B982FED8}"/>
              </a:ext>
            </a:extLst>
          </p:cNvPr>
          <p:cNvSpPr>
            <a:spLocks noGrp="1"/>
          </p:cNvSpPr>
          <p:nvPr>
            <p:ph type="body" idx="1"/>
          </p:nvPr>
        </p:nvSpPr>
        <p:spPr/>
        <p:txBody>
          <a:bodyPr/>
          <a:lstStyle/>
          <a:p>
            <a:pPr lvl="0"/>
            <a:r>
              <a:rPr lang="en-US" sz="1200" kern="1200">
                <a:solidFill>
                  <a:schemeClr val="tx1"/>
                </a:solidFill>
                <a:effectLst/>
                <a:latin typeface="+mn-lt"/>
                <a:ea typeface="+mn-ea"/>
                <a:cs typeface="+mn-cs"/>
              </a:rPr>
              <a:t>Have students answer questions 2 and 3 on their worksheet. </a:t>
            </a:r>
            <a:endParaRPr lang="en-US" dirty="0"/>
          </a:p>
        </p:txBody>
      </p:sp>
      <p:sp>
        <p:nvSpPr>
          <p:cNvPr id="4" name="Slide Number Placeholder 3">
            <a:extLst>
              <a:ext uri="{FF2B5EF4-FFF2-40B4-BE49-F238E27FC236}">
                <a16:creationId xmlns:a16="http://schemas.microsoft.com/office/drawing/2014/main" id="{59207C92-DD9E-5027-F0B2-53047D99B2FA}"/>
              </a:ext>
            </a:extLst>
          </p:cNvPr>
          <p:cNvSpPr>
            <a:spLocks noGrp="1"/>
          </p:cNvSpPr>
          <p:nvPr>
            <p:ph type="sldNum" sz="quarter" idx="5"/>
          </p:nvPr>
        </p:nvSpPr>
        <p:spPr/>
        <p:txBody>
          <a:bodyPr/>
          <a:lstStyle/>
          <a:p>
            <a:fld id="{266CDA14-260F-9A4C-B421-A0CA09A07EE9}" type="slidenum">
              <a:rPr lang="en-US" smtClean="0"/>
              <a:t>10</a:t>
            </a:fld>
            <a:endParaRPr lang="en-US"/>
          </a:p>
        </p:txBody>
      </p:sp>
      <p:sp>
        <p:nvSpPr>
          <p:cNvPr id="5" name="Date Placeholder 4">
            <a:extLst>
              <a:ext uri="{FF2B5EF4-FFF2-40B4-BE49-F238E27FC236}">
                <a16:creationId xmlns:a16="http://schemas.microsoft.com/office/drawing/2014/main" id="{D3594125-5ABA-F576-F0F0-133F6DA873BA}"/>
              </a:ext>
            </a:extLst>
          </p:cNvPr>
          <p:cNvSpPr>
            <a:spLocks noGrp="1"/>
          </p:cNvSpPr>
          <p:nvPr>
            <p:ph type="dt" idx="1"/>
          </p:nvPr>
        </p:nvSpPr>
        <p:spPr/>
        <p:txBody>
          <a:bodyPr/>
          <a:lstStyle/>
          <a:p>
            <a:r>
              <a:rPr lang="en-US"/>
              <a:t>2025</a:t>
            </a:r>
          </a:p>
        </p:txBody>
      </p:sp>
    </p:spTree>
    <p:extLst>
      <p:ext uri="{BB962C8B-B14F-4D97-AF65-F5344CB8AC3E}">
        <p14:creationId xmlns:p14="http://schemas.microsoft.com/office/powerpoint/2010/main" val="1204081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Give an overview of the job of a solar engineer.</a:t>
            </a:r>
          </a:p>
          <a:p>
            <a:pPr marL="685800" lvl="1" indent="-228600">
              <a:buFont typeface="+mj-lt"/>
              <a:buAutoNum type="alphaLcPeriod"/>
            </a:pPr>
            <a:r>
              <a:rPr lang="en-US" sz="1200" kern="1200" dirty="0">
                <a:solidFill>
                  <a:schemeClr val="tx1"/>
                </a:solidFill>
                <a:effectLst/>
                <a:latin typeface="+mn-lt"/>
                <a:ea typeface="+mn-ea"/>
                <a:cs typeface="+mn-cs"/>
              </a:rPr>
              <a:t>Explain that students are playing the role of a solar engineer throughout today’s lesson. </a:t>
            </a:r>
          </a:p>
          <a:p>
            <a:pPr marL="685800" lvl="1" indent="-228600">
              <a:buFont typeface="+mj-lt"/>
              <a:buAutoNum type="alphaLcPeriod"/>
            </a:pPr>
            <a:r>
              <a:rPr lang="en-US" sz="1200" kern="1200" dirty="0">
                <a:solidFill>
                  <a:schemeClr val="tx1"/>
                </a:solidFill>
                <a:effectLst/>
                <a:latin typeface="+mn-lt"/>
                <a:ea typeface="+mn-ea"/>
                <a:cs typeface="+mn-cs"/>
              </a:rPr>
              <a:t>A solar engineer plans, designs, and implements solar energy projects. They may manage anything from large-scale municipal projects to home rooftop installations. </a:t>
            </a:r>
          </a:p>
          <a:p>
            <a:pPr marL="685800" lvl="1" indent="-228600">
              <a:buFont typeface="+mj-lt"/>
              <a:buAutoNum type="alphaLcPeriod"/>
            </a:pPr>
            <a:r>
              <a:rPr lang="en-US" sz="1200" kern="1200" dirty="0">
                <a:solidFill>
                  <a:schemeClr val="tx1"/>
                </a:solidFill>
                <a:effectLst/>
                <a:latin typeface="+mn-lt"/>
                <a:ea typeface="+mn-ea"/>
                <a:cs typeface="+mn-cs"/>
              </a:rPr>
              <a:t>Solar engineering is one of many career options related to renewable energy sources. </a:t>
            </a:r>
          </a:p>
          <a:p>
            <a:pPr marL="685800" lvl="1" indent="-228600">
              <a:buFont typeface="+mj-lt"/>
              <a:buAutoNum type="alphaLcPeriod"/>
            </a:pPr>
            <a:r>
              <a:rPr lang="en-US" sz="1200" kern="1200" dirty="0">
                <a:solidFill>
                  <a:schemeClr val="tx1"/>
                </a:solidFill>
                <a:effectLst/>
                <a:latin typeface="+mn-lt"/>
                <a:ea typeface="+mn-ea"/>
                <a:cs typeface="+mn-cs"/>
              </a:rPr>
              <a:t>New Mexico hires an increasing number of solar engineers annually.</a:t>
            </a:r>
          </a:p>
          <a:p>
            <a:pPr marL="685800" lvl="1" indent="-228600">
              <a:buFont typeface="+mj-lt"/>
              <a:buAutoNum type="alphaLcPeriod"/>
            </a:pPr>
            <a:r>
              <a:rPr lang="en-US" sz="1200" kern="1200" dirty="0">
                <a:solidFill>
                  <a:schemeClr val="tx1"/>
                </a:solidFill>
                <a:effectLst/>
                <a:latin typeface="+mn-lt"/>
                <a:ea typeface="+mn-ea"/>
                <a:cs typeface="+mn-cs"/>
              </a:rPr>
              <a:t>Qualifications to be a solar engineer include:</a:t>
            </a:r>
          </a:p>
          <a:p>
            <a:pPr marL="1200150" lvl="2" indent="-285750">
              <a:buFont typeface="+mj-lt"/>
              <a:buAutoNum type="romanLcPeriod"/>
            </a:pPr>
            <a:r>
              <a:rPr lang="en-US" sz="1200" kern="1200" dirty="0">
                <a:solidFill>
                  <a:schemeClr val="tx1"/>
                </a:solidFill>
                <a:effectLst/>
                <a:latin typeface="+mn-lt"/>
                <a:ea typeface="+mn-ea"/>
                <a:cs typeface="+mn-cs"/>
              </a:rPr>
              <a:t>Bachelor’s degree in mechanical or electrical engineering</a:t>
            </a:r>
          </a:p>
          <a:p>
            <a:pPr marL="1200150" lvl="2" indent="-285750">
              <a:buFont typeface="+mj-lt"/>
              <a:buAutoNum type="romanLcPeriod"/>
            </a:pPr>
            <a:r>
              <a:rPr lang="en-US" sz="1200" kern="1200" dirty="0">
                <a:solidFill>
                  <a:schemeClr val="tx1"/>
                </a:solidFill>
                <a:effectLst/>
                <a:latin typeface="+mn-lt"/>
                <a:ea typeface="+mn-ea"/>
                <a:cs typeface="+mn-cs"/>
              </a:rPr>
              <a:t>Professional license</a:t>
            </a:r>
          </a:p>
          <a:p>
            <a:pPr marL="685800" lvl="1" indent="-228600">
              <a:buFont typeface="+mj-lt"/>
              <a:buAutoNum type="alphaLcPeriod"/>
            </a:pPr>
            <a:r>
              <a:rPr lang="en-US" sz="1200" kern="1200" dirty="0">
                <a:solidFill>
                  <a:schemeClr val="tx1"/>
                </a:solidFill>
                <a:effectLst/>
                <a:latin typeface="+mn-lt"/>
                <a:ea typeface="+mn-ea"/>
                <a:cs typeface="+mn-cs"/>
              </a:rPr>
              <a:t>Part of a solar engineer’s job is to report on the efficiency of the solar panels that they are installing. To do this, solar engineers must conduct tests to determine the conditions under which solar panels produce the most electricity. </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This is what you will be doing today, conducting tests to determine when solar panels produce the most electricity.  </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Before we do that, we must review how a solar panel works. </a:t>
            </a:r>
            <a:endParaRPr lang="en-US" sz="1400" kern="1200" dirty="0">
              <a:solidFill>
                <a:schemeClr val="tx1"/>
              </a:solidFill>
              <a:effectLst/>
              <a:latin typeface="+mn-lt"/>
              <a:ea typeface="+mn-ea"/>
              <a:cs typeface="+mn-cs"/>
            </a:endParaRPr>
          </a:p>
          <a:p>
            <a:pPr marL="457200" lvl="1" indent="0">
              <a:buFont typeface="+mj-lt"/>
              <a:buNone/>
            </a:pPr>
            <a:endParaRPr lang="en-US" sz="1200" kern="1200" dirty="0">
              <a:solidFill>
                <a:schemeClr val="tx1"/>
              </a:solidFill>
              <a:effectLst/>
              <a:latin typeface="+mn-lt"/>
              <a:ea typeface="+mn-ea"/>
              <a:cs typeface="+mn-cs"/>
            </a:endParaRPr>
          </a:p>
          <a:p>
            <a:endParaRPr lang="en-US" sz="1200" dirty="0">
              <a:solidFill>
                <a:schemeClr val="bg1"/>
              </a:solidFill>
            </a:endParaRPr>
          </a:p>
          <a:p>
            <a:r>
              <a:rPr lang="en-US" sz="1200" dirty="0">
                <a:solidFill>
                  <a:schemeClr val="bg1"/>
                </a:solidFill>
              </a:rPr>
              <a:t>Information and figures: https://</a:t>
            </a:r>
            <a:r>
              <a:rPr lang="en-US" sz="1200" dirty="0" err="1">
                <a:solidFill>
                  <a:schemeClr val="bg1"/>
                </a:solidFill>
              </a:rPr>
              <a:t>data.bls.gov</a:t>
            </a:r>
            <a:r>
              <a:rPr lang="en-US" sz="1200" dirty="0">
                <a:solidFill>
                  <a:schemeClr val="bg1"/>
                </a:solidFill>
              </a:rPr>
              <a:t>/</a:t>
            </a:r>
            <a:r>
              <a:rPr lang="en-US" sz="1200" dirty="0" err="1">
                <a:solidFill>
                  <a:schemeClr val="bg1"/>
                </a:solidFill>
              </a:rPr>
              <a:t>oes</a:t>
            </a:r>
            <a:r>
              <a:rPr lang="en-US" sz="1200" dirty="0">
                <a:solidFill>
                  <a:schemeClr val="bg1"/>
                </a:solidFill>
              </a:rPr>
              <a:t>/#/home</a:t>
            </a:r>
          </a:p>
          <a:p>
            <a:endParaRPr lang="en-US" dirty="0"/>
          </a:p>
        </p:txBody>
      </p:sp>
      <p:sp>
        <p:nvSpPr>
          <p:cNvPr id="4" name="Slide Number Placeholder 3"/>
          <p:cNvSpPr>
            <a:spLocks noGrp="1"/>
          </p:cNvSpPr>
          <p:nvPr>
            <p:ph type="sldNum" sz="quarter" idx="5"/>
          </p:nvPr>
        </p:nvSpPr>
        <p:spPr/>
        <p:txBody>
          <a:bodyPr/>
          <a:lstStyle/>
          <a:p>
            <a:fld id="{A4D2995F-D4A1-A94F-81EB-C8975527E9FF}" type="slidenum">
              <a:rPr lang="en-US" smtClean="0"/>
              <a:t>2</a:t>
            </a:fld>
            <a:endParaRPr lang="en-US"/>
          </a:p>
        </p:txBody>
      </p:sp>
      <p:sp>
        <p:nvSpPr>
          <p:cNvPr id="5" name="Date Placeholder 4">
            <a:extLst>
              <a:ext uri="{FF2B5EF4-FFF2-40B4-BE49-F238E27FC236}">
                <a16:creationId xmlns:a16="http://schemas.microsoft.com/office/drawing/2014/main" id="{32C27E79-679A-182E-577D-C49ED2CC7D09}"/>
              </a:ext>
            </a:extLst>
          </p:cNvPr>
          <p:cNvSpPr>
            <a:spLocks noGrp="1"/>
          </p:cNvSpPr>
          <p:nvPr>
            <p:ph type="dt" idx="1"/>
          </p:nvPr>
        </p:nvSpPr>
        <p:spPr/>
        <p:txBody>
          <a:bodyPr/>
          <a:lstStyle/>
          <a:p>
            <a:r>
              <a:rPr lang="en-US"/>
              <a:t>2025</a:t>
            </a:r>
          </a:p>
        </p:txBody>
      </p:sp>
    </p:spTree>
    <p:extLst>
      <p:ext uri="{BB962C8B-B14F-4D97-AF65-F5344CB8AC3E}">
        <p14:creationId xmlns:p14="http://schemas.microsoft.com/office/powerpoint/2010/main" val="3715090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Give a brief overview of how solar panels work. </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200" kern="1200" dirty="0">
                <a:solidFill>
                  <a:schemeClr val="tx1"/>
                </a:solidFill>
                <a:effectLst/>
                <a:latin typeface="+mn-lt"/>
                <a:ea typeface="+mn-ea"/>
                <a:cs typeface="+mn-cs"/>
              </a:rPr>
              <a:t>Sunlight is made up of photons, tiny particles of solar energy. </a:t>
            </a:r>
          </a:p>
          <a:p>
            <a:pPr marL="685800" lvl="1" indent="-228600">
              <a:buFont typeface="+mj-lt"/>
              <a:buAutoNum type="alphaLcPeriod"/>
            </a:pPr>
            <a:r>
              <a:rPr lang="en-US" sz="1200" kern="1200" dirty="0">
                <a:solidFill>
                  <a:schemeClr val="tx1"/>
                </a:solidFill>
                <a:effectLst/>
                <a:latin typeface="+mn-lt"/>
                <a:ea typeface="+mn-ea"/>
                <a:cs typeface="+mn-cs"/>
              </a:rPr>
              <a:t>Solar panels are comprised of photovoltaic cells, materials that have been designed specifically to convert sunlight into electricity. </a:t>
            </a:r>
          </a:p>
          <a:p>
            <a:pPr marL="685800" lvl="1" indent="-228600">
              <a:buFont typeface="+mj-lt"/>
              <a:buAutoNum type="alphaLcPeriod"/>
            </a:pPr>
            <a:r>
              <a:rPr lang="en-US" sz="1200" kern="1200" dirty="0">
                <a:solidFill>
                  <a:schemeClr val="tx1"/>
                </a:solidFill>
                <a:effectLst/>
                <a:latin typeface="+mn-lt"/>
                <a:ea typeface="+mn-ea"/>
                <a:cs typeface="+mn-cs"/>
              </a:rPr>
              <a:t>When enough sunlight is absorbed in the photovoltaic cell, electrons in the cell are dislodged by the photons.</a:t>
            </a:r>
          </a:p>
          <a:p>
            <a:pPr marL="685800" lvl="1" indent="-228600">
              <a:buFont typeface="+mj-lt"/>
              <a:buAutoNum type="alphaLcPeriod"/>
            </a:pPr>
            <a:r>
              <a:rPr lang="en-US" sz="1200" kern="1200" dirty="0">
                <a:solidFill>
                  <a:schemeClr val="tx1"/>
                </a:solidFill>
                <a:effectLst/>
                <a:latin typeface="+mn-lt"/>
                <a:ea typeface="+mn-ea"/>
                <a:cs typeface="+mn-cs"/>
              </a:rPr>
              <a:t>When the electrons are dislodged and leave their position, a hole is formed in that place. </a:t>
            </a:r>
          </a:p>
          <a:p>
            <a:pPr marL="685800" lvl="1" indent="-228600">
              <a:buFont typeface="+mj-lt"/>
              <a:buAutoNum type="alphaLcPeriod"/>
            </a:pPr>
            <a:r>
              <a:rPr lang="en-US" sz="1200" kern="1200" dirty="0">
                <a:solidFill>
                  <a:schemeClr val="tx1"/>
                </a:solidFill>
                <a:effectLst/>
                <a:latin typeface="+mn-lt"/>
                <a:ea typeface="+mn-ea"/>
                <a:cs typeface="+mn-cs"/>
              </a:rPr>
              <a:t>Due to special materials used in the solar panels, these freed electrons migrate towards the surface of the photovoltaic cell. </a:t>
            </a:r>
          </a:p>
          <a:p>
            <a:pPr marL="685800" lvl="1" indent="-228600">
              <a:buFont typeface="+mj-lt"/>
              <a:buAutoNum type="alphaLcPeriod"/>
            </a:pPr>
            <a:r>
              <a:rPr lang="en-US" sz="1200" kern="1200" dirty="0">
                <a:solidFill>
                  <a:schemeClr val="tx1"/>
                </a:solidFill>
                <a:effectLst/>
                <a:latin typeface="+mn-lt"/>
                <a:ea typeface="+mn-ea"/>
                <a:cs typeface="+mn-cs"/>
              </a:rPr>
              <a:t>When many freed electrons, each carrying a negative charge, migrate towards the front surface of the cell, an imbalance is created with the positively charged back surface. This imbalance creates a voltage potential (which doesn’t mean that solar panels store the energy) like the negative and positive terminals of a battery. </a:t>
            </a:r>
          </a:p>
          <a:p>
            <a:pPr marL="685800" lvl="1" indent="-228600">
              <a:buFont typeface="+mj-lt"/>
              <a:buAutoNum type="alphaLcPeriod"/>
            </a:pPr>
            <a:r>
              <a:rPr lang="en-US" sz="1200" kern="1200" dirty="0">
                <a:solidFill>
                  <a:schemeClr val="tx1"/>
                </a:solidFill>
                <a:effectLst/>
                <a:latin typeface="+mn-lt"/>
                <a:ea typeface="+mn-ea"/>
                <a:cs typeface="+mn-cs"/>
              </a:rPr>
              <a:t>Electrical conductors are placed in the panel to absorb the electrons. When these conductors are placed in an electrical circuit, the electrons can flow through the circuit, powering an external load. </a:t>
            </a:r>
          </a:p>
          <a:p>
            <a:pPr marL="685800" lvl="1" indent="-228600">
              <a:buFont typeface="+mj-lt"/>
              <a:buAutoNum type="alphaLcPeriod"/>
            </a:pPr>
            <a:r>
              <a:rPr lang="en-US" sz="1200" kern="1200" dirty="0">
                <a:solidFill>
                  <a:schemeClr val="tx1"/>
                </a:solidFill>
                <a:effectLst/>
                <a:latin typeface="+mn-lt"/>
                <a:ea typeface="+mn-ea"/>
                <a:cs typeface="+mn-cs"/>
              </a:rPr>
              <a:t>Explain that students will determine how the angle of sunlight hitting the solar panel and the air temperature surrounding the panel affect the electricity produced by the panel. </a:t>
            </a:r>
          </a:p>
          <a:p>
            <a:endParaRPr lang="en-US" dirty="0"/>
          </a:p>
        </p:txBody>
      </p:sp>
      <p:sp>
        <p:nvSpPr>
          <p:cNvPr id="4" name="Slide Number Placeholder 3"/>
          <p:cNvSpPr>
            <a:spLocks noGrp="1"/>
          </p:cNvSpPr>
          <p:nvPr>
            <p:ph type="sldNum" sz="quarter" idx="5"/>
          </p:nvPr>
        </p:nvSpPr>
        <p:spPr/>
        <p:txBody>
          <a:bodyPr/>
          <a:lstStyle/>
          <a:p>
            <a:fld id="{A4D2995F-D4A1-A94F-81EB-C8975527E9FF}" type="slidenum">
              <a:rPr lang="en-US" smtClean="0"/>
              <a:t>3</a:t>
            </a:fld>
            <a:endParaRPr lang="en-US"/>
          </a:p>
        </p:txBody>
      </p:sp>
      <p:sp>
        <p:nvSpPr>
          <p:cNvPr id="5" name="Date Placeholder 4">
            <a:extLst>
              <a:ext uri="{FF2B5EF4-FFF2-40B4-BE49-F238E27FC236}">
                <a16:creationId xmlns:a16="http://schemas.microsoft.com/office/drawing/2014/main" id="{8511179A-363D-57A5-9AE7-68158CFBDFC6}"/>
              </a:ext>
            </a:extLst>
          </p:cNvPr>
          <p:cNvSpPr>
            <a:spLocks noGrp="1"/>
          </p:cNvSpPr>
          <p:nvPr>
            <p:ph type="dt" idx="1"/>
          </p:nvPr>
        </p:nvSpPr>
        <p:spPr/>
        <p:txBody>
          <a:bodyPr/>
          <a:lstStyle/>
          <a:p>
            <a:r>
              <a:rPr lang="en-US"/>
              <a:t>2025</a:t>
            </a:r>
          </a:p>
        </p:txBody>
      </p:sp>
    </p:spTree>
    <p:extLst>
      <p:ext uri="{BB962C8B-B14F-4D97-AF65-F5344CB8AC3E}">
        <p14:creationId xmlns:p14="http://schemas.microsoft.com/office/powerpoint/2010/main" val="165302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Give an introduction to the angle and output station. </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Students will have 12 minutes at each station to complete the procedures on the task card. </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This station asks the question: What is the best angle for solar panel output? </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Be sure that you </a:t>
            </a:r>
            <a:r>
              <a:rPr lang="en-US" sz="1200" u="sng" kern="1200" dirty="0">
                <a:solidFill>
                  <a:schemeClr val="tx1"/>
                </a:solidFill>
                <a:effectLst/>
                <a:latin typeface="+mn-lt"/>
                <a:ea typeface="+mn-ea"/>
                <a:cs typeface="+mn-cs"/>
              </a:rPr>
              <a:t>move through the procedures exactly as the task card states (see below)</a:t>
            </a:r>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marL="1085850" lvl="2" indent="-171450">
              <a:buFont typeface="Courier New" panose="02070309020205020404" pitchFamily="49" charset="0"/>
              <a:buChar char="o"/>
            </a:pPr>
            <a:r>
              <a:rPr lang="en-US" sz="1200" i="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For consistency of results be sure students place the protractor along the side of the solar panel with the colored tape.</a:t>
            </a:r>
          </a:p>
          <a:p>
            <a:pPr marL="800100" lvl="1" indent="-342900">
              <a:buFont typeface="+mj-lt"/>
              <a:buAutoNum type="alphaLcPeriod"/>
            </a:pPr>
            <a:r>
              <a:rPr lang="en-US" sz="1200" kern="1200" dirty="0">
                <a:solidFill>
                  <a:schemeClr val="tx1"/>
                </a:solidFill>
                <a:effectLst/>
                <a:latin typeface="+mn-lt"/>
                <a:ea typeface="+mn-ea"/>
                <a:cs typeface="+mn-cs"/>
              </a:rPr>
              <a:t>Students will fill out the data table and graph and then answer question 1. </a:t>
            </a:r>
            <a:endParaRPr lang="en-US" sz="1400" kern="1200" dirty="0">
              <a:solidFill>
                <a:schemeClr val="tx1"/>
              </a:solidFill>
              <a:effectLst/>
              <a:latin typeface="+mn-lt"/>
              <a:ea typeface="+mn-ea"/>
              <a:cs typeface="+mn-cs"/>
            </a:endParaRPr>
          </a:p>
          <a:p>
            <a:pPr lvl="0"/>
            <a:endParaRPr lang="en-US" dirty="0"/>
          </a:p>
        </p:txBody>
      </p:sp>
      <p:sp>
        <p:nvSpPr>
          <p:cNvPr id="4" name="Slide Number Placeholder 3"/>
          <p:cNvSpPr>
            <a:spLocks noGrp="1"/>
          </p:cNvSpPr>
          <p:nvPr>
            <p:ph type="sldNum" sz="quarter" idx="5"/>
          </p:nvPr>
        </p:nvSpPr>
        <p:spPr/>
        <p:txBody>
          <a:bodyPr/>
          <a:lstStyle/>
          <a:p>
            <a:fld id="{266CDA14-260F-9A4C-B421-A0CA09A07EE9}" type="slidenum">
              <a:rPr lang="en-US" smtClean="0"/>
              <a:t>4</a:t>
            </a:fld>
            <a:endParaRPr lang="en-US"/>
          </a:p>
        </p:txBody>
      </p:sp>
      <p:sp>
        <p:nvSpPr>
          <p:cNvPr id="5" name="Date Placeholder 4">
            <a:extLst>
              <a:ext uri="{FF2B5EF4-FFF2-40B4-BE49-F238E27FC236}">
                <a16:creationId xmlns:a16="http://schemas.microsoft.com/office/drawing/2014/main" id="{51F61E78-B198-BC6A-4C4A-0EAD5862C557}"/>
              </a:ext>
            </a:extLst>
          </p:cNvPr>
          <p:cNvSpPr>
            <a:spLocks noGrp="1"/>
          </p:cNvSpPr>
          <p:nvPr>
            <p:ph type="dt" idx="1"/>
          </p:nvPr>
        </p:nvSpPr>
        <p:spPr/>
        <p:txBody>
          <a:bodyPr/>
          <a:lstStyle/>
          <a:p>
            <a:r>
              <a:rPr lang="en-US"/>
              <a:t>2025</a:t>
            </a:r>
          </a:p>
        </p:txBody>
      </p:sp>
    </p:spTree>
    <p:extLst>
      <p:ext uri="{BB962C8B-B14F-4D97-AF65-F5344CB8AC3E}">
        <p14:creationId xmlns:p14="http://schemas.microsoft.com/office/powerpoint/2010/main" val="1124567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Give an introduction to the temperature and output station. </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This station asks the question:  What is the optimal temperature for solar panel output?</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Remind students to </a:t>
            </a:r>
            <a:r>
              <a:rPr lang="en-US" sz="1200" u="sng" kern="1200" dirty="0">
                <a:solidFill>
                  <a:schemeClr val="tx1"/>
                </a:solidFill>
                <a:effectLst/>
                <a:latin typeface="+mn-lt"/>
                <a:ea typeface="+mn-ea"/>
                <a:cs typeface="+mn-cs"/>
              </a:rPr>
              <a:t>follow the procedures exactly as the task card states (see below)</a:t>
            </a:r>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Students will fill out the data table on their worksheet. </a:t>
            </a:r>
            <a:endParaRPr lang="en-US" sz="1400" u="none" kern="1200" dirty="0">
              <a:solidFill>
                <a:schemeClr val="tx1"/>
              </a:solidFill>
              <a:effectLst/>
              <a:latin typeface="+mn-lt"/>
              <a:ea typeface="+mn-ea"/>
              <a:cs typeface="+mn-cs"/>
            </a:endParaRPr>
          </a:p>
          <a:p>
            <a:pPr marL="685800" lvl="1" indent="-228600">
              <a:buFont typeface="+mj-lt"/>
              <a:buAutoNum type="alphaLcPeriod"/>
            </a:pPr>
            <a:r>
              <a:rPr lang="en-US" sz="1200" u="sng" kern="1200" dirty="0">
                <a:solidFill>
                  <a:schemeClr val="tx1"/>
                </a:solidFill>
                <a:effectLst/>
                <a:latin typeface="+mn-lt"/>
                <a:ea typeface="+mn-ea"/>
                <a:cs typeface="+mn-cs"/>
              </a:rPr>
              <a:t>Safety note</a:t>
            </a:r>
            <a:r>
              <a:rPr lang="en-US" sz="1200" kern="1200" dirty="0">
                <a:solidFill>
                  <a:schemeClr val="tx1"/>
                </a:solidFill>
                <a:effectLst/>
                <a:latin typeface="+mn-lt"/>
                <a:ea typeface="+mn-ea"/>
                <a:cs typeface="+mn-cs"/>
              </a:rPr>
              <a:t>: Practice caution when working with water. Follow directions carefully. Do not let wires come into contact with the water. </a:t>
            </a:r>
            <a:endParaRPr lang="en-US" sz="1400" kern="1200" dirty="0">
              <a:solidFill>
                <a:schemeClr val="tx1"/>
              </a:solidFill>
              <a:effectLst/>
              <a:latin typeface="+mn-lt"/>
              <a:ea typeface="+mn-ea"/>
              <a:cs typeface="+mn-cs"/>
            </a:endParaRPr>
          </a:p>
          <a:p>
            <a:pPr lvl="0"/>
            <a:endParaRPr lang="en-US" dirty="0"/>
          </a:p>
        </p:txBody>
      </p:sp>
      <p:sp>
        <p:nvSpPr>
          <p:cNvPr id="4" name="Slide Number Placeholder 3"/>
          <p:cNvSpPr>
            <a:spLocks noGrp="1"/>
          </p:cNvSpPr>
          <p:nvPr>
            <p:ph type="sldNum" sz="quarter" idx="5"/>
          </p:nvPr>
        </p:nvSpPr>
        <p:spPr/>
        <p:txBody>
          <a:bodyPr/>
          <a:lstStyle/>
          <a:p>
            <a:fld id="{266CDA14-260F-9A4C-B421-A0CA09A07EE9}" type="slidenum">
              <a:rPr lang="en-US" smtClean="0"/>
              <a:t>5</a:t>
            </a:fld>
            <a:endParaRPr lang="en-US"/>
          </a:p>
        </p:txBody>
      </p:sp>
      <p:sp>
        <p:nvSpPr>
          <p:cNvPr id="5" name="Date Placeholder 4">
            <a:extLst>
              <a:ext uri="{FF2B5EF4-FFF2-40B4-BE49-F238E27FC236}">
                <a16:creationId xmlns:a16="http://schemas.microsoft.com/office/drawing/2014/main" id="{F4367297-11B5-4AE6-6702-57380A9615B4}"/>
              </a:ext>
            </a:extLst>
          </p:cNvPr>
          <p:cNvSpPr>
            <a:spLocks noGrp="1"/>
          </p:cNvSpPr>
          <p:nvPr>
            <p:ph type="dt" idx="1"/>
          </p:nvPr>
        </p:nvSpPr>
        <p:spPr/>
        <p:txBody>
          <a:bodyPr/>
          <a:lstStyle/>
          <a:p>
            <a:r>
              <a:rPr lang="en-US"/>
              <a:t>2025</a:t>
            </a:r>
          </a:p>
        </p:txBody>
      </p:sp>
    </p:spTree>
    <p:extLst>
      <p:ext uri="{BB962C8B-B14F-4D97-AF65-F5344CB8AC3E}">
        <p14:creationId xmlns:p14="http://schemas.microsoft.com/office/powerpoint/2010/main" val="681396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Have this slide up while students are completing the station activities. </a:t>
            </a:r>
            <a:endParaRPr lang="en-US" dirty="0"/>
          </a:p>
        </p:txBody>
      </p:sp>
      <p:sp>
        <p:nvSpPr>
          <p:cNvPr id="4" name="Slide Number Placeholder 3"/>
          <p:cNvSpPr>
            <a:spLocks noGrp="1"/>
          </p:cNvSpPr>
          <p:nvPr>
            <p:ph type="sldNum" sz="quarter" idx="5"/>
          </p:nvPr>
        </p:nvSpPr>
        <p:spPr/>
        <p:txBody>
          <a:bodyPr/>
          <a:lstStyle/>
          <a:p>
            <a:fld id="{266CDA14-260F-9A4C-B421-A0CA09A07EE9}" type="slidenum">
              <a:rPr lang="en-US" smtClean="0"/>
              <a:t>6</a:t>
            </a:fld>
            <a:endParaRPr lang="en-US"/>
          </a:p>
        </p:txBody>
      </p:sp>
      <p:sp>
        <p:nvSpPr>
          <p:cNvPr id="5" name="Date Placeholder 4">
            <a:extLst>
              <a:ext uri="{FF2B5EF4-FFF2-40B4-BE49-F238E27FC236}">
                <a16:creationId xmlns:a16="http://schemas.microsoft.com/office/drawing/2014/main" id="{8D501F4F-7766-456F-67A5-A9A976A0E6B0}"/>
              </a:ext>
            </a:extLst>
          </p:cNvPr>
          <p:cNvSpPr>
            <a:spLocks noGrp="1"/>
          </p:cNvSpPr>
          <p:nvPr>
            <p:ph type="dt" idx="1"/>
          </p:nvPr>
        </p:nvSpPr>
        <p:spPr/>
        <p:txBody>
          <a:bodyPr/>
          <a:lstStyle/>
          <a:p>
            <a:r>
              <a:rPr lang="en-US"/>
              <a:t>2025</a:t>
            </a:r>
          </a:p>
        </p:txBody>
      </p:sp>
    </p:spTree>
    <p:extLst>
      <p:ext uri="{BB962C8B-B14F-4D97-AF65-F5344CB8AC3E}">
        <p14:creationId xmlns:p14="http://schemas.microsoft.com/office/powerpoint/2010/main" val="3785834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students have completed both activity stations, have them share their group’s data with the whole class. As students share their data and you write them on the board, students should fill out their whole class data tables on their worksheet (page 2). </a:t>
            </a:r>
          </a:p>
          <a:p>
            <a:pPr marL="685800" lvl="1" indent="-228600">
              <a:buFont typeface="+mj-lt"/>
              <a:buAutoNum type="alphaLcPeriod"/>
            </a:pPr>
            <a:r>
              <a:rPr lang="en-US" sz="1200" kern="1200" dirty="0">
                <a:solidFill>
                  <a:schemeClr val="tx1"/>
                </a:solidFill>
                <a:effectLst/>
                <a:latin typeface="+mn-lt"/>
                <a:ea typeface="+mn-ea"/>
                <a:cs typeface="+mn-cs"/>
              </a:rPr>
              <a:t>For the angle and output whole class data, have each group share the angle that produced the maximum voltage (20°, 40°, 60°, or 90°).</a:t>
            </a:r>
          </a:p>
        </p:txBody>
      </p:sp>
      <p:sp>
        <p:nvSpPr>
          <p:cNvPr id="4" name="Slide Number Placeholder 3"/>
          <p:cNvSpPr>
            <a:spLocks noGrp="1"/>
          </p:cNvSpPr>
          <p:nvPr>
            <p:ph type="sldNum" sz="quarter" idx="5"/>
          </p:nvPr>
        </p:nvSpPr>
        <p:spPr/>
        <p:txBody>
          <a:bodyPr/>
          <a:lstStyle/>
          <a:p>
            <a:fld id="{266CDA14-260F-9A4C-B421-A0CA09A07EE9}" type="slidenum">
              <a:rPr lang="en-US" smtClean="0"/>
              <a:t>7</a:t>
            </a:fld>
            <a:endParaRPr lang="en-US"/>
          </a:p>
        </p:txBody>
      </p:sp>
      <p:sp>
        <p:nvSpPr>
          <p:cNvPr id="5" name="Date Placeholder 4">
            <a:extLst>
              <a:ext uri="{FF2B5EF4-FFF2-40B4-BE49-F238E27FC236}">
                <a16:creationId xmlns:a16="http://schemas.microsoft.com/office/drawing/2014/main" id="{E58D5BCE-238B-DC6D-A0B5-6E265EB4094C}"/>
              </a:ext>
            </a:extLst>
          </p:cNvPr>
          <p:cNvSpPr>
            <a:spLocks noGrp="1"/>
          </p:cNvSpPr>
          <p:nvPr>
            <p:ph type="dt" idx="1"/>
          </p:nvPr>
        </p:nvSpPr>
        <p:spPr/>
        <p:txBody>
          <a:bodyPr/>
          <a:lstStyle/>
          <a:p>
            <a:r>
              <a:rPr lang="en-US"/>
              <a:t>2025</a:t>
            </a:r>
          </a:p>
        </p:txBody>
      </p:sp>
    </p:spTree>
    <p:extLst>
      <p:ext uri="{BB962C8B-B14F-4D97-AF65-F5344CB8AC3E}">
        <p14:creationId xmlns:p14="http://schemas.microsoft.com/office/powerpoint/2010/main" val="3561779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effects of the angle of the solar panel on energy production is important in agrivoltaics. This slide shows a variety of ways that solar panels can be installed in agrivoltaics systems. Several of them (e.g., vertical mounts and rotating panels) adjust the angle of the solar panel. There are additional costs associated with some of these installations. </a:t>
            </a:r>
            <a:endParaRPr lang="en-US" dirty="0"/>
          </a:p>
        </p:txBody>
      </p:sp>
      <p:sp>
        <p:nvSpPr>
          <p:cNvPr id="4" name="Date Placeholder 3"/>
          <p:cNvSpPr>
            <a:spLocks noGrp="1"/>
          </p:cNvSpPr>
          <p:nvPr>
            <p:ph type="dt" idx="1"/>
          </p:nvPr>
        </p:nvSpPr>
        <p:spPr/>
        <p:txBody>
          <a:bodyPr/>
          <a:lstStyle/>
          <a:p>
            <a:r>
              <a:rPr lang="en-US"/>
              <a:t>2025</a:t>
            </a:r>
          </a:p>
        </p:txBody>
      </p:sp>
      <p:sp>
        <p:nvSpPr>
          <p:cNvPr id="5" name="Slide Number Placeholder 4"/>
          <p:cNvSpPr>
            <a:spLocks noGrp="1"/>
          </p:cNvSpPr>
          <p:nvPr>
            <p:ph type="sldNum" sz="quarter" idx="5"/>
          </p:nvPr>
        </p:nvSpPr>
        <p:spPr/>
        <p:txBody>
          <a:bodyPr/>
          <a:lstStyle/>
          <a:p>
            <a:fld id="{A4D2995F-D4A1-A94F-81EB-C8975527E9FF}" type="slidenum">
              <a:rPr lang="en-US" smtClean="0"/>
              <a:t>8</a:t>
            </a:fld>
            <a:endParaRPr lang="en-US"/>
          </a:p>
        </p:txBody>
      </p:sp>
    </p:spTree>
    <p:extLst>
      <p:ext uri="{BB962C8B-B14F-4D97-AF65-F5344CB8AC3E}">
        <p14:creationId xmlns:p14="http://schemas.microsoft.com/office/powerpoint/2010/main" val="3761208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Have students share their group’s temperature and output data. </a:t>
            </a:r>
          </a:p>
          <a:p>
            <a:pPr marL="685800" lvl="1" indent="-228600">
              <a:buFont typeface="+mj-lt"/>
              <a:buAutoNum type="alphaLcPeriod"/>
            </a:pPr>
            <a:r>
              <a:rPr lang="en-US" sz="1200" kern="1200" dirty="0">
                <a:solidFill>
                  <a:schemeClr val="tx1"/>
                </a:solidFill>
                <a:effectLst/>
                <a:latin typeface="+mn-lt"/>
                <a:ea typeface="+mn-ea"/>
                <a:cs typeface="+mn-cs"/>
              </a:rPr>
              <a:t>Have each group find the highest voltage they recorded during their temperature and output trial. Have students circle and write a “Max” next to the </a:t>
            </a:r>
            <a:r>
              <a:rPr lang="en-US" sz="1200" u="sng" kern="1200" dirty="0">
                <a:solidFill>
                  <a:schemeClr val="tx1"/>
                </a:solidFill>
                <a:effectLst/>
                <a:latin typeface="+mn-lt"/>
                <a:ea typeface="+mn-ea"/>
                <a:cs typeface="+mn-cs"/>
              </a:rPr>
              <a:t>temperature associated with that voltage; this is their </a:t>
            </a:r>
            <a:r>
              <a:rPr lang="en-US" sz="1200" b="1" u="sng" kern="1200" dirty="0">
                <a:solidFill>
                  <a:schemeClr val="tx1"/>
                </a:solidFill>
                <a:effectLst/>
                <a:latin typeface="+mn-lt"/>
                <a:ea typeface="+mn-ea"/>
                <a:cs typeface="+mn-cs"/>
              </a:rPr>
              <a:t>temperature at maximum voltage.</a:t>
            </a:r>
          </a:p>
          <a:p>
            <a:pPr marL="685800" lvl="1" indent="-228600">
              <a:buFont typeface="+mj-lt"/>
              <a:buAutoNum type="alphaLcPeriod"/>
            </a:pPr>
            <a:r>
              <a:rPr lang="en-US" sz="1200" kern="1200" dirty="0">
                <a:solidFill>
                  <a:schemeClr val="tx1"/>
                </a:solidFill>
                <a:effectLst/>
                <a:latin typeface="+mn-lt"/>
                <a:ea typeface="+mn-ea"/>
                <a:cs typeface="+mn-cs"/>
              </a:rPr>
              <a:t>Next, have each group find the lowest voltage they recorded during their trial. Have students circle and write a “Min” next to the </a:t>
            </a:r>
            <a:r>
              <a:rPr lang="en-US" sz="1200" u="sng" kern="1200" dirty="0">
                <a:solidFill>
                  <a:schemeClr val="tx1"/>
                </a:solidFill>
                <a:effectLst/>
                <a:latin typeface="+mn-lt"/>
                <a:ea typeface="+mn-ea"/>
                <a:cs typeface="+mn-cs"/>
              </a:rPr>
              <a:t>temperature associated with that voltage; this is their </a:t>
            </a:r>
            <a:r>
              <a:rPr lang="en-US" sz="1200" b="1" u="sng" kern="1200" dirty="0">
                <a:solidFill>
                  <a:schemeClr val="tx1"/>
                </a:solidFill>
                <a:effectLst/>
                <a:latin typeface="+mn-lt"/>
                <a:ea typeface="+mn-ea"/>
                <a:cs typeface="+mn-cs"/>
              </a:rPr>
              <a:t>temperature at minimum voltage</a:t>
            </a:r>
            <a:r>
              <a:rPr lang="en-US" sz="1200" u="sng" kern="1200" dirty="0">
                <a:solidFill>
                  <a:schemeClr val="tx1"/>
                </a:solidFill>
                <a:effectLst/>
                <a:latin typeface="+mn-lt"/>
                <a:ea typeface="+mn-ea"/>
                <a:cs typeface="+mn-cs"/>
              </a:rPr>
              <a:t>. </a:t>
            </a:r>
          </a:p>
          <a:p>
            <a:pPr marL="685800" lvl="1" indent="-228600">
              <a:buFont typeface="+mj-lt"/>
              <a:buAutoNum type="alphaLcPeriod"/>
            </a:pPr>
            <a:r>
              <a:rPr lang="en-US" sz="1200" kern="1200" dirty="0">
                <a:solidFill>
                  <a:schemeClr val="tx1"/>
                </a:solidFill>
                <a:effectLst/>
                <a:latin typeface="+mn-lt"/>
                <a:ea typeface="+mn-ea"/>
                <a:cs typeface="+mn-cs"/>
              </a:rPr>
              <a:t>Students will share their “Max” temperature value in the first column and their “Min” temperature value in the second column. </a:t>
            </a:r>
          </a:p>
        </p:txBody>
      </p:sp>
      <p:sp>
        <p:nvSpPr>
          <p:cNvPr id="4" name="Slide Number Placeholder 3"/>
          <p:cNvSpPr>
            <a:spLocks noGrp="1"/>
          </p:cNvSpPr>
          <p:nvPr>
            <p:ph type="sldNum" sz="quarter" idx="5"/>
          </p:nvPr>
        </p:nvSpPr>
        <p:spPr/>
        <p:txBody>
          <a:bodyPr/>
          <a:lstStyle/>
          <a:p>
            <a:fld id="{266CDA14-260F-9A4C-B421-A0CA09A07EE9}" type="slidenum">
              <a:rPr lang="en-US" smtClean="0"/>
              <a:t>9</a:t>
            </a:fld>
            <a:endParaRPr lang="en-US"/>
          </a:p>
        </p:txBody>
      </p:sp>
      <p:sp>
        <p:nvSpPr>
          <p:cNvPr id="5" name="Date Placeholder 4">
            <a:extLst>
              <a:ext uri="{FF2B5EF4-FFF2-40B4-BE49-F238E27FC236}">
                <a16:creationId xmlns:a16="http://schemas.microsoft.com/office/drawing/2014/main" id="{E587309E-D1CC-2681-A7CF-AF66A47D502F}"/>
              </a:ext>
            </a:extLst>
          </p:cNvPr>
          <p:cNvSpPr>
            <a:spLocks noGrp="1"/>
          </p:cNvSpPr>
          <p:nvPr>
            <p:ph type="dt" idx="1"/>
          </p:nvPr>
        </p:nvSpPr>
        <p:spPr/>
        <p:txBody>
          <a:bodyPr/>
          <a:lstStyle/>
          <a:p>
            <a:r>
              <a:rPr lang="en-US"/>
              <a:t>2025</a:t>
            </a:r>
          </a:p>
        </p:txBody>
      </p:sp>
    </p:spTree>
    <p:extLst>
      <p:ext uri="{BB962C8B-B14F-4D97-AF65-F5344CB8AC3E}">
        <p14:creationId xmlns:p14="http://schemas.microsoft.com/office/powerpoint/2010/main" val="2559068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2025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305841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2025</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3364037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2025</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28507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2025</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4013134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2025</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91238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2025</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34603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2025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804988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2025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98647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2025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51634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2025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991771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2025</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85016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2025</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571126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2025</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13152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2025</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16187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2025</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038689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2025</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778624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2025</a:t>
            </a:r>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1838754884"/>
      </p:ext>
    </p:extLst>
  </p:cSld>
  <p:clrMap bg1="lt1" tx1="dk1" bg2="lt2" tx2="dk2" accent1="accent1" accent2="accent2" accent3="accent3" accent4="accent4" accent5="accent5" accent6="accent6" hlink="hlink" folHlink="folHlink"/>
  <p:sldLayoutIdLst>
    <p:sldLayoutId id="2147485685" r:id="rId1"/>
    <p:sldLayoutId id="2147485686" r:id="rId2"/>
    <p:sldLayoutId id="2147485687" r:id="rId3"/>
    <p:sldLayoutId id="2147485688" r:id="rId4"/>
    <p:sldLayoutId id="2147485689" r:id="rId5"/>
    <p:sldLayoutId id="2147485690" r:id="rId6"/>
    <p:sldLayoutId id="2147485691" r:id="rId7"/>
    <p:sldLayoutId id="2147485692" r:id="rId8"/>
    <p:sldLayoutId id="2147485693" r:id="rId9"/>
    <p:sldLayoutId id="2147485694" r:id="rId10"/>
    <p:sldLayoutId id="2147485695" r:id="rId11"/>
    <p:sldLayoutId id="2147485696" r:id="rId12"/>
    <p:sldLayoutId id="2147485697" r:id="rId13"/>
    <p:sldLayoutId id="2147485698" r:id="rId14"/>
    <p:sldLayoutId id="2147485699" r:id="rId15"/>
    <p:sldLayoutId id="2147485700" r:id="rId16"/>
  </p:sldLayoutIdLst>
  <p:hf sldNum="0"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ue and white curved wall&#10;&#10;Description automatically generated with medium confidence">
            <a:extLst>
              <a:ext uri="{FF2B5EF4-FFF2-40B4-BE49-F238E27FC236}">
                <a16:creationId xmlns:a16="http://schemas.microsoft.com/office/drawing/2014/main" id="{28C43CC6-B858-F72C-5B9E-0BBA88A07041}"/>
              </a:ext>
            </a:extLst>
          </p:cNvPr>
          <p:cNvPicPr>
            <a:picLocks noChangeAspect="1"/>
          </p:cNvPicPr>
          <p:nvPr/>
        </p:nvPicPr>
        <p:blipFill>
          <a:blip r:embed="rId3" cstate="screen">
            <a:duotone>
              <a:schemeClr val="accent1">
                <a:shade val="45000"/>
                <a:satMod val="135000"/>
              </a:schemeClr>
              <a:prstClr val="white"/>
            </a:duotone>
            <a:alphaModFix amt="35000"/>
            <a:extLst>
              <a:ext uri="{28A0092B-C50C-407E-A947-70E740481C1C}">
                <a14:useLocalDpi xmlns:a14="http://schemas.microsoft.com/office/drawing/2010/main"/>
              </a:ext>
            </a:extLst>
          </a:blip>
          <a:srcRect/>
          <a:stretch/>
        </p:blipFill>
        <p:spPr>
          <a:xfrm>
            <a:off x="22130" y="11"/>
            <a:ext cx="12183122" cy="6857989"/>
          </a:xfrm>
          <a:prstGeom prst="rect">
            <a:avLst/>
          </a:prstGeom>
        </p:spPr>
      </p:pic>
      <p:pic>
        <p:nvPicPr>
          <p:cNvPr id="7" name="Picture 6">
            <a:extLst>
              <a:ext uri="{FF2B5EF4-FFF2-40B4-BE49-F238E27FC236}">
                <a16:creationId xmlns:a16="http://schemas.microsoft.com/office/drawing/2014/main" id="{9CDF0BE2-3B9A-4189-7E6B-49B3733721F2}"/>
              </a:ext>
            </a:extLst>
          </p:cNvPr>
          <p:cNvPicPr>
            <a:picLocks noChangeAspect="1"/>
          </p:cNvPicPr>
          <p:nvPr/>
        </p:nvPicPr>
        <p:blipFill>
          <a:blip r:embed="rId4"/>
          <a:stretch>
            <a:fillRect/>
          </a:stretch>
        </p:blipFill>
        <p:spPr>
          <a:xfrm>
            <a:off x="4629331" y="4299340"/>
            <a:ext cx="2924460" cy="2958664"/>
          </a:xfrm>
          <a:prstGeom prst="rect">
            <a:avLst/>
          </a:prstGeom>
        </p:spPr>
      </p:pic>
      <p:sp>
        <p:nvSpPr>
          <p:cNvPr id="8" name="TextBox 7">
            <a:extLst>
              <a:ext uri="{FF2B5EF4-FFF2-40B4-BE49-F238E27FC236}">
                <a16:creationId xmlns:a16="http://schemas.microsoft.com/office/drawing/2014/main" id="{D3B68666-22C2-D2F3-6506-0065FD5C3A43}"/>
              </a:ext>
            </a:extLst>
          </p:cNvPr>
          <p:cNvSpPr txBox="1"/>
          <p:nvPr/>
        </p:nvSpPr>
        <p:spPr>
          <a:xfrm>
            <a:off x="924732" y="826236"/>
            <a:ext cx="9553798" cy="923330"/>
          </a:xfrm>
          <a:prstGeom prst="rect">
            <a:avLst/>
          </a:prstGeom>
          <a:noFill/>
        </p:spPr>
        <p:txBody>
          <a:bodyPr wrap="square">
            <a:spAutoFit/>
          </a:bodyPr>
          <a:lstStyle/>
          <a:p>
            <a:r>
              <a:rPr lang="en-US" sz="5400" b="1" dirty="0">
                <a:solidFill>
                  <a:schemeClr val="tx1"/>
                </a:solidFill>
                <a:latin typeface="Avenir Black" panose="02000503020000020003" pitchFamily="2" charset="0"/>
              </a:rPr>
              <a:t>Solar Energy</a:t>
            </a:r>
            <a:endParaRPr lang="en-US" sz="5400" b="1" dirty="0">
              <a:latin typeface="Avenir Black" panose="02000503020000020003" pitchFamily="2" charset="0"/>
            </a:endParaRPr>
          </a:p>
        </p:txBody>
      </p:sp>
      <p:sp>
        <p:nvSpPr>
          <p:cNvPr id="9" name="Title 1">
            <a:extLst>
              <a:ext uri="{FF2B5EF4-FFF2-40B4-BE49-F238E27FC236}">
                <a16:creationId xmlns:a16="http://schemas.microsoft.com/office/drawing/2014/main" id="{CFA7992F-B0B7-6629-5725-AD72AB7D733B}"/>
              </a:ext>
            </a:extLst>
          </p:cNvPr>
          <p:cNvSpPr>
            <a:spLocks noGrp="1"/>
          </p:cNvSpPr>
          <p:nvPr>
            <p:ph type="ctrTitle"/>
          </p:nvPr>
        </p:nvSpPr>
        <p:spPr>
          <a:xfrm>
            <a:off x="2008308" y="3008475"/>
            <a:ext cx="7616219" cy="890861"/>
          </a:xfrm>
        </p:spPr>
        <p:txBody>
          <a:bodyPr anchor="b">
            <a:noAutofit/>
          </a:bodyPr>
          <a:lstStyle/>
          <a:p>
            <a:pPr algn="ctr"/>
            <a:br>
              <a:rPr lang="en-US" sz="2400" dirty="0">
                <a:solidFill>
                  <a:schemeClr val="tx1"/>
                </a:solidFill>
                <a:latin typeface="Avenir Medium" panose="02000503020000020003" pitchFamily="2" charset="0"/>
              </a:rPr>
            </a:br>
            <a:br>
              <a:rPr lang="en-US" sz="2400" dirty="0">
                <a:solidFill>
                  <a:schemeClr val="tx1"/>
                </a:solidFill>
                <a:latin typeface="Avenir Medium" panose="02000503020000020003" pitchFamily="2" charset="0"/>
              </a:rPr>
            </a:br>
            <a:br>
              <a:rPr lang="en-US" sz="2400" dirty="0">
                <a:solidFill>
                  <a:srgbClr val="FFFFFF"/>
                </a:solidFill>
                <a:latin typeface="Avenir Medium" panose="02000503020000020003" pitchFamily="2" charset="0"/>
              </a:rPr>
            </a:br>
            <a:r>
              <a:rPr lang="en-US" sz="2400" dirty="0">
                <a:solidFill>
                  <a:schemeClr val="tx1"/>
                </a:solidFill>
                <a:latin typeface="Avenir Medium" panose="02000503020000020003" pitchFamily="2" charset="0"/>
              </a:rPr>
              <a:t>DEVELOPED BY THE ASOMBRO INSTITUTE FOR SCIENCE EDUCATION (WWW.ASOMBRO.ORG)</a:t>
            </a:r>
          </a:p>
        </p:txBody>
      </p:sp>
      <p:sp>
        <p:nvSpPr>
          <p:cNvPr id="2" name="TextBox 1">
            <a:extLst>
              <a:ext uri="{FF2B5EF4-FFF2-40B4-BE49-F238E27FC236}">
                <a16:creationId xmlns:a16="http://schemas.microsoft.com/office/drawing/2014/main" id="{AE700AE6-5572-08FC-CC60-253F6132EEDC}"/>
              </a:ext>
            </a:extLst>
          </p:cNvPr>
          <p:cNvSpPr txBox="1"/>
          <p:nvPr/>
        </p:nvSpPr>
        <p:spPr>
          <a:xfrm>
            <a:off x="9530708" y="6358029"/>
            <a:ext cx="697627" cy="369332"/>
          </a:xfrm>
          <a:prstGeom prst="rect">
            <a:avLst/>
          </a:prstGeom>
          <a:noFill/>
        </p:spPr>
        <p:txBody>
          <a:bodyPr wrap="none" rtlCol="0">
            <a:spAutoFit/>
          </a:bodyPr>
          <a:lstStyle/>
          <a:p>
            <a:r>
              <a:rPr lang="en-US" dirty="0">
                <a:solidFill>
                  <a:schemeClr val="bg1"/>
                </a:solidFill>
                <a:latin typeface="Avenir Book" panose="02000503020000020003" pitchFamily="2" charset="0"/>
              </a:rPr>
              <a:t>2025</a:t>
            </a:r>
          </a:p>
        </p:txBody>
      </p:sp>
    </p:spTree>
    <p:extLst>
      <p:ext uri="{BB962C8B-B14F-4D97-AF65-F5344CB8AC3E}">
        <p14:creationId xmlns:p14="http://schemas.microsoft.com/office/powerpoint/2010/main" val="2773970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17D31-B209-3DB5-A315-E4B0F83B5B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B531CA-5498-9691-00BA-FEC85994FC03}"/>
              </a:ext>
            </a:extLst>
          </p:cNvPr>
          <p:cNvSpPr>
            <a:spLocks noGrp="1"/>
          </p:cNvSpPr>
          <p:nvPr>
            <p:ph type="title"/>
          </p:nvPr>
        </p:nvSpPr>
        <p:spPr>
          <a:xfrm>
            <a:off x="723829" y="1074549"/>
            <a:ext cx="8596668" cy="2565122"/>
          </a:xfrm>
        </p:spPr>
        <p:txBody>
          <a:bodyPr>
            <a:normAutofit fontScale="90000"/>
          </a:bodyPr>
          <a:lstStyle/>
          <a:p>
            <a:pPr marL="457200" indent="-457200"/>
            <a:r>
              <a:rPr lang="en-US" sz="3100" dirty="0">
                <a:solidFill>
                  <a:schemeClr val="tx1"/>
                </a:solidFill>
                <a:latin typeface="Avenir Black" panose="02000503020000020003" pitchFamily="2" charset="0"/>
              </a:rPr>
              <a:t>2. Based on the results of these studies, what recommendations would you give for setting up solar panels to produce the most energy?</a:t>
            </a:r>
            <a:br>
              <a:rPr lang="en-US" sz="3100" b="1" dirty="0">
                <a:solidFill>
                  <a:schemeClr val="tx1"/>
                </a:solidFill>
                <a:latin typeface="Avenir Black" panose="02000503020000020003" pitchFamily="2" charset="0"/>
              </a:rPr>
            </a:br>
            <a:br>
              <a:rPr lang="en-US" sz="3100" b="1" dirty="0">
                <a:latin typeface="Avenir Black" panose="02000503020000020003" pitchFamily="2" charset="0"/>
              </a:rPr>
            </a:br>
            <a:endParaRPr lang="en-US" b="1" dirty="0">
              <a:latin typeface="Avenir Black" panose="02000503020000020003" pitchFamily="2" charset="0"/>
            </a:endParaRPr>
          </a:p>
        </p:txBody>
      </p:sp>
      <p:sp>
        <p:nvSpPr>
          <p:cNvPr id="3" name="Title 1">
            <a:extLst>
              <a:ext uri="{FF2B5EF4-FFF2-40B4-BE49-F238E27FC236}">
                <a16:creationId xmlns:a16="http://schemas.microsoft.com/office/drawing/2014/main" id="{52AEDAB4-C80B-8728-021F-F1E7AA2074E9}"/>
              </a:ext>
            </a:extLst>
          </p:cNvPr>
          <p:cNvSpPr txBox="1">
            <a:spLocks/>
          </p:cNvSpPr>
          <p:nvPr/>
        </p:nvSpPr>
        <p:spPr>
          <a:xfrm>
            <a:off x="723829" y="4001144"/>
            <a:ext cx="8596668" cy="1996699"/>
          </a:xfrm>
          <a:prstGeom prst="rect">
            <a:avLst/>
          </a:prstGeom>
        </p:spPr>
        <p:txBody>
          <a:bodyPr vert="horz" lIns="91440" tIns="45720" rIns="91440" bIns="45720" rtlCol="0" anchor="t">
            <a:normAutofit fontScale="4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25463" indent="-525463"/>
            <a:br>
              <a:rPr lang="en-US" sz="10700" b="1" dirty="0">
                <a:latin typeface="Avenir Black" panose="02000503020000020003" pitchFamily="2" charset="0"/>
              </a:rPr>
            </a:br>
            <a:br>
              <a:rPr lang="en-US" sz="10700" b="1" dirty="0">
                <a:latin typeface="Avenir Black" panose="02000503020000020003" pitchFamily="2" charset="0"/>
              </a:rPr>
            </a:br>
            <a:endParaRPr lang="en-US" sz="10700" b="1" dirty="0">
              <a:latin typeface="Avenir Black" panose="02000503020000020003" pitchFamily="2" charset="0"/>
            </a:endParaRPr>
          </a:p>
        </p:txBody>
      </p:sp>
      <p:sp>
        <p:nvSpPr>
          <p:cNvPr id="5" name="Title 1">
            <a:extLst>
              <a:ext uri="{FF2B5EF4-FFF2-40B4-BE49-F238E27FC236}">
                <a16:creationId xmlns:a16="http://schemas.microsoft.com/office/drawing/2014/main" id="{1C8A8FE7-7658-A184-5EDA-92157272D328}"/>
              </a:ext>
            </a:extLst>
          </p:cNvPr>
          <p:cNvSpPr txBox="1">
            <a:spLocks/>
          </p:cNvSpPr>
          <p:nvPr/>
        </p:nvSpPr>
        <p:spPr>
          <a:xfrm>
            <a:off x="723829" y="3802251"/>
            <a:ext cx="8596668" cy="2402606"/>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nSpc>
                <a:spcPct val="120000"/>
              </a:lnSpc>
            </a:pPr>
            <a:r>
              <a:rPr lang="en-US" sz="2800" dirty="0">
                <a:solidFill>
                  <a:schemeClr val="tx1"/>
                </a:solidFill>
                <a:latin typeface="Avenir Black" panose="02000503020000020003" pitchFamily="2" charset="0"/>
              </a:rPr>
              <a:t>3. How could growing crops under the solar panels affect the amount of energy produced?  </a:t>
            </a:r>
          </a:p>
        </p:txBody>
      </p:sp>
    </p:spTree>
    <p:extLst>
      <p:ext uri="{BB962C8B-B14F-4D97-AF65-F5344CB8AC3E}">
        <p14:creationId xmlns:p14="http://schemas.microsoft.com/office/powerpoint/2010/main" val="572537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C726B19-E1D0-1DAF-3536-A984FE523E40}"/>
              </a:ext>
            </a:extLst>
          </p:cNvPr>
          <p:cNvSpPr>
            <a:spLocks noGrp="1"/>
          </p:cNvSpPr>
          <p:nvPr>
            <p:ph type="title"/>
          </p:nvPr>
        </p:nvSpPr>
        <p:spPr>
          <a:xfrm>
            <a:off x="673754" y="643467"/>
            <a:ext cx="4203045" cy="1375608"/>
          </a:xfrm>
        </p:spPr>
        <p:txBody>
          <a:bodyPr vert="horz" lIns="91440" tIns="45720" rIns="91440" bIns="45720" rtlCol="0" anchor="ctr">
            <a:normAutofit/>
          </a:bodyPr>
          <a:lstStyle/>
          <a:p>
            <a:r>
              <a:rPr lang="en-US" b="1" dirty="0">
                <a:solidFill>
                  <a:schemeClr val="bg1"/>
                </a:solidFill>
                <a:latin typeface="Avenir Black" panose="02000503020000020003" pitchFamily="2" charset="0"/>
              </a:rPr>
              <a:t>Solar Engineer</a:t>
            </a:r>
          </a:p>
        </p:txBody>
      </p:sp>
      <p:sp>
        <p:nvSpPr>
          <p:cNvPr id="10" name="TextBox 9">
            <a:extLst>
              <a:ext uri="{FF2B5EF4-FFF2-40B4-BE49-F238E27FC236}">
                <a16:creationId xmlns:a16="http://schemas.microsoft.com/office/drawing/2014/main" id="{C4CCFCE7-D14F-2BA5-BBCD-FC534FE577E2}"/>
              </a:ext>
            </a:extLst>
          </p:cNvPr>
          <p:cNvSpPr txBox="1"/>
          <p:nvPr/>
        </p:nvSpPr>
        <p:spPr>
          <a:xfrm>
            <a:off x="183265" y="1704666"/>
            <a:ext cx="4855990" cy="1143497"/>
          </a:xfrm>
          <a:prstGeom prst="rect">
            <a:avLst/>
          </a:prstGeom>
        </p:spPr>
        <p:txBody>
          <a:bodyPr vert="horz" lIns="91440" tIns="45720" rIns="91440" bIns="45720" rtlCol="0">
            <a:normAutofit lnSpcReduction="10000"/>
          </a:bodyPr>
          <a:lstStyle/>
          <a:p>
            <a:pPr>
              <a:spcBef>
                <a:spcPts val="1000"/>
              </a:spcBef>
              <a:buClr>
                <a:schemeClr val="accent1"/>
              </a:buClr>
              <a:buSzPct val="80000"/>
            </a:pPr>
            <a:r>
              <a:rPr lang="en-US" dirty="0">
                <a:solidFill>
                  <a:schemeClr val="bg1"/>
                </a:solidFill>
                <a:latin typeface="Avenir Medium" panose="02000503020000020003" pitchFamily="2" charset="0"/>
              </a:rPr>
              <a:t>Plans, designs, and implements solar energy projects. They can manage anything from large-scale municipal projects to home rooftop installations.</a:t>
            </a:r>
          </a:p>
        </p:txBody>
      </p:sp>
      <p:pic>
        <p:nvPicPr>
          <p:cNvPr id="9" name="Picture 8" descr="A person in a yellow vest and white helmet using a tablet&#10;&#10;AI-generated content may be incorrect.">
            <a:extLst>
              <a:ext uri="{FF2B5EF4-FFF2-40B4-BE49-F238E27FC236}">
                <a16:creationId xmlns:a16="http://schemas.microsoft.com/office/drawing/2014/main" id="{7F528F7B-D8D2-9F22-DFEE-2624F6603B3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6001" y="1704666"/>
            <a:ext cx="5143500" cy="3436152"/>
          </a:xfrm>
          <a:prstGeom prst="rect">
            <a:avLst/>
          </a:prstGeom>
        </p:spPr>
      </p:pic>
      <p:sp>
        <p:nvSpPr>
          <p:cNvPr id="21" name="Isosceles Triangle 2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TextBox 12">
            <a:extLst>
              <a:ext uri="{FF2B5EF4-FFF2-40B4-BE49-F238E27FC236}">
                <a16:creationId xmlns:a16="http://schemas.microsoft.com/office/drawing/2014/main" id="{981FC7E8-11AA-336D-D702-A9026F78F906}"/>
              </a:ext>
            </a:extLst>
          </p:cNvPr>
          <p:cNvSpPr txBox="1"/>
          <p:nvPr/>
        </p:nvSpPr>
        <p:spPr>
          <a:xfrm>
            <a:off x="183265" y="2990829"/>
            <a:ext cx="3960666" cy="1456809"/>
          </a:xfrm>
          <a:prstGeom prst="rect">
            <a:avLst/>
          </a:prstGeom>
          <a:noFill/>
        </p:spPr>
        <p:txBody>
          <a:bodyPr wrap="square">
            <a:spAutoFit/>
          </a:bodyPr>
          <a:lstStyle/>
          <a:p>
            <a:pPr>
              <a:spcBef>
                <a:spcPts val="1000"/>
              </a:spcBef>
              <a:buClr>
                <a:schemeClr val="accent1"/>
              </a:buClr>
              <a:buSzPct val="80000"/>
            </a:pPr>
            <a:r>
              <a:rPr lang="en-US" dirty="0">
                <a:solidFill>
                  <a:schemeClr val="bg1"/>
                </a:solidFill>
                <a:latin typeface="Avenir Medium" panose="02000503020000020003" pitchFamily="2" charset="0"/>
              </a:rPr>
              <a:t>Qualifications</a:t>
            </a:r>
          </a:p>
          <a:p>
            <a:pPr marL="234950" indent="-234950">
              <a:spcBef>
                <a:spcPts val="1000"/>
              </a:spcBef>
              <a:buClr>
                <a:schemeClr val="accent1"/>
              </a:buClr>
              <a:buSzPct val="80000"/>
              <a:buFont typeface="Wingdings 3" charset="2"/>
              <a:buChar char=""/>
            </a:pPr>
            <a:r>
              <a:rPr lang="en-US" dirty="0">
                <a:solidFill>
                  <a:schemeClr val="bg1"/>
                </a:solidFill>
                <a:latin typeface="Avenir Medium" panose="02000503020000020003" pitchFamily="2" charset="0"/>
              </a:rPr>
              <a:t>Bachelor’s degree in mechanical or electrical engineering </a:t>
            </a:r>
          </a:p>
          <a:p>
            <a:pPr>
              <a:spcBef>
                <a:spcPts val="1000"/>
              </a:spcBef>
              <a:buClr>
                <a:schemeClr val="accent1"/>
              </a:buClr>
              <a:buSzPct val="80000"/>
              <a:buFont typeface="Wingdings 3" charset="2"/>
              <a:buChar char=""/>
            </a:pPr>
            <a:r>
              <a:rPr lang="en-US" dirty="0">
                <a:solidFill>
                  <a:schemeClr val="bg1"/>
                </a:solidFill>
                <a:latin typeface="Avenir Medium" panose="02000503020000020003" pitchFamily="2" charset="0"/>
              </a:rPr>
              <a:t> Professional license</a:t>
            </a:r>
            <a:endParaRPr lang="en-US" dirty="0">
              <a:latin typeface="Avenir Medium" panose="02000503020000020003" pitchFamily="2" charset="0"/>
            </a:endParaRPr>
          </a:p>
        </p:txBody>
      </p:sp>
      <p:sp>
        <p:nvSpPr>
          <p:cNvPr id="14" name="Text Placeholder 5">
            <a:extLst>
              <a:ext uri="{FF2B5EF4-FFF2-40B4-BE49-F238E27FC236}">
                <a16:creationId xmlns:a16="http://schemas.microsoft.com/office/drawing/2014/main" id="{D147F017-D10C-5983-7487-C68EA5396842}"/>
              </a:ext>
            </a:extLst>
          </p:cNvPr>
          <p:cNvSpPr txBox="1">
            <a:spLocks/>
          </p:cNvSpPr>
          <p:nvPr/>
        </p:nvSpPr>
        <p:spPr>
          <a:xfrm>
            <a:off x="652720" y="4847643"/>
            <a:ext cx="3628277" cy="1143497"/>
          </a:xfrm>
          <a:prstGeom prst="rect">
            <a:avLst/>
          </a:prstGeom>
        </p:spPr>
        <p:txBody>
          <a:bodyPr vert="horz" lIns="91440" tIns="45720" rIns="91440" bIns="45720" rtlCol="0">
            <a:noAutofit/>
          </a:bodyPr>
          <a:lstStyle>
            <a:lvl1pPr marL="0" indent="0" algn="l" defTabSz="914400" rtl="0" eaLnBrk="1" latinLnBrk="0" hangingPunct="1">
              <a:spcBef>
                <a:spcPts val="800"/>
              </a:spcBef>
              <a:buFont typeface="Arial" pitchFamily="34" charset="0"/>
              <a:buNone/>
              <a:defRPr sz="1400" b="1" kern="1200">
                <a:solidFill>
                  <a:schemeClr val="tx2"/>
                </a:solidFill>
                <a:latin typeface="+mn-lt"/>
                <a:ea typeface="+mn-ea"/>
                <a:cs typeface="+mn-cs"/>
              </a:defRPr>
            </a:lvl1pPr>
            <a:lvl2pPr marL="457200" indent="0" algn="l" defTabSz="914400" rtl="0" eaLnBrk="1" latinLnBrk="0" hangingPunct="1">
              <a:spcBef>
                <a:spcPts val="300"/>
              </a:spcBef>
              <a:buClr>
                <a:schemeClr val="accent2"/>
              </a:buClr>
              <a:buFont typeface="Wingdings" pitchFamily="2" charset="2"/>
              <a:buNone/>
              <a:defRPr sz="1200" kern="1200">
                <a:solidFill>
                  <a:schemeClr val="tx1"/>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000" kern="1200">
                <a:solidFill>
                  <a:schemeClr val="tx1"/>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900" kern="1200">
                <a:solidFill>
                  <a:schemeClr val="tx1"/>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900" kern="1200">
                <a:solidFill>
                  <a:schemeClr val="tx1"/>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900" kern="1200">
                <a:solidFill>
                  <a:schemeClr val="tx1"/>
                </a:solidFill>
                <a:latin typeface="+mn-lt"/>
                <a:ea typeface="+mn-ea"/>
                <a:cs typeface="+mn-cs"/>
              </a:defRPr>
            </a:lvl9pPr>
          </a:lstStyle>
          <a:p>
            <a:r>
              <a:rPr lang="en-US" b="0" dirty="0">
                <a:solidFill>
                  <a:schemeClr val="bg1"/>
                </a:solidFill>
                <a:latin typeface="Avenir Book" panose="02000503020000020003" pitchFamily="2" charset="0"/>
              </a:rPr>
              <a:t>Average Salary in New Mexico: ~$140,000</a:t>
            </a:r>
          </a:p>
          <a:p>
            <a:r>
              <a:rPr lang="en-US" b="0" dirty="0">
                <a:solidFill>
                  <a:schemeClr val="bg1"/>
                </a:solidFill>
                <a:latin typeface="Avenir Book" panose="02000503020000020003" pitchFamily="2" charset="0"/>
              </a:rPr>
              <a:t>Can earn up to:  $181,500</a:t>
            </a:r>
          </a:p>
        </p:txBody>
      </p:sp>
      <p:sp>
        <p:nvSpPr>
          <p:cNvPr id="3" name="TextBox 2">
            <a:extLst>
              <a:ext uri="{FF2B5EF4-FFF2-40B4-BE49-F238E27FC236}">
                <a16:creationId xmlns:a16="http://schemas.microsoft.com/office/drawing/2014/main" id="{B66C7114-702B-779E-9960-364B0E6FF104}"/>
              </a:ext>
            </a:extLst>
          </p:cNvPr>
          <p:cNvSpPr txBox="1"/>
          <p:nvPr/>
        </p:nvSpPr>
        <p:spPr>
          <a:xfrm>
            <a:off x="5742577" y="5262735"/>
            <a:ext cx="5496923" cy="1328569"/>
          </a:xfrm>
          <a:prstGeom prst="rect">
            <a:avLst/>
          </a:prstGeom>
          <a:noFill/>
        </p:spPr>
        <p:txBody>
          <a:bodyPr wrap="square">
            <a:spAutoFit/>
          </a:bodyPr>
          <a:lstStyle/>
          <a:p>
            <a:pPr>
              <a:spcBef>
                <a:spcPts val="1000"/>
              </a:spcBef>
              <a:buClr>
                <a:schemeClr val="accent1"/>
              </a:buClr>
              <a:buSzPct val="80000"/>
            </a:pPr>
            <a:r>
              <a:rPr lang="en-US" dirty="0">
                <a:latin typeface="Avenir Medium" panose="02000503020000020003" pitchFamily="2" charset="0"/>
              </a:rPr>
              <a:t>Your Job Today:</a:t>
            </a:r>
          </a:p>
          <a:p>
            <a:pPr marL="234950" indent="-234950">
              <a:spcBef>
                <a:spcPts val="1000"/>
              </a:spcBef>
              <a:buClr>
                <a:schemeClr val="accent1"/>
              </a:buClr>
              <a:buSzPct val="80000"/>
              <a:buFont typeface="Wingdings 3" charset="2"/>
              <a:buChar char=""/>
            </a:pPr>
            <a:r>
              <a:rPr lang="en-US" dirty="0">
                <a:latin typeface="Avenir Medium" panose="02000503020000020003" pitchFamily="2" charset="0"/>
              </a:rPr>
              <a:t>Conduct tests to determine under what conditions solar panels produce the most electricity</a:t>
            </a:r>
          </a:p>
        </p:txBody>
      </p:sp>
    </p:spTree>
    <p:extLst>
      <p:ext uri="{BB962C8B-B14F-4D97-AF65-F5344CB8AC3E}">
        <p14:creationId xmlns:p14="http://schemas.microsoft.com/office/powerpoint/2010/main" val="1899948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0863D-252A-B6D2-221C-C0E11293AB96}"/>
              </a:ext>
            </a:extLst>
          </p:cNvPr>
          <p:cNvSpPr>
            <a:spLocks noGrp="1"/>
          </p:cNvSpPr>
          <p:nvPr>
            <p:ph type="title"/>
          </p:nvPr>
        </p:nvSpPr>
        <p:spPr>
          <a:xfrm>
            <a:off x="677334" y="609600"/>
            <a:ext cx="8596667" cy="1320800"/>
          </a:xfrm>
        </p:spPr>
        <p:txBody>
          <a:bodyPr>
            <a:normAutofit/>
          </a:bodyPr>
          <a:lstStyle/>
          <a:p>
            <a:r>
              <a:rPr lang="en-US" b="1" dirty="0">
                <a:latin typeface="Avenir Black" panose="02000503020000020003" pitchFamily="2" charset="0"/>
              </a:rPr>
              <a:t>How Solar Panels Work</a:t>
            </a:r>
          </a:p>
        </p:txBody>
      </p:sp>
      <p:sp>
        <p:nvSpPr>
          <p:cNvPr id="32" name="Isosceles Triangle 8">
            <a:extLst>
              <a:ext uri="{FF2B5EF4-FFF2-40B4-BE49-F238E27FC236}">
                <a16:creationId xmlns:a16="http://schemas.microsoft.com/office/drawing/2014/main" id="{98EE4960-6ED7-49B4-BEEE-A96A0C83D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6A05BA26-9682-BC18-B70A-B78E123D9DF3}"/>
              </a:ext>
            </a:extLst>
          </p:cNvPr>
          <p:cNvPicPr>
            <a:picLocks noChangeAspect="1"/>
          </p:cNvPicPr>
          <p:nvPr/>
        </p:nvPicPr>
        <p:blipFill>
          <a:blip r:embed="rId3" cstate="screen">
            <a:extLst>
              <a:ext uri="{28A0092B-C50C-407E-A947-70E740481C1C}">
                <a14:useLocalDpi xmlns:a14="http://schemas.microsoft.com/office/drawing/2010/main"/>
              </a:ext>
            </a:extLst>
          </a:blip>
          <a:srcRect l="1879" r="-169" b="2"/>
          <a:stretch>
            <a:fillRect/>
          </a:stretch>
        </p:blipFill>
        <p:spPr>
          <a:xfrm>
            <a:off x="5947420" y="1379349"/>
            <a:ext cx="4358953" cy="5389822"/>
          </a:xfrm>
          <a:prstGeom prst="rect">
            <a:avLst/>
          </a:prstGeom>
          <a:ln w="6350">
            <a:solidFill>
              <a:schemeClr val="tx1"/>
            </a:solidFill>
          </a:ln>
        </p:spPr>
      </p:pic>
      <p:sp>
        <p:nvSpPr>
          <p:cNvPr id="3" name="Content Placeholder 2">
            <a:extLst>
              <a:ext uri="{FF2B5EF4-FFF2-40B4-BE49-F238E27FC236}">
                <a16:creationId xmlns:a16="http://schemas.microsoft.com/office/drawing/2014/main" id="{D08371A7-2AE1-8D26-79FC-7F35D2805EF6}"/>
              </a:ext>
            </a:extLst>
          </p:cNvPr>
          <p:cNvSpPr>
            <a:spLocks noGrp="1"/>
          </p:cNvSpPr>
          <p:nvPr>
            <p:ph idx="1"/>
          </p:nvPr>
        </p:nvSpPr>
        <p:spPr>
          <a:xfrm>
            <a:off x="707003" y="1505241"/>
            <a:ext cx="5058365" cy="5050542"/>
          </a:xfrm>
        </p:spPr>
        <p:txBody>
          <a:bodyPr>
            <a:normAutofit fontScale="92500" lnSpcReduction="10000"/>
          </a:bodyPr>
          <a:lstStyle/>
          <a:p>
            <a:pPr>
              <a:lnSpc>
                <a:spcPct val="90000"/>
              </a:lnSpc>
            </a:pPr>
            <a:r>
              <a:rPr lang="en-US" dirty="0">
                <a:solidFill>
                  <a:schemeClr val="tx1"/>
                </a:solidFill>
                <a:latin typeface="Avenir Medium" panose="02000503020000020003" pitchFamily="2" charset="0"/>
              </a:rPr>
              <a:t>Sunlight is made of small particles of solar energy, called photons.</a:t>
            </a:r>
          </a:p>
          <a:p>
            <a:pPr>
              <a:lnSpc>
                <a:spcPct val="90000"/>
              </a:lnSpc>
            </a:pPr>
            <a:r>
              <a:rPr lang="en-US" dirty="0">
                <a:solidFill>
                  <a:schemeClr val="tx1"/>
                </a:solidFill>
                <a:latin typeface="Avenir Medium" panose="02000503020000020003" pitchFamily="2" charset="0"/>
              </a:rPr>
              <a:t>When photons hit a solar panel, they dislodge electrons. </a:t>
            </a:r>
          </a:p>
          <a:p>
            <a:pPr>
              <a:lnSpc>
                <a:spcPct val="90000"/>
              </a:lnSpc>
            </a:pPr>
            <a:r>
              <a:rPr lang="en-US" dirty="0">
                <a:solidFill>
                  <a:schemeClr val="tx1"/>
                </a:solidFill>
                <a:latin typeface="Avenir Medium" panose="02000503020000020003" pitchFamily="2" charset="0"/>
              </a:rPr>
              <a:t>Due to special materials in the panel, dislodged electrons migrate towards the surface. </a:t>
            </a:r>
          </a:p>
          <a:p>
            <a:pPr>
              <a:lnSpc>
                <a:spcPct val="90000"/>
              </a:lnSpc>
            </a:pPr>
            <a:r>
              <a:rPr lang="en-US" dirty="0">
                <a:solidFill>
                  <a:schemeClr val="tx1"/>
                </a:solidFill>
                <a:latin typeface="Avenir Medium" panose="02000503020000020003" pitchFamily="2" charset="0"/>
              </a:rPr>
              <a:t>As these free, negatively charged electrons surface, it creates an imbalance with the bottom panel, which is positively charged. </a:t>
            </a:r>
          </a:p>
          <a:p>
            <a:pPr>
              <a:lnSpc>
                <a:spcPct val="90000"/>
              </a:lnSpc>
            </a:pPr>
            <a:r>
              <a:rPr lang="en-US" dirty="0">
                <a:solidFill>
                  <a:schemeClr val="tx1"/>
                </a:solidFill>
                <a:latin typeface="Avenir Medium" panose="02000503020000020003" pitchFamily="2" charset="0"/>
              </a:rPr>
              <a:t>This imbalance creates voltage potential, meaning an electrical flow can occur.</a:t>
            </a:r>
          </a:p>
          <a:p>
            <a:pPr>
              <a:lnSpc>
                <a:spcPct val="90000"/>
              </a:lnSpc>
            </a:pPr>
            <a:endParaRPr lang="en-US" dirty="0">
              <a:solidFill>
                <a:schemeClr val="tx1"/>
              </a:solidFill>
              <a:latin typeface="Avenir Medium" panose="02000503020000020003" pitchFamily="2" charset="0"/>
            </a:endParaRPr>
          </a:p>
          <a:p>
            <a:pPr>
              <a:lnSpc>
                <a:spcPct val="90000"/>
              </a:lnSpc>
            </a:pPr>
            <a:r>
              <a:rPr lang="en-US" sz="2000" b="1" dirty="0">
                <a:solidFill>
                  <a:schemeClr val="tx1"/>
                </a:solidFill>
                <a:latin typeface="Avenir Medium" panose="02000503020000020003" pitchFamily="2" charset="0"/>
              </a:rPr>
              <a:t>Today, you’ll determine how the </a:t>
            </a:r>
            <a:r>
              <a:rPr lang="en-US" sz="2000" b="1" u="sng" dirty="0">
                <a:solidFill>
                  <a:schemeClr val="tx1"/>
                </a:solidFill>
                <a:latin typeface="Avenir Medium" panose="02000503020000020003" pitchFamily="2" charset="0"/>
              </a:rPr>
              <a:t>angle of sunlight</a:t>
            </a:r>
            <a:r>
              <a:rPr lang="en-US" sz="2000" b="1" dirty="0">
                <a:solidFill>
                  <a:schemeClr val="tx1"/>
                </a:solidFill>
                <a:latin typeface="Avenir Medium" panose="02000503020000020003" pitchFamily="2" charset="0"/>
              </a:rPr>
              <a:t> hitting the solar panel and the </a:t>
            </a:r>
            <a:r>
              <a:rPr lang="en-US" sz="2000" b="1" u="sng" dirty="0">
                <a:solidFill>
                  <a:schemeClr val="tx1"/>
                </a:solidFill>
                <a:latin typeface="Avenir Medium" panose="02000503020000020003" pitchFamily="2" charset="0"/>
              </a:rPr>
              <a:t>temperature</a:t>
            </a:r>
            <a:r>
              <a:rPr lang="en-US" sz="2000" b="1" dirty="0">
                <a:solidFill>
                  <a:schemeClr val="tx1"/>
                </a:solidFill>
                <a:latin typeface="Avenir Medium" panose="02000503020000020003" pitchFamily="2" charset="0"/>
              </a:rPr>
              <a:t> surrounding the solar panel affect the amount of electricity produced.</a:t>
            </a:r>
          </a:p>
        </p:txBody>
      </p:sp>
    </p:spTree>
    <p:extLst>
      <p:ext uri="{BB962C8B-B14F-4D97-AF65-F5344CB8AC3E}">
        <p14:creationId xmlns:p14="http://schemas.microsoft.com/office/powerpoint/2010/main" val="1180677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661" y="215904"/>
            <a:ext cx="9085139" cy="548640"/>
          </a:xfrm>
        </p:spPr>
        <p:txBody>
          <a:bodyPr>
            <a:noAutofit/>
          </a:bodyPr>
          <a:lstStyle/>
          <a:p>
            <a:r>
              <a:rPr lang="en-US" sz="3200" b="1" dirty="0">
                <a:latin typeface="Avenir Black" panose="02000503020000020003" pitchFamily="2" charset="0"/>
              </a:rPr>
              <a:t>Station: Angle and Output (12 minutes)</a:t>
            </a:r>
          </a:p>
        </p:txBody>
      </p:sp>
      <p:pic>
        <p:nvPicPr>
          <p:cNvPr id="9" name="Picture 8" descr="Screen Shot 2017-07-05 at 8.57.41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11441" y="1439112"/>
            <a:ext cx="4082607" cy="1745311"/>
          </a:xfrm>
          <a:prstGeom prst="rect">
            <a:avLst/>
          </a:prstGeom>
        </p:spPr>
      </p:pic>
      <p:sp>
        <p:nvSpPr>
          <p:cNvPr id="6" name="TextBox 5">
            <a:extLst>
              <a:ext uri="{FF2B5EF4-FFF2-40B4-BE49-F238E27FC236}">
                <a16:creationId xmlns:a16="http://schemas.microsoft.com/office/drawing/2014/main" id="{1E5C09AA-8E34-756B-9342-AAF73BF65F7A}"/>
              </a:ext>
            </a:extLst>
          </p:cNvPr>
          <p:cNvSpPr txBox="1"/>
          <p:nvPr/>
        </p:nvSpPr>
        <p:spPr>
          <a:xfrm>
            <a:off x="4337758" y="1009294"/>
            <a:ext cx="6107906" cy="369332"/>
          </a:xfrm>
          <a:prstGeom prst="rect">
            <a:avLst/>
          </a:prstGeom>
          <a:noFill/>
        </p:spPr>
        <p:txBody>
          <a:bodyPr wrap="square">
            <a:spAutoFit/>
          </a:bodyPr>
          <a:lstStyle/>
          <a:p>
            <a:r>
              <a:rPr lang="en-US" b="1" dirty="0">
                <a:latin typeface="Avenir Black" panose="02000503020000020003" pitchFamily="2" charset="0"/>
              </a:rPr>
              <a:t>What is the best angle for solar panel output? </a:t>
            </a:r>
          </a:p>
        </p:txBody>
      </p:sp>
      <p:sp>
        <p:nvSpPr>
          <p:cNvPr id="7" name="TextBox 6">
            <a:extLst>
              <a:ext uri="{FF2B5EF4-FFF2-40B4-BE49-F238E27FC236}">
                <a16:creationId xmlns:a16="http://schemas.microsoft.com/office/drawing/2014/main" id="{A031D9B6-4106-B741-DFE1-2447CC91B4F5}"/>
              </a:ext>
            </a:extLst>
          </p:cNvPr>
          <p:cNvSpPr txBox="1"/>
          <p:nvPr/>
        </p:nvSpPr>
        <p:spPr>
          <a:xfrm>
            <a:off x="7594048" y="1761875"/>
            <a:ext cx="2578652" cy="3416320"/>
          </a:xfrm>
          <a:prstGeom prst="rect">
            <a:avLst/>
          </a:prstGeom>
          <a:noFill/>
        </p:spPr>
        <p:txBody>
          <a:bodyPr wrap="square" rtlCol="0">
            <a:spAutoFit/>
          </a:bodyPr>
          <a:lstStyle/>
          <a:p>
            <a:pPr marL="182563" indent="-182563">
              <a:buFont typeface="Arial" panose="020B0604020202020204" pitchFamily="34" charset="0"/>
              <a:buChar char="•"/>
            </a:pPr>
            <a:r>
              <a:rPr lang="en-US" dirty="0">
                <a:latin typeface="Avenir Medium" panose="02000503020000020003" pitchFamily="2" charset="0"/>
              </a:rPr>
              <a:t>Read the Task Card for procedures and carefully follow the steps.</a:t>
            </a:r>
          </a:p>
          <a:p>
            <a:pPr marL="182563" indent="-182563">
              <a:buFont typeface="Arial" panose="020B0604020202020204" pitchFamily="34" charset="0"/>
              <a:buChar char="•"/>
            </a:pPr>
            <a:endParaRPr lang="en-US" dirty="0">
              <a:latin typeface="Avenir Medium" panose="02000503020000020003" pitchFamily="2" charset="0"/>
            </a:endParaRPr>
          </a:p>
          <a:p>
            <a:pPr marL="182563" indent="-182563">
              <a:buFont typeface="Arial" panose="020B0604020202020204" pitchFamily="34" charset="0"/>
              <a:buChar char="•"/>
            </a:pPr>
            <a:r>
              <a:rPr lang="en-US" dirty="0">
                <a:latin typeface="Avenir Medium" panose="02000503020000020003" pitchFamily="2" charset="0"/>
              </a:rPr>
              <a:t>Complete the data table and graph.</a:t>
            </a:r>
          </a:p>
          <a:p>
            <a:endParaRPr lang="en-US" dirty="0">
              <a:latin typeface="Avenir Medium" panose="02000503020000020003" pitchFamily="2" charset="0"/>
            </a:endParaRPr>
          </a:p>
          <a:p>
            <a:pPr marL="182563" indent="-182563">
              <a:buFont typeface="Arial" panose="020B0604020202020204" pitchFamily="34" charset="0"/>
              <a:buChar char="•"/>
            </a:pPr>
            <a:r>
              <a:rPr lang="en-US" dirty="0">
                <a:latin typeface="Avenir Medium" panose="02000503020000020003" pitchFamily="2" charset="0"/>
              </a:rPr>
              <a:t>Answer question 1.</a:t>
            </a:r>
          </a:p>
          <a:p>
            <a:pPr marL="182563" indent="-182563">
              <a:buFont typeface="Arial" panose="020B0604020202020204" pitchFamily="34" charset="0"/>
              <a:buChar char="•"/>
            </a:pPr>
            <a:endParaRPr lang="en-US" dirty="0">
              <a:latin typeface="Avenir Medium" panose="02000503020000020003" pitchFamily="2" charset="0"/>
            </a:endParaRPr>
          </a:p>
          <a:p>
            <a:pPr marL="182563" indent="-182563">
              <a:buFont typeface="Arial" panose="020B0604020202020204" pitchFamily="34" charset="0"/>
              <a:buChar char="•"/>
            </a:pPr>
            <a:r>
              <a:rPr lang="en-US" dirty="0">
                <a:latin typeface="Avenir Medium" panose="02000503020000020003" pitchFamily="2" charset="0"/>
              </a:rPr>
              <a:t>Leave the station the way you found it!</a:t>
            </a:r>
          </a:p>
        </p:txBody>
      </p:sp>
      <p:pic>
        <p:nvPicPr>
          <p:cNvPr id="11" name="Picture 10" descr="A hand holding a measuring device&#10;&#10;AI-generated content may be incorrect.">
            <a:extLst>
              <a:ext uri="{FF2B5EF4-FFF2-40B4-BE49-F238E27FC236}">
                <a16:creationId xmlns:a16="http://schemas.microsoft.com/office/drawing/2014/main" id="{4D301C8C-94E8-B3CB-96AA-9E0B0F134F6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5400000">
            <a:off x="-80163" y="2136843"/>
            <a:ext cx="4211410" cy="2971793"/>
          </a:xfrm>
          <a:prstGeom prst="rect">
            <a:avLst/>
          </a:prstGeom>
        </p:spPr>
      </p:pic>
      <p:graphicFrame>
        <p:nvGraphicFramePr>
          <p:cNvPr id="5" name="Chart 4" title="Graph: Angle and Output">
            <a:extLst>
              <a:ext uri="{FF2B5EF4-FFF2-40B4-BE49-F238E27FC236}">
                <a16:creationId xmlns:a16="http://schemas.microsoft.com/office/drawing/2014/main" id="{50E70B4D-2F58-8209-0726-9695D2C50A32}"/>
              </a:ext>
            </a:extLst>
          </p:cNvPr>
          <p:cNvGraphicFramePr>
            <a:graphicFrameLocks noChangeAspect="1"/>
          </p:cNvGraphicFramePr>
          <p:nvPr>
            <p:extLst>
              <p:ext uri="{D42A27DB-BD31-4B8C-83A1-F6EECF244321}">
                <p14:modId xmlns:p14="http://schemas.microsoft.com/office/powerpoint/2010/main" val="501124427"/>
              </p:ext>
            </p:extLst>
          </p:nvPr>
        </p:nvGraphicFramePr>
        <p:xfrm>
          <a:off x="3406509" y="3120062"/>
          <a:ext cx="4242749" cy="2686305"/>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7E620DA0-0DA4-E932-8D00-AC1B86902520}"/>
              </a:ext>
            </a:extLst>
          </p:cNvPr>
          <p:cNvSpPr txBox="1"/>
          <p:nvPr/>
        </p:nvSpPr>
        <p:spPr>
          <a:xfrm>
            <a:off x="927102" y="5943773"/>
            <a:ext cx="4030357" cy="646331"/>
          </a:xfrm>
          <a:prstGeom prst="rect">
            <a:avLst/>
          </a:prstGeom>
          <a:noFill/>
        </p:spPr>
        <p:txBody>
          <a:bodyPr wrap="square" rtlCol="0">
            <a:spAutoFit/>
          </a:bodyPr>
          <a:lstStyle/>
          <a:p>
            <a:r>
              <a:rPr lang="en-US" dirty="0"/>
              <a:t>Be sure the protractor is placed along the side with the colored tape!</a:t>
            </a:r>
          </a:p>
        </p:txBody>
      </p:sp>
      <p:sp>
        <p:nvSpPr>
          <p:cNvPr id="4" name="5-Point Star 3">
            <a:extLst>
              <a:ext uri="{FF2B5EF4-FFF2-40B4-BE49-F238E27FC236}">
                <a16:creationId xmlns:a16="http://schemas.microsoft.com/office/drawing/2014/main" id="{0BDAE105-E000-3791-2AC6-3C6C4B1875DB}"/>
              </a:ext>
            </a:extLst>
          </p:cNvPr>
          <p:cNvSpPr/>
          <p:nvPr/>
        </p:nvSpPr>
        <p:spPr>
          <a:xfrm>
            <a:off x="539645" y="6021609"/>
            <a:ext cx="387458" cy="402956"/>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232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95112" y="4562480"/>
            <a:ext cx="2743253" cy="1169551"/>
          </a:xfrm>
          <a:prstGeom prst="rect">
            <a:avLst/>
          </a:prstGeom>
          <a:noFill/>
        </p:spPr>
        <p:txBody>
          <a:bodyPr wrap="square" rtlCol="0">
            <a:spAutoFit/>
          </a:bodyPr>
          <a:lstStyle/>
          <a:p>
            <a:pPr algn="ctr"/>
            <a:r>
              <a:rPr lang="en-US" sz="1400" b="1" dirty="0">
                <a:solidFill>
                  <a:srgbClr val="FF0000"/>
                </a:solidFill>
                <a:latin typeface="Avenir" panose="02000503020000020003" pitchFamily="2" charset="0"/>
                <a:cs typeface="Arial Hebrew"/>
              </a:rPr>
              <a:t>SAFETY: FOLLOW DIRECTIONS CAREFULLY. </a:t>
            </a:r>
          </a:p>
          <a:p>
            <a:pPr algn="ctr"/>
            <a:endParaRPr lang="en-US" sz="1400" b="1" dirty="0">
              <a:solidFill>
                <a:srgbClr val="FF0000"/>
              </a:solidFill>
              <a:latin typeface="Avenir" panose="02000503020000020003" pitchFamily="2" charset="0"/>
              <a:cs typeface="Arial Hebrew"/>
            </a:endParaRPr>
          </a:p>
          <a:p>
            <a:pPr algn="ctr"/>
            <a:r>
              <a:rPr lang="en-US" sz="1400" b="1" dirty="0">
                <a:solidFill>
                  <a:srgbClr val="FF0000"/>
                </a:solidFill>
                <a:latin typeface="Avenir" panose="02000503020000020003" pitchFamily="2" charset="0"/>
                <a:cs typeface="Arial Hebrew"/>
              </a:rPr>
              <a:t>DO NOT LET WIRES COME IN CONTACT WITH WATER. </a:t>
            </a:r>
          </a:p>
        </p:txBody>
      </p:sp>
      <p:sp>
        <p:nvSpPr>
          <p:cNvPr id="5" name="TextBox 4">
            <a:extLst>
              <a:ext uri="{FF2B5EF4-FFF2-40B4-BE49-F238E27FC236}">
                <a16:creationId xmlns:a16="http://schemas.microsoft.com/office/drawing/2014/main" id="{ED83D3F8-7E5D-8F45-9963-D58ECD76DA2D}"/>
              </a:ext>
            </a:extLst>
          </p:cNvPr>
          <p:cNvSpPr txBox="1"/>
          <p:nvPr/>
        </p:nvSpPr>
        <p:spPr>
          <a:xfrm>
            <a:off x="5691215" y="1140781"/>
            <a:ext cx="3751049" cy="646331"/>
          </a:xfrm>
          <a:prstGeom prst="rect">
            <a:avLst/>
          </a:prstGeom>
          <a:noFill/>
        </p:spPr>
        <p:txBody>
          <a:bodyPr wrap="square">
            <a:spAutoFit/>
          </a:bodyPr>
          <a:lstStyle/>
          <a:p>
            <a:r>
              <a:rPr lang="en-US" b="1" dirty="0">
                <a:latin typeface="Avenir Black" panose="02000503020000020003" pitchFamily="2" charset="0"/>
              </a:rPr>
              <a:t>What is the optimal temperature for solar panel output? </a:t>
            </a:r>
          </a:p>
        </p:txBody>
      </p:sp>
      <p:sp>
        <p:nvSpPr>
          <p:cNvPr id="6" name="Title 1">
            <a:extLst>
              <a:ext uri="{FF2B5EF4-FFF2-40B4-BE49-F238E27FC236}">
                <a16:creationId xmlns:a16="http://schemas.microsoft.com/office/drawing/2014/main" id="{C75782ED-063C-66C7-DCDE-5EA0DE06A84A}"/>
              </a:ext>
            </a:extLst>
          </p:cNvPr>
          <p:cNvSpPr txBox="1">
            <a:spLocks/>
          </p:cNvSpPr>
          <p:nvPr/>
        </p:nvSpPr>
        <p:spPr>
          <a:xfrm>
            <a:off x="363661" y="215903"/>
            <a:ext cx="9078603" cy="924877"/>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Avenir Black" panose="02000503020000020003" pitchFamily="2" charset="0"/>
              </a:rPr>
              <a:t>Station: temperature and output (12 minutes)</a:t>
            </a:r>
          </a:p>
        </p:txBody>
      </p:sp>
      <p:sp>
        <p:nvSpPr>
          <p:cNvPr id="11" name="TextBox 10">
            <a:extLst>
              <a:ext uri="{FF2B5EF4-FFF2-40B4-BE49-F238E27FC236}">
                <a16:creationId xmlns:a16="http://schemas.microsoft.com/office/drawing/2014/main" id="{A9FE820A-7632-C85F-FF5D-001EF03A26E1}"/>
              </a:ext>
            </a:extLst>
          </p:cNvPr>
          <p:cNvSpPr txBox="1"/>
          <p:nvPr/>
        </p:nvSpPr>
        <p:spPr>
          <a:xfrm>
            <a:off x="6096000" y="2023900"/>
            <a:ext cx="3346264" cy="2308324"/>
          </a:xfrm>
          <a:prstGeom prst="rect">
            <a:avLst/>
          </a:prstGeom>
          <a:noFill/>
        </p:spPr>
        <p:txBody>
          <a:bodyPr wrap="square" rtlCol="0">
            <a:spAutoFit/>
          </a:bodyPr>
          <a:lstStyle/>
          <a:p>
            <a:pPr marL="182563" indent="-182563">
              <a:buFont typeface="Arial" panose="020B0604020202020204" pitchFamily="34" charset="0"/>
              <a:buChar char="•"/>
            </a:pPr>
            <a:r>
              <a:rPr lang="en-US" dirty="0">
                <a:latin typeface="Avenir Medium" panose="02000503020000020003" pitchFamily="2" charset="0"/>
              </a:rPr>
              <a:t>Read the Task Card for procedures and carefully follow the steps.</a:t>
            </a:r>
          </a:p>
          <a:p>
            <a:endParaRPr lang="en-US" dirty="0">
              <a:latin typeface="Avenir Medium" panose="02000503020000020003" pitchFamily="2" charset="0"/>
            </a:endParaRPr>
          </a:p>
          <a:p>
            <a:pPr marL="182563" indent="-182563">
              <a:buFont typeface="Arial" panose="020B0604020202020204" pitchFamily="34" charset="0"/>
              <a:buChar char="•"/>
            </a:pPr>
            <a:r>
              <a:rPr lang="en-US" dirty="0">
                <a:latin typeface="Avenir Medium" panose="02000503020000020003" pitchFamily="2" charset="0"/>
              </a:rPr>
              <a:t>Complete the data table.</a:t>
            </a:r>
          </a:p>
          <a:p>
            <a:endParaRPr lang="en-US" dirty="0">
              <a:latin typeface="Avenir Medium" panose="02000503020000020003" pitchFamily="2" charset="0"/>
            </a:endParaRPr>
          </a:p>
          <a:p>
            <a:pPr marL="182563" indent="-182563">
              <a:buFont typeface="Arial" panose="020B0604020202020204" pitchFamily="34" charset="0"/>
              <a:buChar char="•"/>
            </a:pPr>
            <a:r>
              <a:rPr lang="en-US" dirty="0">
                <a:latin typeface="Avenir Medium" panose="02000503020000020003" pitchFamily="2" charset="0"/>
              </a:rPr>
              <a:t>Leave the station the way you found it!</a:t>
            </a:r>
          </a:p>
        </p:txBody>
      </p:sp>
      <p:pic>
        <p:nvPicPr>
          <p:cNvPr id="4" name="Picture 3" descr="A close-up of a device&#10;&#10;AI-generated content may be incorrect.">
            <a:extLst>
              <a:ext uri="{FF2B5EF4-FFF2-40B4-BE49-F238E27FC236}">
                <a16:creationId xmlns:a16="http://schemas.microsoft.com/office/drawing/2014/main" id="{4E12F319-B4C6-6231-10DD-7360014FBC9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81397" y="3496135"/>
            <a:ext cx="4311349" cy="2812019"/>
          </a:xfrm>
          <a:prstGeom prst="rect">
            <a:avLst/>
          </a:prstGeom>
        </p:spPr>
      </p:pic>
      <p:pic>
        <p:nvPicPr>
          <p:cNvPr id="7" name="Picture 6" descr="A blank temperature and output chart&#10;&#10;AI-generated content may be incorrect.">
            <a:extLst>
              <a:ext uri="{FF2B5EF4-FFF2-40B4-BE49-F238E27FC236}">
                <a16:creationId xmlns:a16="http://schemas.microsoft.com/office/drawing/2014/main" id="{393472A8-4891-E437-87A1-6AE93ECDA880}"/>
              </a:ext>
            </a:extLst>
          </p:cNvPr>
          <p:cNvPicPr>
            <a:picLocks noChangeAspect="1"/>
          </p:cNvPicPr>
          <p:nvPr/>
        </p:nvPicPr>
        <p:blipFill>
          <a:blip r:embed="rId4"/>
          <a:stretch>
            <a:fillRect/>
          </a:stretch>
        </p:blipFill>
        <p:spPr>
          <a:xfrm>
            <a:off x="852564" y="1053541"/>
            <a:ext cx="4769013" cy="2308324"/>
          </a:xfrm>
          <a:prstGeom prst="rect">
            <a:avLst/>
          </a:prstGeom>
        </p:spPr>
      </p:pic>
    </p:spTree>
    <p:extLst>
      <p:ext uri="{BB962C8B-B14F-4D97-AF65-F5344CB8AC3E}">
        <p14:creationId xmlns:p14="http://schemas.microsoft.com/office/powerpoint/2010/main" val="2558298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4668" y="836467"/>
            <a:ext cx="8256588" cy="1890212"/>
          </a:xfrm>
        </p:spPr>
        <p:txBody>
          <a:bodyPr>
            <a:normAutofit/>
          </a:bodyPr>
          <a:lstStyle/>
          <a:p>
            <a:pPr>
              <a:buFont typeface="Wingdings" pitchFamily="2" charset="2"/>
              <a:buChar char="Ø"/>
            </a:pPr>
            <a:r>
              <a:rPr lang="en-US" dirty="0">
                <a:latin typeface="Avenir Medium" panose="02000503020000020003" pitchFamily="2" charset="0"/>
              </a:rPr>
              <a:t>You have 12 minutes at each station. </a:t>
            </a:r>
            <a:endParaRPr lang="en-US" sz="800" dirty="0">
              <a:latin typeface="Avenir Medium" panose="02000503020000020003" pitchFamily="2" charset="0"/>
            </a:endParaRPr>
          </a:p>
          <a:p>
            <a:pPr>
              <a:buFont typeface="Wingdings" pitchFamily="2" charset="2"/>
              <a:buChar char="Ø"/>
            </a:pPr>
            <a:r>
              <a:rPr lang="en-US" dirty="0">
                <a:latin typeface="Avenir Medium" panose="02000503020000020003" pitchFamily="2" charset="0"/>
              </a:rPr>
              <a:t>Each group member must complete the worksheet.</a:t>
            </a:r>
            <a:endParaRPr lang="en-US" sz="800" u="sng" dirty="0">
              <a:latin typeface="Avenir Medium" panose="02000503020000020003" pitchFamily="2" charset="0"/>
            </a:endParaRPr>
          </a:p>
          <a:p>
            <a:pPr>
              <a:buFont typeface="Wingdings" pitchFamily="2" charset="2"/>
              <a:buChar char="Ø"/>
            </a:pPr>
            <a:r>
              <a:rPr lang="en-US" u="sng" dirty="0">
                <a:latin typeface="Avenir Medium" panose="02000503020000020003" pitchFamily="2" charset="0"/>
              </a:rPr>
              <a:t>Read task cards carefully and follow directions precisely.</a:t>
            </a:r>
            <a:endParaRPr lang="en-US" sz="800" dirty="0">
              <a:latin typeface="Avenir Medium" panose="02000503020000020003" pitchFamily="2" charset="0"/>
            </a:endParaRPr>
          </a:p>
          <a:p>
            <a:pPr>
              <a:buFont typeface="Wingdings" pitchFamily="2" charset="2"/>
              <a:buChar char="Ø"/>
            </a:pPr>
            <a:r>
              <a:rPr lang="en-US" dirty="0">
                <a:latin typeface="Avenir Medium" panose="02000503020000020003" pitchFamily="2" charset="0"/>
              </a:rPr>
              <a:t>Work together as a team. </a:t>
            </a:r>
          </a:p>
          <a:p>
            <a:endParaRPr lang="en-US" dirty="0"/>
          </a:p>
        </p:txBody>
      </p:sp>
      <p:sp>
        <p:nvSpPr>
          <p:cNvPr id="8" name="Title 1">
            <a:extLst>
              <a:ext uri="{FF2B5EF4-FFF2-40B4-BE49-F238E27FC236}">
                <a16:creationId xmlns:a16="http://schemas.microsoft.com/office/drawing/2014/main" id="{2E185F2A-3ACA-0408-39FC-92569C14CDEB}"/>
              </a:ext>
            </a:extLst>
          </p:cNvPr>
          <p:cNvSpPr txBox="1">
            <a:spLocks/>
          </p:cNvSpPr>
          <p:nvPr/>
        </p:nvSpPr>
        <p:spPr>
          <a:xfrm>
            <a:off x="363661" y="215903"/>
            <a:ext cx="9078603" cy="924877"/>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Avenir Black" panose="02000503020000020003" pitchFamily="2" charset="0"/>
              </a:rPr>
              <a:t>Station </a:t>
            </a:r>
            <a:r>
              <a:rPr lang="en-US" sz="3700" b="1" dirty="0">
                <a:latin typeface="Avenir Black" panose="02000503020000020003" pitchFamily="2" charset="0"/>
              </a:rPr>
              <a:t>Reminders</a:t>
            </a:r>
          </a:p>
        </p:txBody>
      </p:sp>
      <p:pic>
        <p:nvPicPr>
          <p:cNvPr id="5" name="Picture 4" descr="A manual of a flasher and a measuring device&#10;&#10;AI-generated content may be incorrect.">
            <a:extLst>
              <a:ext uri="{FF2B5EF4-FFF2-40B4-BE49-F238E27FC236}">
                <a16:creationId xmlns:a16="http://schemas.microsoft.com/office/drawing/2014/main" id="{02737EC4-4FDB-6E5C-F103-95639331A6CE}"/>
              </a:ext>
            </a:extLst>
          </p:cNvPr>
          <p:cNvPicPr>
            <a:picLocks noChangeAspect="1"/>
          </p:cNvPicPr>
          <p:nvPr/>
        </p:nvPicPr>
        <p:blipFill>
          <a:blip r:embed="rId3"/>
          <a:stretch>
            <a:fillRect/>
          </a:stretch>
        </p:blipFill>
        <p:spPr>
          <a:xfrm>
            <a:off x="444619" y="2726679"/>
            <a:ext cx="5025156" cy="3816188"/>
          </a:xfrm>
          <a:prstGeom prst="rect">
            <a:avLst/>
          </a:prstGeom>
        </p:spPr>
      </p:pic>
      <p:pic>
        <p:nvPicPr>
          <p:cNvPr id="7" name="Picture 6" descr="A instruction for measuring the temperature of a solar panel&#10;&#10;AI-generated content may be incorrect.">
            <a:extLst>
              <a:ext uri="{FF2B5EF4-FFF2-40B4-BE49-F238E27FC236}">
                <a16:creationId xmlns:a16="http://schemas.microsoft.com/office/drawing/2014/main" id="{1E37D2CD-0480-0FF1-259D-21C8E97573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5979" y="2743932"/>
            <a:ext cx="5025157" cy="3806753"/>
          </a:xfrm>
          <a:prstGeom prst="rect">
            <a:avLst/>
          </a:prstGeom>
        </p:spPr>
      </p:pic>
    </p:spTree>
    <p:extLst>
      <p:ext uri="{BB962C8B-B14F-4D97-AF65-F5344CB8AC3E}">
        <p14:creationId xmlns:p14="http://schemas.microsoft.com/office/powerpoint/2010/main" val="2831232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venir Black" panose="02000503020000020003" pitchFamily="2" charset="0"/>
              </a:rPr>
              <a:t>Class Data: Angle and Output</a:t>
            </a:r>
          </a:p>
        </p:txBody>
      </p:sp>
      <p:pic>
        <p:nvPicPr>
          <p:cNvPr id="3" name="Picture 2" descr="Screen Shot 2017-07-05 at 9.07.06 AM.png"/>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26152" y="1546069"/>
            <a:ext cx="9099031" cy="3765862"/>
          </a:xfrm>
          <a:prstGeom prst="rect">
            <a:avLst/>
          </a:prstGeom>
        </p:spPr>
      </p:pic>
    </p:spTree>
    <p:extLst>
      <p:ext uri="{BB962C8B-B14F-4D97-AF65-F5344CB8AC3E}">
        <p14:creationId xmlns:p14="http://schemas.microsoft.com/office/powerpoint/2010/main" val="2883295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7116-82AB-5F5E-960F-88650AE34E56}"/>
              </a:ext>
            </a:extLst>
          </p:cNvPr>
          <p:cNvSpPr>
            <a:spLocks noGrp="1"/>
          </p:cNvSpPr>
          <p:nvPr>
            <p:ph type="title"/>
          </p:nvPr>
        </p:nvSpPr>
        <p:spPr>
          <a:xfrm>
            <a:off x="2387524" y="1284210"/>
            <a:ext cx="4879290" cy="1096650"/>
          </a:xfrm>
        </p:spPr>
        <p:txBody>
          <a:bodyPr vert="horz" lIns="91440" tIns="45720" rIns="91440" bIns="45720" rtlCol="0" anchor="b">
            <a:normAutofit fontScale="90000"/>
          </a:bodyPr>
          <a:lstStyle/>
          <a:p>
            <a:pPr algn="ctr"/>
            <a:r>
              <a:rPr lang="en-US" sz="4000" b="1" dirty="0">
                <a:latin typeface="Avenir Black" panose="02000503020000020003" pitchFamily="2" charset="0"/>
              </a:rPr>
              <a:t>Ways to Install Agrivoltaics</a:t>
            </a:r>
          </a:p>
        </p:txBody>
      </p:sp>
      <p:sp>
        <p:nvSpPr>
          <p:cNvPr id="8" name="TextBox 7">
            <a:extLst>
              <a:ext uri="{FF2B5EF4-FFF2-40B4-BE49-F238E27FC236}">
                <a16:creationId xmlns:a16="http://schemas.microsoft.com/office/drawing/2014/main" id="{081E4895-02F4-A9D5-B36E-BD639DC256C4}"/>
              </a:ext>
            </a:extLst>
          </p:cNvPr>
          <p:cNvSpPr txBox="1"/>
          <p:nvPr/>
        </p:nvSpPr>
        <p:spPr>
          <a:xfrm>
            <a:off x="607110" y="2726194"/>
            <a:ext cx="2077813" cy="369332"/>
          </a:xfrm>
          <a:prstGeom prst="rect">
            <a:avLst/>
          </a:prstGeom>
          <a:noFill/>
        </p:spPr>
        <p:txBody>
          <a:bodyPr wrap="square" rtlCol="0">
            <a:spAutoFit/>
          </a:bodyPr>
          <a:lstStyle/>
          <a:p>
            <a:r>
              <a:rPr lang="en-US" dirty="0">
                <a:latin typeface="Avenir Book" panose="02000503020000020003" pitchFamily="2" charset="0"/>
              </a:rPr>
              <a:t>Crops Underneath</a:t>
            </a:r>
          </a:p>
        </p:txBody>
      </p:sp>
      <p:sp>
        <p:nvSpPr>
          <p:cNvPr id="9" name="TextBox 8">
            <a:extLst>
              <a:ext uri="{FF2B5EF4-FFF2-40B4-BE49-F238E27FC236}">
                <a16:creationId xmlns:a16="http://schemas.microsoft.com/office/drawing/2014/main" id="{1BBDAD17-2AD8-7510-8A62-4F309FA8921B}"/>
              </a:ext>
            </a:extLst>
          </p:cNvPr>
          <p:cNvSpPr txBox="1"/>
          <p:nvPr/>
        </p:nvSpPr>
        <p:spPr>
          <a:xfrm>
            <a:off x="6947164" y="2826354"/>
            <a:ext cx="2010487" cy="369332"/>
          </a:xfrm>
          <a:prstGeom prst="rect">
            <a:avLst/>
          </a:prstGeom>
          <a:noFill/>
        </p:spPr>
        <p:txBody>
          <a:bodyPr wrap="square" rtlCol="0">
            <a:spAutoFit/>
          </a:bodyPr>
          <a:lstStyle/>
          <a:p>
            <a:r>
              <a:rPr lang="en-US" dirty="0">
                <a:latin typeface="Avenir Book" panose="02000503020000020003" pitchFamily="2" charset="0"/>
              </a:rPr>
              <a:t>Crops Alternating</a:t>
            </a:r>
          </a:p>
        </p:txBody>
      </p:sp>
      <p:sp>
        <p:nvSpPr>
          <p:cNvPr id="10" name="TextBox 9">
            <a:extLst>
              <a:ext uri="{FF2B5EF4-FFF2-40B4-BE49-F238E27FC236}">
                <a16:creationId xmlns:a16="http://schemas.microsoft.com/office/drawing/2014/main" id="{CD6C7C89-A4C4-685C-81CB-D586740FAA3A}"/>
              </a:ext>
            </a:extLst>
          </p:cNvPr>
          <p:cNvSpPr txBox="1"/>
          <p:nvPr/>
        </p:nvSpPr>
        <p:spPr>
          <a:xfrm>
            <a:off x="7182678" y="5778034"/>
            <a:ext cx="1774973" cy="369332"/>
          </a:xfrm>
          <a:prstGeom prst="rect">
            <a:avLst/>
          </a:prstGeom>
          <a:noFill/>
        </p:spPr>
        <p:txBody>
          <a:bodyPr wrap="none" rtlCol="0">
            <a:spAutoFit/>
          </a:bodyPr>
          <a:lstStyle/>
          <a:p>
            <a:r>
              <a:rPr lang="en-US" dirty="0">
                <a:latin typeface="Avenir Book" panose="02000503020000020003" pitchFamily="2" charset="0"/>
              </a:rPr>
              <a:t>Vertical Mounts</a:t>
            </a:r>
          </a:p>
        </p:txBody>
      </p:sp>
      <p:sp>
        <p:nvSpPr>
          <p:cNvPr id="11" name="TextBox 10">
            <a:extLst>
              <a:ext uri="{FF2B5EF4-FFF2-40B4-BE49-F238E27FC236}">
                <a16:creationId xmlns:a16="http://schemas.microsoft.com/office/drawing/2014/main" id="{1BAF1622-460D-7489-CAAE-735327E18E94}"/>
              </a:ext>
            </a:extLst>
          </p:cNvPr>
          <p:cNvSpPr txBox="1"/>
          <p:nvPr/>
        </p:nvSpPr>
        <p:spPr>
          <a:xfrm>
            <a:off x="771143" y="5745546"/>
            <a:ext cx="1784463" cy="369332"/>
          </a:xfrm>
          <a:prstGeom prst="rect">
            <a:avLst/>
          </a:prstGeom>
          <a:noFill/>
        </p:spPr>
        <p:txBody>
          <a:bodyPr wrap="none" rtlCol="0">
            <a:spAutoFit/>
          </a:bodyPr>
          <a:lstStyle/>
          <a:p>
            <a:r>
              <a:rPr lang="en-US" dirty="0">
                <a:latin typeface="Avenir Book" panose="02000503020000020003" pitchFamily="2" charset="0"/>
              </a:rPr>
              <a:t>Rotating Panels</a:t>
            </a:r>
          </a:p>
        </p:txBody>
      </p:sp>
      <p:pic>
        <p:nvPicPr>
          <p:cNvPr id="46" name="Picture 45" descr="A group of solar panels&#10;&#10;AI-generated content may be incorrect.">
            <a:extLst>
              <a:ext uri="{FF2B5EF4-FFF2-40B4-BE49-F238E27FC236}">
                <a16:creationId xmlns:a16="http://schemas.microsoft.com/office/drawing/2014/main" id="{39C374D8-42FA-F010-FC84-4B3FCCD8829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3426" y="563870"/>
            <a:ext cx="2201497" cy="1995587"/>
          </a:xfrm>
          <a:prstGeom prst="rect">
            <a:avLst/>
          </a:prstGeom>
          <a:ln w="57150">
            <a:solidFill>
              <a:srgbClr val="5C9831"/>
            </a:solidFill>
          </a:ln>
        </p:spPr>
      </p:pic>
      <p:pic>
        <p:nvPicPr>
          <p:cNvPr id="47" name="Picture 46" descr="A group of solar panels&#10;&#10;AI-generated content may be incorrect.">
            <a:extLst>
              <a:ext uri="{FF2B5EF4-FFF2-40B4-BE49-F238E27FC236}">
                <a16:creationId xmlns:a16="http://schemas.microsoft.com/office/drawing/2014/main" id="{2C584696-78A4-9639-14FF-B59DD22331A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969415" y="563870"/>
            <a:ext cx="2201497" cy="1995588"/>
          </a:xfrm>
          <a:prstGeom prst="rect">
            <a:avLst/>
          </a:prstGeom>
          <a:ln w="57150">
            <a:solidFill>
              <a:srgbClr val="5C9831"/>
            </a:solidFill>
          </a:ln>
        </p:spPr>
      </p:pic>
      <p:pic>
        <p:nvPicPr>
          <p:cNvPr id="48" name="Picture 47" descr="A screenshot of a video game&#10;&#10;AI-generated content may be incorrect.">
            <a:extLst>
              <a:ext uri="{FF2B5EF4-FFF2-40B4-BE49-F238E27FC236}">
                <a16:creationId xmlns:a16="http://schemas.microsoft.com/office/drawing/2014/main" id="{2C7174EE-E07B-8FF4-B083-CC48092C7BF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969415" y="3450446"/>
            <a:ext cx="2201497" cy="1995587"/>
          </a:xfrm>
          <a:prstGeom prst="rect">
            <a:avLst/>
          </a:prstGeom>
          <a:ln w="57150">
            <a:solidFill>
              <a:srgbClr val="5C9831"/>
            </a:solidFill>
          </a:ln>
        </p:spPr>
      </p:pic>
      <p:pic>
        <p:nvPicPr>
          <p:cNvPr id="49" name="Picture 48" descr="A screenshot of a video game&#10;&#10;AI-generated content may be incorrect.">
            <a:extLst>
              <a:ext uri="{FF2B5EF4-FFF2-40B4-BE49-F238E27FC236}">
                <a16:creationId xmlns:a16="http://schemas.microsoft.com/office/drawing/2014/main" id="{BD9255D0-CB34-F9B8-E3E3-C97BA842210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894503" y="3450445"/>
            <a:ext cx="2201497" cy="1995587"/>
          </a:xfrm>
          <a:prstGeom prst="rect">
            <a:avLst/>
          </a:prstGeom>
          <a:ln w="57150">
            <a:solidFill>
              <a:srgbClr val="5C9831"/>
            </a:solidFill>
          </a:ln>
        </p:spPr>
      </p:pic>
      <p:pic>
        <p:nvPicPr>
          <p:cNvPr id="50" name="Picture 49" descr="A screenshot of a video game&#10;&#10;AI-generated content may be incorrect.">
            <a:extLst>
              <a:ext uri="{FF2B5EF4-FFF2-40B4-BE49-F238E27FC236}">
                <a16:creationId xmlns:a16="http://schemas.microsoft.com/office/drawing/2014/main" id="{EAF072C4-6201-77BF-A9F8-6D8FFA26B07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83427" y="3429000"/>
            <a:ext cx="2201496" cy="1983072"/>
          </a:xfrm>
          <a:prstGeom prst="rect">
            <a:avLst/>
          </a:prstGeom>
          <a:ln w="57150">
            <a:solidFill>
              <a:srgbClr val="5C9831"/>
            </a:solidFill>
          </a:ln>
        </p:spPr>
      </p:pic>
      <p:sp>
        <p:nvSpPr>
          <p:cNvPr id="56" name="TextBox 55">
            <a:extLst>
              <a:ext uri="{FF2B5EF4-FFF2-40B4-BE49-F238E27FC236}">
                <a16:creationId xmlns:a16="http://schemas.microsoft.com/office/drawing/2014/main" id="{A4602CC5-6E6D-31ED-FB73-25BB64FC3354}"/>
              </a:ext>
            </a:extLst>
          </p:cNvPr>
          <p:cNvSpPr txBox="1"/>
          <p:nvPr/>
        </p:nvSpPr>
        <p:spPr>
          <a:xfrm>
            <a:off x="4047715" y="5719233"/>
            <a:ext cx="1895071" cy="369332"/>
          </a:xfrm>
          <a:prstGeom prst="rect">
            <a:avLst/>
          </a:prstGeom>
          <a:noFill/>
        </p:spPr>
        <p:txBody>
          <a:bodyPr wrap="none" rtlCol="0">
            <a:spAutoFit/>
          </a:bodyPr>
          <a:lstStyle/>
          <a:p>
            <a:r>
              <a:rPr lang="en-US" dirty="0">
                <a:latin typeface="Avenir Book" panose="02000503020000020003" pitchFamily="2" charset="0"/>
              </a:rPr>
              <a:t>Elevated Frames</a:t>
            </a:r>
          </a:p>
        </p:txBody>
      </p:sp>
    </p:spTree>
    <p:extLst>
      <p:ext uri="{BB962C8B-B14F-4D97-AF65-F5344CB8AC3E}">
        <p14:creationId xmlns:p14="http://schemas.microsoft.com/office/powerpoint/2010/main" val="2796939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venir Black" panose="02000503020000020003" pitchFamily="2" charset="0"/>
              </a:rPr>
              <a:t>Class Data: Temperature and Output</a:t>
            </a:r>
          </a:p>
        </p:txBody>
      </p:sp>
      <p:pic>
        <p:nvPicPr>
          <p:cNvPr id="4" name="Picture 3" descr="Screen Shot 2017-07-05 at 9.07.33 AM.png"/>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94675" y="1436978"/>
            <a:ext cx="9113401" cy="3929501"/>
          </a:xfrm>
          <a:prstGeom prst="rect">
            <a:avLst/>
          </a:prstGeom>
        </p:spPr>
      </p:pic>
    </p:spTree>
    <p:extLst>
      <p:ext uri="{BB962C8B-B14F-4D97-AF65-F5344CB8AC3E}">
        <p14:creationId xmlns:p14="http://schemas.microsoft.com/office/powerpoint/2010/main" val="249771206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43486</TotalTime>
  <Words>1332</Words>
  <Application>Microsoft Macintosh PowerPoint</Application>
  <PresentationFormat>Widescreen</PresentationFormat>
  <Paragraphs>122</Paragraphs>
  <Slides>10</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Aptos</vt:lpstr>
      <vt:lpstr>Arial</vt:lpstr>
      <vt:lpstr>Avenir</vt:lpstr>
      <vt:lpstr>Avenir Black</vt:lpstr>
      <vt:lpstr>Avenir Book</vt:lpstr>
      <vt:lpstr>Avenir Medium</vt:lpstr>
      <vt:lpstr>Courier New</vt:lpstr>
      <vt:lpstr>Times New Roman</vt:lpstr>
      <vt:lpstr>Trebuchet MS</vt:lpstr>
      <vt:lpstr>Wingdings</vt:lpstr>
      <vt:lpstr>Wingdings 3</vt:lpstr>
      <vt:lpstr>Facet</vt:lpstr>
      <vt:lpstr>   DEVELOPED BY THE ASOMBRO INSTITUTE FOR SCIENCE EDUCATION (WWW.ASOMBRO.ORG)</vt:lpstr>
      <vt:lpstr>Solar Engineer</vt:lpstr>
      <vt:lpstr>How Solar Panels Work</vt:lpstr>
      <vt:lpstr>Station: Angle and Output (12 minutes)</vt:lpstr>
      <vt:lpstr>PowerPoint Presentation</vt:lpstr>
      <vt:lpstr>PowerPoint Presentation</vt:lpstr>
      <vt:lpstr>Class Data: Angle and Output</vt:lpstr>
      <vt:lpstr>Ways to Install Agrivoltaics</vt:lpstr>
      <vt:lpstr>Class Data: Temperature and Output</vt:lpstr>
      <vt:lpstr>2. Based on the results of these studies, what recommendations would you give for setting up solar panels to produce the most energy?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LuAnn Kilday</dc:creator>
  <cp:lastModifiedBy>Bonnie Jean Knighton</cp:lastModifiedBy>
  <cp:revision>49</cp:revision>
  <cp:lastPrinted>2025-05-31T17:47:59Z</cp:lastPrinted>
  <dcterms:created xsi:type="dcterms:W3CDTF">2024-12-27T17:09:25Z</dcterms:created>
  <dcterms:modified xsi:type="dcterms:W3CDTF">2025-06-11T19:38:31Z</dcterms:modified>
</cp:coreProperties>
</file>