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684" r:id="rId1"/>
  </p:sldMasterIdLst>
  <p:notesMasterIdLst>
    <p:notesMasterId r:id="rId26"/>
  </p:notesMasterIdLst>
  <p:handoutMasterIdLst>
    <p:handoutMasterId r:id="rId27"/>
  </p:handoutMasterIdLst>
  <p:sldIdLst>
    <p:sldId id="305" r:id="rId2"/>
    <p:sldId id="274" r:id="rId3"/>
    <p:sldId id="287" r:id="rId4"/>
    <p:sldId id="285" r:id="rId5"/>
    <p:sldId id="264" r:id="rId6"/>
    <p:sldId id="261" r:id="rId7"/>
    <p:sldId id="281" r:id="rId8"/>
    <p:sldId id="257" r:id="rId9"/>
    <p:sldId id="258" r:id="rId10"/>
    <p:sldId id="265" r:id="rId11"/>
    <p:sldId id="262" r:id="rId12"/>
    <p:sldId id="302" r:id="rId13"/>
    <p:sldId id="275" r:id="rId14"/>
    <p:sldId id="298" r:id="rId15"/>
    <p:sldId id="279" r:id="rId16"/>
    <p:sldId id="295" r:id="rId17"/>
    <p:sldId id="304" r:id="rId18"/>
    <p:sldId id="289" r:id="rId19"/>
    <p:sldId id="290" r:id="rId20"/>
    <p:sldId id="294" r:id="rId21"/>
    <p:sldId id="292" r:id="rId22"/>
    <p:sldId id="263" r:id="rId23"/>
    <p:sldId id="301" r:id="rId24"/>
    <p:sldId id="27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40"/>
    <p:restoredTop sz="56353"/>
  </p:normalViewPr>
  <p:slideViewPr>
    <p:cSldViewPr snapToGrid="0">
      <p:cViewPr varScale="1">
        <p:scale>
          <a:sx n="57" d="100"/>
          <a:sy n="57" d="100"/>
        </p:scale>
        <p:origin x="2240"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1CC4AC-38A2-78B1-FAB2-8EBD0C685B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9C81CDE-FB73-366F-CEA8-3781650AD3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D308DB-B6AD-234B-93AE-347EC3A960D9}" type="datetimeyyyy">
              <a:rPr lang="en-US" smtClean="0"/>
              <a:t>2025</a:t>
            </a:fld>
            <a:endParaRPr lang="en-US"/>
          </a:p>
        </p:txBody>
      </p:sp>
      <p:sp>
        <p:nvSpPr>
          <p:cNvPr id="4" name="Footer Placeholder 3">
            <a:extLst>
              <a:ext uri="{FF2B5EF4-FFF2-40B4-BE49-F238E27FC236}">
                <a16:creationId xmlns:a16="http://schemas.microsoft.com/office/drawing/2014/main" id="{962FF6F5-A4B9-1024-3D4C-8E2EF12D98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F7342EA-2C6C-EE69-F390-738DAAE787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C55190-3347-9C47-9127-D4BCCAF22DB0}" type="slidenum">
              <a:rPr lang="en-US" smtClean="0"/>
              <a:t>‹#›</a:t>
            </a:fld>
            <a:endParaRPr lang="en-US"/>
          </a:p>
        </p:txBody>
      </p:sp>
    </p:spTree>
    <p:extLst>
      <p:ext uri="{BB962C8B-B14F-4D97-AF65-F5344CB8AC3E}">
        <p14:creationId xmlns:p14="http://schemas.microsoft.com/office/powerpoint/2010/main" val="3033565939"/>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06048D-59EF-2341-AD6F-BE68C9413932}" type="datetimeyyyy">
              <a:rPr lang="en-US" smtClean="0"/>
              <a:t>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2995F-D4A1-A94F-81EB-C8975527E9FF}" type="slidenum">
              <a:rPr lang="en-US" smtClean="0"/>
              <a:t>‹#›</a:t>
            </a:fld>
            <a:endParaRPr lang="en-US"/>
          </a:p>
        </p:txBody>
      </p:sp>
    </p:spTree>
    <p:extLst>
      <p:ext uri="{BB962C8B-B14F-4D97-AF65-F5344CB8AC3E}">
        <p14:creationId xmlns:p14="http://schemas.microsoft.com/office/powerpoint/2010/main" val="380962025"/>
      </p:ext>
    </p:extLst>
  </p:cSld>
  <p:clrMap bg1="lt1" tx1="dk1" bg2="lt2" tx2="dk2" accent1="accent1" accent2="accent2" accent3="accent3" accent4="accent4" accent5="accent5" accent6="accent6" hlink="hlink" folHlink="folHlink"/>
  <p:hf sldNum="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roughtmonitor.unl.edu/"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ncdc.noaa.gov/cag/"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Define Agrivoltaics</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The dual use of land for both agriculture and solar energy production. </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Agrivoltaics is a relatively new field of study, and research is currently being done to study the advantages and disadvantages.</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Show the pictures of solar panels and discuss where the crops would be located. </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Could agrivoltaics help farmers grow more crops? In this lesson, we will investigate how the shade from solar panels affects plant transpiration and photosynthesis.</a:t>
            </a:r>
            <a:endParaRPr lang="en-US" sz="1400"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206048D-59EF-2341-AD6F-BE68C9413932}" type="datetimeyyyy">
              <a:rPr lang="en-US" smtClean="0"/>
              <a:t>2025</a:t>
            </a:fld>
            <a:endParaRPr lang="en-US"/>
          </a:p>
        </p:txBody>
      </p:sp>
      <p:sp>
        <p:nvSpPr>
          <p:cNvPr id="6" name="Footer Placeholder 5"/>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595596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Environmental variables affect transpiration rates, and here are some of the factors that can slow down or speed up transpiration: temperature, light, relative humidity, wind, carbon dioxide, and soil moisture. In our experiment, we are changing temperature and light.</a:t>
            </a:r>
          </a:p>
          <a:p>
            <a:endParaRPr lang="en-US" dirty="0"/>
          </a:p>
        </p:txBody>
      </p:sp>
      <p:sp>
        <p:nvSpPr>
          <p:cNvPr id="5" name="Date Placeholder 4">
            <a:extLst>
              <a:ext uri="{FF2B5EF4-FFF2-40B4-BE49-F238E27FC236}">
                <a16:creationId xmlns:a16="http://schemas.microsoft.com/office/drawing/2014/main" id="{AAEAAE83-C884-69BC-8A4E-9C54C15D7900}"/>
              </a:ext>
            </a:extLst>
          </p:cNvPr>
          <p:cNvSpPr>
            <a:spLocks noGrp="1"/>
          </p:cNvSpPr>
          <p:nvPr>
            <p:ph type="dt" idx="1"/>
          </p:nvPr>
        </p:nvSpPr>
        <p:spPr/>
        <p:txBody>
          <a:bodyPr/>
          <a:lstStyle/>
          <a:p>
            <a:fld id="{62A111CD-372B-0840-92AB-C01656365D9C}" type="datetimeyyyy">
              <a:rPr lang="en-US" smtClean="0"/>
              <a:t>2025</a:t>
            </a:fld>
            <a:endParaRPr lang="en-US"/>
          </a:p>
        </p:txBody>
      </p:sp>
      <p:sp>
        <p:nvSpPr>
          <p:cNvPr id="6" name="Footer Placeholder 5">
            <a:extLst>
              <a:ext uri="{FF2B5EF4-FFF2-40B4-BE49-F238E27FC236}">
                <a16:creationId xmlns:a16="http://schemas.microsoft.com/office/drawing/2014/main" id="{C12F42CB-1CC4-CFE9-1726-49E8E264412E}"/>
              </a:ext>
            </a:extLst>
          </p:cNvPr>
          <p:cNvSpPr>
            <a:spLocks noGrp="1"/>
          </p:cNvSpPr>
          <p:nvPr>
            <p:ph type="ftr" sz="quarter" idx="4"/>
          </p:nvPr>
        </p:nvSpPr>
        <p:spPr/>
        <p:txBody>
          <a:bodyPr/>
          <a:lstStyle/>
          <a:p>
            <a:endParaRPr lang="en-US"/>
          </a:p>
        </p:txBody>
      </p:sp>
      <p:sp>
        <p:nvSpPr>
          <p:cNvPr id="7" name="Header Placeholder 6">
            <a:extLst>
              <a:ext uri="{FF2B5EF4-FFF2-40B4-BE49-F238E27FC236}">
                <a16:creationId xmlns:a16="http://schemas.microsoft.com/office/drawing/2014/main" id="{BB61B717-2C9D-CCB5-51AB-492DF2AA8FDE}"/>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796276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Give each group a UV flashlight and beads on felt, but don’t tell them what they are. Ask students to explore for approximately five minutes. What happens to the beads when you shine a flashlight on them. How long do the beads stay colored? What happens when you stop shining the flashlight ono the beads?</a:t>
            </a:r>
            <a:r>
              <a:rPr lang="en-US" dirty="0">
                <a:effectLst/>
              </a:rPr>
              <a:t> </a:t>
            </a:r>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206048D-59EF-2341-AD6F-BE68C9413932}" type="datetimeyyyy">
              <a:rPr lang="en-US" smtClean="0"/>
              <a:t>2025</a:t>
            </a:fld>
            <a:endParaRPr lang="en-US"/>
          </a:p>
        </p:txBody>
      </p:sp>
      <p:sp>
        <p:nvSpPr>
          <p:cNvPr id="6" name="Footer Placeholder 5"/>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73077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Ask students to put down their UV flashlight and beads for a moment while you give them a few more instructions for the next activity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Photosynthesis </a:t>
            </a:r>
            <a:r>
              <a:rPr lang="en-US" sz="1200" kern="1200" dirty="0">
                <a:solidFill>
                  <a:schemeClr val="tx1"/>
                </a:solidFill>
                <a:effectLst/>
                <a:latin typeface="+mn-lt"/>
                <a:ea typeface="+mn-ea"/>
                <a:cs typeface="+mn-cs"/>
              </a:rPr>
              <a:t>is the process through which plants use the energy from the sun to create food. We will be modeling photosynthesis with the use of the solar beads and a flashlight in the next activity. </a:t>
            </a:r>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206048D-59EF-2341-AD6F-BE68C9413932}" type="datetimeyyyy">
              <a:rPr lang="en-US" smtClean="0"/>
              <a:t>2025</a:t>
            </a:fld>
            <a:endParaRPr lang="en-US"/>
          </a:p>
        </p:txBody>
      </p:sp>
      <p:sp>
        <p:nvSpPr>
          <p:cNvPr id="6" name="Footer Placeholder 5"/>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841103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going to use solar beads to determine how solar panels affect photosynthesis. </a:t>
            </a:r>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206048D-59EF-2341-AD6F-BE68C9413932}" type="datetimeyyyy">
              <a:rPr lang="en-US" smtClean="0"/>
              <a:t>2025</a:t>
            </a:fld>
            <a:endParaRPr lang="en-US"/>
          </a:p>
        </p:txBody>
      </p:sp>
      <p:sp>
        <p:nvSpPr>
          <p:cNvPr id="6" name="Footer Placeholder 5"/>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901710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Show students the photo of the materials they will use for the next activity. Each group will get a mini solar panel, a multimeter, solar beads, a flashlight, and a task card. The beads represent two rows of crops in your field, and the flashlight represents the sun. As students already discovered, when the UV light shines on the beads, they change color.</a:t>
            </a:r>
          </a:p>
          <a:p>
            <a:endParaRPr lang="en-US" dirty="0"/>
          </a:p>
        </p:txBody>
      </p:sp>
      <p:sp>
        <p:nvSpPr>
          <p:cNvPr id="5" name="Date Placeholder 4">
            <a:extLst>
              <a:ext uri="{FF2B5EF4-FFF2-40B4-BE49-F238E27FC236}">
                <a16:creationId xmlns:a16="http://schemas.microsoft.com/office/drawing/2014/main" id="{6132A617-03CD-1ABA-7E84-FBC58AC6E0F0}"/>
              </a:ext>
            </a:extLst>
          </p:cNvPr>
          <p:cNvSpPr>
            <a:spLocks noGrp="1"/>
          </p:cNvSpPr>
          <p:nvPr>
            <p:ph type="dt" idx="1"/>
          </p:nvPr>
        </p:nvSpPr>
        <p:spPr/>
        <p:txBody>
          <a:bodyPr/>
          <a:lstStyle/>
          <a:p>
            <a:fld id="{CF6B7292-B785-D348-9B63-1C03412F7A6F}" type="datetimeyyyy">
              <a:rPr lang="en-US" smtClean="0"/>
              <a:t>2025</a:t>
            </a:fld>
            <a:endParaRPr lang="en-US"/>
          </a:p>
        </p:txBody>
      </p:sp>
      <p:sp>
        <p:nvSpPr>
          <p:cNvPr id="6" name="Footer Placeholder 5">
            <a:extLst>
              <a:ext uri="{FF2B5EF4-FFF2-40B4-BE49-F238E27FC236}">
                <a16:creationId xmlns:a16="http://schemas.microsoft.com/office/drawing/2014/main" id="{45293BDF-1FA4-EF6D-B2A0-8D3C1DC6B522}"/>
              </a:ext>
            </a:extLst>
          </p:cNvPr>
          <p:cNvSpPr>
            <a:spLocks noGrp="1"/>
          </p:cNvSpPr>
          <p:nvPr>
            <p:ph type="ftr" sz="quarter" idx="4"/>
          </p:nvPr>
        </p:nvSpPr>
        <p:spPr/>
        <p:txBody>
          <a:bodyPr/>
          <a:lstStyle/>
          <a:p>
            <a:endParaRPr lang="en-US"/>
          </a:p>
        </p:txBody>
      </p:sp>
      <p:sp>
        <p:nvSpPr>
          <p:cNvPr id="7" name="Header Placeholder 6">
            <a:extLst>
              <a:ext uri="{FF2B5EF4-FFF2-40B4-BE49-F238E27FC236}">
                <a16:creationId xmlns:a16="http://schemas.microsoft.com/office/drawing/2014/main" id="{12C439D4-97D8-FB06-205B-FCE59CE2E47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13099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Show students how they will attach the multimeters to the solar panels (red to red and black to black – demonstrate). Turn the knob left to voltage range 20 V.</a:t>
            </a:r>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206048D-59EF-2341-AD6F-BE68C9413932}" type="datetimeyyyy">
              <a:rPr lang="en-US" smtClean="0"/>
              <a:t>2025</a:t>
            </a:fld>
            <a:endParaRPr lang="en-US"/>
          </a:p>
        </p:txBody>
      </p:sp>
      <p:sp>
        <p:nvSpPr>
          <p:cNvPr id="6" name="Footer Placeholder 5"/>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581647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Show students the task card for this activity (shown at right) and briefly explain the instructions. Students will measure the electricity generated by a flashlight at different angles. They will also monitor the solar beads at each angle to determine when photosynthesis is being maximized (beads will turn darker with more sun). Demonstrate this using the flashlight. Students will answer questions 6 – 9 on their worksheet.</a:t>
            </a:r>
          </a:p>
          <a:p>
            <a:endParaRPr lang="en-US" dirty="0"/>
          </a:p>
        </p:txBody>
      </p:sp>
      <p:sp>
        <p:nvSpPr>
          <p:cNvPr id="5" name="Date Placeholder 4">
            <a:extLst>
              <a:ext uri="{FF2B5EF4-FFF2-40B4-BE49-F238E27FC236}">
                <a16:creationId xmlns:a16="http://schemas.microsoft.com/office/drawing/2014/main" id="{405B6A6B-18DD-8A9F-6C35-A7EFEBB15147}"/>
              </a:ext>
            </a:extLst>
          </p:cNvPr>
          <p:cNvSpPr>
            <a:spLocks noGrp="1"/>
          </p:cNvSpPr>
          <p:nvPr>
            <p:ph type="dt" idx="1"/>
          </p:nvPr>
        </p:nvSpPr>
        <p:spPr/>
        <p:txBody>
          <a:bodyPr/>
          <a:lstStyle/>
          <a:p>
            <a:fld id="{3353619D-76B8-5C41-8204-297266F1960F}" type="datetimeyyyy">
              <a:rPr lang="en-US" smtClean="0"/>
              <a:t>2025</a:t>
            </a:fld>
            <a:endParaRPr lang="en-US"/>
          </a:p>
        </p:txBody>
      </p:sp>
      <p:sp>
        <p:nvSpPr>
          <p:cNvPr id="6" name="Footer Placeholder 5">
            <a:extLst>
              <a:ext uri="{FF2B5EF4-FFF2-40B4-BE49-F238E27FC236}">
                <a16:creationId xmlns:a16="http://schemas.microsoft.com/office/drawing/2014/main" id="{1004EB07-3930-5245-002F-93C71A6E3BA6}"/>
              </a:ext>
            </a:extLst>
          </p:cNvPr>
          <p:cNvSpPr>
            <a:spLocks noGrp="1"/>
          </p:cNvSpPr>
          <p:nvPr>
            <p:ph type="ftr" sz="quarter" idx="4"/>
          </p:nvPr>
        </p:nvSpPr>
        <p:spPr/>
        <p:txBody>
          <a:bodyPr/>
          <a:lstStyle/>
          <a:p>
            <a:endParaRPr lang="en-US"/>
          </a:p>
        </p:txBody>
      </p:sp>
      <p:sp>
        <p:nvSpPr>
          <p:cNvPr id="7" name="Header Placeholder 6">
            <a:extLst>
              <a:ext uri="{FF2B5EF4-FFF2-40B4-BE49-F238E27FC236}">
                <a16:creationId xmlns:a16="http://schemas.microsoft.com/office/drawing/2014/main" id="{A2A0A84B-B707-495D-0C42-595C3221D20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705741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Photosynthesis results</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Ask students to explain what they found. Refer to the picture and ask students to demonstrate the location of the flashlight when they saw maximum photosynthesis and maximum energy. Was it in the same location?</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Did the solar panel reduce photosynthesis?</a:t>
            </a:r>
            <a:endParaRPr lang="en-US" sz="1400"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206048D-59EF-2341-AD6F-BE68C9413932}" type="datetimeyyyy">
              <a:rPr lang="en-US" smtClean="0"/>
              <a:t>2025</a:t>
            </a:fld>
            <a:endParaRPr lang="en-US"/>
          </a:p>
        </p:txBody>
      </p:sp>
      <p:sp>
        <p:nvSpPr>
          <p:cNvPr id="6" name="Footer Placeholder 5"/>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664396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Transpiration results</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Assuming the timer has gone off and at least 25 minutes has passed since the lights were turned on for the spinach experiment, ask students to go weigh their spinach plates again. </a:t>
            </a:r>
            <a:r>
              <a:rPr lang="en-US" sz="1200" u="sng" kern="1200" dirty="0">
                <a:solidFill>
                  <a:schemeClr val="tx1"/>
                </a:solidFill>
                <a:effectLst/>
                <a:latin typeface="+mn-lt"/>
                <a:ea typeface="+mn-ea"/>
                <a:cs typeface="+mn-cs"/>
              </a:rPr>
              <a:t>Make sure they tare the scales again with an empty plate, so they are only recording the weight of the spinach, not the spinach and the plate.</a:t>
            </a:r>
            <a:endParaRPr lang="en-US" sz="1400" u="sng"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Instruct students to record the ending mass in their data table and calculate the change in mass. Note that this is the ending mass minus the starting mass. </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Have students calculate the percent change in mass for their group’s spinach using the formula in question 2.</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Collect each group’s data, and have students fill out the Class Data Table on question 3. </a:t>
            </a:r>
            <a:endParaRPr lang="en-US" sz="1400" kern="1200" dirty="0">
              <a:solidFill>
                <a:schemeClr val="tx1"/>
              </a:solidFill>
              <a:effectLst/>
              <a:latin typeface="+mn-lt"/>
              <a:ea typeface="+mn-ea"/>
              <a:cs typeface="+mn-cs"/>
            </a:endParaRPr>
          </a:p>
          <a:p>
            <a:endParaRPr lang="en-US" dirty="0"/>
          </a:p>
        </p:txBody>
      </p:sp>
      <p:sp>
        <p:nvSpPr>
          <p:cNvPr id="5" name="Date Placeholder 4">
            <a:extLst>
              <a:ext uri="{FF2B5EF4-FFF2-40B4-BE49-F238E27FC236}">
                <a16:creationId xmlns:a16="http://schemas.microsoft.com/office/drawing/2014/main" id="{763F9282-8A91-F96E-84F9-97A1D658D378}"/>
              </a:ext>
            </a:extLst>
          </p:cNvPr>
          <p:cNvSpPr>
            <a:spLocks noGrp="1"/>
          </p:cNvSpPr>
          <p:nvPr>
            <p:ph type="dt" idx="1"/>
          </p:nvPr>
        </p:nvSpPr>
        <p:spPr/>
        <p:txBody>
          <a:bodyPr/>
          <a:lstStyle/>
          <a:p>
            <a:fld id="{89DF94DB-FDD1-5D47-84D8-27F49DF08133}" type="datetimeyyyy">
              <a:rPr lang="en-US" smtClean="0"/>
              <a:t>2025</a:t>
            </a:fld>
            <a:endParaRPr lang="en-US"/>
          </a:p>
        </p:txBody>
      </p:sp>
      <p:sp>
        <p:nvSpPr>
          <p:cNvPr id="6" name="Footer Placeholder 5">
            <a:extLst>
              <a:ext uri="{FF2B5EF4-FFF2-40B4-BE49-F238E27FC236}">
                <a16:creationId xmlns:a16="http://schemas.microsoft.com/office/drawing/2014/main" id="{5D904726-EAE3-21AE-B00A-2B4DB71BC7E7}"/>
              </a:ext>
            </a:extLst>
          </p:cNvPr>
          <p:cNvSpPr>
            <a:spLocks noGrp="1"/>
          </p:cNvSpPr>
          <p:nvPr>
            <p:ph type="ftr" sz="quarter" idx="4"/>
          </p:nvPr>
        </p:nvSpPr>
        <p:spPr/>
        <p:txBody>
          <a:bodyPr/>
          <a:lstStyle/>
          <a:p>
            <a:endParaRPr lang="en-US"/>
          </a:p>
        </p:txBody>
      </p:sp>
      <p:sp>
        <p:nvSpPr>
          <p:cNvPr id="7" name="Header Placeholder 6">
            <a:extLst>
              <a:ext uri="{FF2B5EF4-FFF2-40B4-BE49-F238E27FC236}">
                <a16:creationId xmlns:a16="http://schemas.microsoft.com/office/drawing/2014/main" id="{34B00980-1E28-29D9-DA41-015CB86B2D88}"/>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719194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Transpiration results continued</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Did solar panels decrease transpiration and help the spinach save water?</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Have students answer questions 4 and 5. Discuss their answers.</a:t>
            </a:r>
            <a:endParaRPr lang="en-US" sz="1400" kern="1200" dirty="0">
              <a:solidFill>
                <a:schemeClr val="tx1"/>
              </a:solidFill>
              <a:effectLst/>
              <a:latin typeface="+mn-lt"/>
              <a:ea typeface="+mn-ea"/>
              <a:cs typeface="+mn-cs"/>
            </a:endParaRPr>
          </a:p>
          <a:p>
            <a:endParaRPr lang="en-US" dirty="0"/>
          </a:p>
        </p:txBody>
      </p:sp>
      <p:sp>
        <p:nvSpPr>
          <p:cNvPr id="5" name="Date Placeholder 4">
            <a:extLst>
              <a:ext uri="{FF2B5EF4-FFF2-40B4-BE49-F238E27FC236}">
                <a16:creationId xmlns:a16="http://schemas.microsoft.com/office/drawing/2014/main" id="{AA91981F-20B7-F26F-1FBD-DEC0D1A808B0}"/>
              </a:ext>
            </a:extLst>
          </p:cNvPr>
          <p:cNvSpPr>
            <a:spLocks noGrp="1"/>
          </p:cNvSpPr>
          <p:nvPr>
            <p:ph type="dt" idx="1"/>
          </p:nvPr>
        </p:nvSpPr>
        <p:spPr/>
        <p:txBody>
          <a:bodyPr/>
          <a:lstStyle/>
          <a:p>
            <a:fld id="{7806F622-D951-9F4A-8F9F-025378D12D6C}" type="datetimeyyyy">
              <a:rPr lang="en-US" smtClean="0"/>
              <a:t>2025</a:t>
            </a:fld>
            <a:endParaRPr lang="en-US"/>
          </a:p>
        </p:txBody>
      </p:sp>
      <p:sp>
        <p:nvSpPr>
          <p:cNvPr id="6" name="Footer Placeholder 5">
            <a:extLst>
              <a:ext uri="{FF2B5EF4-FFF2-40B4-BE49-F238E27FC236}">
                <a16:creationId xmlns:a16="http://schemas.microsoft.com/office/drawing/2014/main" id="{448F9A80-096C-A636-9729-404A98EC739C}"/>
              </a:ext>
            </a:extLst>
          </p:cNvPr>
          <p:cNvSpPr>
            <a:spLocks noGrp="1"/>
          </p:cNvSpPr>
          <p:nvPr>
            <p:ph type="ftr" sz="quarter" idx="4"/>
          </p:nvPr>
        </p:nvSpPr>
        <p:spPr/>
        <p:txBody>
          <a:bodyPr/>
          <a:lstStyle/>
          <a:p>
            <a:endParaRPr lang="en-US"/>
          </a:p>
        </p:txBody>
      </p:sp>
      <p:sp>
        <p:nvSpPr>
          <p:cNvPr id="7" name="Header Placeholder 6">
            <a:extLst>
              <a:ext uri="{FF2B5EF4-FFF2-40B4-BE49-F238E27FC236}">
                <a16:creationId xmlns:a16="http://schemas.microsoft.com/office/drawing/2014/main" id="{71B20451-8C2C-1866-AEA1-81A811E4BEDB}"/>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798615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Agrivoltaics is an area of interest because climate change is causing higher temperatures and longer and more extreme droughts in the southwestern United States.</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This drought map was created by the U.S. Drought Monitor, which releases weekly drought maps for the entire country. You can replace this drought map with the most recent one by visiting </a:t>
            </a:r>
            <a:r>
              <a:rPr lang="en-US" sz="1200" u="sng" kern="1200" dirty="0">
                <a:solidFill>
                  <a:schemeClr val="tx1"/>
                </a:solidFill>
                <a:effectLst/>
                <a:latin typeface="+mn-lt"/>
                <a:ea typeface="+mn-ea"/>
                <a:cs typeface="+mn-cs"/>
                <a:hlinkClick r:id="rId3"/>
              </a:rPr>
              <a:t>https://droughtmonitor.unl.edu/</a:t>
            </a:r>
            <a:r>
              <a:rPr lang="en-US" sz="1200" kern="1200" dirty="0">
                <a:solidFill>
                  <a:schemeClr val="tx1"/>
                </a:solidFill>
                <a:effectLst/>
                <a:latin typeface="+mn-lt"/>
                <a:ea typeface="+mn-ea"/>
                <a:cs typeface="+mn-cs"/>
              </a:rPr>
              <a:t> and clicking on the region or state of your choice. </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This graph shows average annual temperatures for the contiguous United States from 1895 to 2020 (orange line), along with the warming trend of 0.16˚F per decade (red line). Graph by NOAA </a:t>
            </a:r>
            <a:r>
              <a:rPr lang="en-US" sz="1200" kern="1200" dirty="0" err="1">
                <a:solidFill>
                  <a:schemeClr val="tx1"/>
                </a:solidFill>
                <a:effectLst/>
                <a:latin typeface="+mn-lt"/>
                <a:ea typeface="+mn-ea"/>
                <a:cs typeface="+mn-cs"/>
              </a:rPr>
              <a:t>Climate.gov</a:t>
            </a:r>
            <a:r>
              <a:rPr lang="en-US" sz="1200" kern="1200" dirty="0">
                <a:solidFill>
                  <a:schemeClr val="tx1"/>
                </a:solidFill>
                <a:effectLst/>
                <a:latin typeface="+mn-lt"/>
                <a:ea typeface="+mn-ea"/>
                <a:cs typeface="+mn-cs"/>
              </a:rPr>
              <a:t>, based on data from NCEI </a:t>
            </a:r>
            <a:r>
              <a:rPr lang="en-US" sz="1200" u="sng" kern="1200" dirty="0">
                <a:solidFill>
                  <a:schemeClr val="tx1"/>
                </a:solidFill>
                <a:effectLst/>
                <a:latin typeface="+mn-lt"/>
                <a:ea typeface="+mn-ea"/>
                <a:cs typeface="+mn-cs"/>
                <a:hlinkClick r:id="rId4"/>
              </a:rPr>
              <a:t>Climate at a Glance</a:t>
            </a:r>
            <a:r>
              <a:rPr lang="en-US" sz="1200" kern="1200" dirty="0">
                <a:solidFill>
                  <a:schemeClr val="tx1"/>
                </a:solidFill>
                <a:effectLst/>
                <a:latin typeface="+mn-lt"/>
                <a:ea typeface="+mn-ea"/>
                <a:cs typeface="+mn-cs"/>
              </a:rPr>
              <a:t>.</a:t>
            </a:r>
            <a:endParaRPr lang="en-US" sz="1400"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206048D-59EF-2341-AD6F-BE68C9413932}" type="datetimeyyyy">
              <a:rPr lang="en-US" smtClean="0"/>
              <a:t>2025</a:t>
            </a:fld>
            <a:endParaRPr lang="en-US"/>
          </a:p>
        </p:txBody>
      </p:sp>
      <p:sp>
        <p:nvSpPr>
          <p:cNvPr id="6" name="Footer Placeholder 5"/>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394866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Have students answer question 10 on page 2 of their worksheet: “Based on your experiments, would solar panels be beneficial to farmers? Give evidence from the experiments to back up your claim and explain your reasoning.”</a:t>
            </a:r>
            <a:r>
              <a:rPr lang="en-US" dirty="0">
                <a:effectLst/>
              </a:rPr>
              <a:t> </a:t>
            </a:r>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206048D-59EF-2341-AD6F-BE68C9413932}" type="datetimeyyyy">
              <a:rPr lang="en-US" smtClean="0"/>
              <a:t>2025</a:t>
            </a:fld>
            <a:endParaRPr lang="en-US"/>
          </a:p>
        </p:txBody>
      </p:sp>
      <p:sp>
        <p:nvSpPr>
          <p:cNvPr id="6" name="Footer Placeholder 5"/>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715722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Recap transpiration and photosynthesis and the possible benefits of using solar panels.</a:t>
            </a:r>
            <a:r>
              <a:rPr lang="en-US" dirty="0">
                <a:effectLst/>
              </a:rPr>
              <a:t> </a:t>
            </a:r>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206048D-59EF-2341-AD6F-BE68C9413932}" type="datetimeyyyy">
              <a:rPr lang="en-US" smtClean="0"/>
              <a:t>2025</a:t>
            </a:fld>
            <a:endParaRPr lang="en-US"/>
          </a:p>
        </p:txBody>
      </p:sp>
      <p:sp>
        <p:nvSpPr>
          <p:cNvPr id="6" name="Footer Placeholder 5"/>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502376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Solar panels can be installed in various ways in an agrivoltaics system. The examples shown on this slide will have different effects on photosynthesis of the crops growing under and around the solar panels. However, the more complicated designs can take up more space and be more costly to install and maintain.</a:t>
            </a:r>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206048D-59EF-2341-AD6F-BE68C9413932}" type="datetimeyyyy">
              <a:rPr lang="en-US" smtClean="0"/>
              <a:t>2025</a:t>
            </a:fld>
            <a:endParaRPr lang="en-US"/>
          </a:p>
        </p:txBody>
      </p:sp>
      <p:sp>
        <p:nvSpPr>
          <p:cNvPr id="6" name="Footer Placeholder 5"/>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845569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there is time, ask students to think about how solar panels might benefit livestock. </a:t>
            </a:r>
            <a:r>
              <a:rPr lang="en-US" sz="1200" kern="1200">
                <a:solidFill>
                  <a:schemeClr val="tx1"/>
                </a:solidFill>
                <a:effectLst/>
                <a:latin typeface="+mn-lt"/>
                <a:ea typeface="+mn-ea"/>
                <a:cs typeface="+mn-cs"/>
              </a:rPr>
              <a:t>This lesson focused on growing crops, but could agrivoltaics also work with animals? </a:t>
            </a:r>
          </a:p>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206048D-59EF-2341-AD6F-BE68C9413932}" type="datetimeyyyy">
              <a:rPr lang="en-US" smtClean="0"/>
              <a:t>2025</a:t>
            </a:fld>
            <a:endParaRPr lang="en-US"/>
          </a:p>
        </p:txBody>
      </p:sp>
      <p:sp>
        <p:nvSpPr>
          <p:cNvPr id="6" name="Footer Placeholder 5"/>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000347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Using shade to help grow crops isn’t a new concept. Indigenous peoples developed the Three Sisters planting method. The squash leaves provide shade, which helps keep the soil moist. The corn stalk supports the beans, which fertilize the soil. </a:t>
            </a:r>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206048D-59EF-2341-AD6F-BE68C9413932}" type="datetimeyyyy">
              <a:rPr lang="en-US" smtClean="0"/>
              <a:t>2025</a:t>
            </a:fld>
            <a:endParaRPr lang="en-US"/>
          </a:p>
        </p:txBody>
      </p:sp>
      <p:sp>
        <p:nvSpPr>
          <p:cNvPr id="6" name="Footer Placeholder 5"/>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29003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Today, we will conduct an experiment that measures the water loss of spinach “in the sun” versus spinach shaded by a plate that represents solar panels. Show pictures of the experiment and explain how we are modeling the solar panels. </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The lamps represent the sun, and the paper dinner plate represents solar panels. The “sun” treatment is shown on the left; there is nothing to block the light. The “under the solar panels” treatment is shown on the right; a paper dinner plate represents a solar panel in an agrivoltaics system. Note that the spinach is the same distance from the light in both treatments. </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Which spinach will lose more water (under the solar panel or in the sun)? </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Have students record their predictions on their worksheets.</a:t>
            </a:r>
            <a:endParaRPr lang="en-US" sz="1400"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206048D-59EF-2341-AD6F-BE68C9413932}" type="datetimeyyyy">
              <a:rPr lang="en-US" smtClean="0"/>
              <a:t>2025</a:t>
            </a:fld>
            <a:endParaRPr lang="en-US"/>
          </a:p>
        </p:txBody>
      </p:sp>
      <p:sp>
        <p:nvSpPr>
          <p:cNvPr id="6" name="Footer Placeholder 5"/>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177448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Show students the task card (shown at right) and read the instructions. Three groups will set up the “sun” treatment, and three groups will set up the “under the solar panels” treatment. Emphasize how to tare the scale; this allows us to record the starting mass of the spinach alone, not the plate and spinach. </a:t>
            </a:r>
            <a:endParaRPr lang="en-US" dirty="0"/>
          </a:p>
        </p:txBody>
      </p:sp>
      <p:sp>
        <p:nvSpPr>
          <p:cNvPr id="5" name="Date Placeholder 4">
            <a:extLst>
              <a:ext uri="{FF2B5EF4-FFF2-40B4-BE49-F238E27FC236}">
                <a16:creationId xmlns:a16="http://schemas.microsoft.com/office/drawing/2014/main" id="{6C99D1D9-59D6-C8CD-C4CB-B15DB1614B0A}"/>
              </a:ext>
            </a:extLst>
          </p:cNvPr>
          <p:cNvSpPr>
            <a:spLocks noGrp="1"/>
          </p:cNvSpPr>
          <p:nvPr>
            <p:ph type="dt" idx="1"/>
          </p:nvPr>
        </p:nvSpPr>
        <p:spPr/>
        <p:txBody>
          <a:bodyPr/>
          <a:lstStyle/>
          <a:p>
            <a:fld id="{5B1E21A2-C36D-B148-93AA-44161983FCA5}" type="datetimeyyyy">
              <a:rPr lang="en-US" smtClean="0"/>
              <a:t>2025</a:t>
            </a:fld>
            <a:endParaRPr lang="en-US"/>
          </a:p>
        </p:txBody>
      </p:sp>
      <p:sp>
        <p:nvSpPr>
          <p:cNvPr id="6" name="Footer Placeholder 5">
            <a:extLst>
              <a:ext uri="{FF2B5EF4-FFF2-40B4-BE49-F238E27FC236}">
                <a16:creationId xmlns:a16="http://schemas.microsoft.com/office/drawing/2014/main" id="{C331D6DC-239C-46CE-E479-05D43019EBFE}"/>
              </a:ext>
            </a:extLst>
          </p:cNvPr>
          <p:cNvSpPr>
            <a:spLocks noGrp="1"/>
          </p:cNvSpPr>
          <p:nvPr>
            <p:ph type="ftr" sz="quarter" idx="4"/>
          </p:nvPr>
        </p:nvSpPr>
        <p:spPr/>
        <p:txBody>
          <a:bodyPr/>
          <a:lstStyle/>
          <a:p>
            <a:endParaRPr lang="en-US"/>
          </a:p>
        </p:txBody>
      </p:sp>
      <p:sp>
        <p:nvSpPr>
          <p:cNvPr id="7" name="Header Placeholder 6">
            <a:extLst>
              <a:ext uri="{FF2B5EF4-FFF2-40B4-BE49-F238E27FC236}">
                <a16:creationId xmlns:a16="http://schemas.microsoft.com/office/drawing/2014/main" id="{DB673F5B-BBA8-2F51-997A-6C72D1D3CBA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40988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Divide students into six groups, assign each group to a station, and have them follow the instructions on the task cards. </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After all groups have their treatments ready, have everyone turn on the light and set a timer for 25 minutes (Note: if you have time, 30 minutes also works well).</a:t>
            </a:r>
            <a:endParaRPr lang="en-US" sz="1400" kern="1200" dirty="0">
              <a:solidFill>
                <a:schemeClr val="tx1"/>
              </a:solidFill>
              <a:effectLst/>
              <a:latin typeface="+mn-lt"/>
              <a:ea typeface="+mn-ea"/>
              <a:cs typeface="+mn-cs"/>
            </a:endParaRPr>
          </a:p>
          <a:p>
            <a:pPr marL="685800" lvl="1" indent="-228600">
              <a:buFont typeface="+mj-lt"/>
              <a:buAutoNum type="alphaLcPeriod"/>
            </a:pPr>
            <a:r>
              <a:rPr lang="en-US" sz="1200" kern="1200" dirty="0">
                <a:solidFill>
                  <a:schemeClr val="tx1"/>
                </a:solidFill>
                <a:effectLst/>
                <a:latin typeface="+mn-lt"/>
                <a:ea typeface="+mn-ea"/>
                <a:cs typeface="+mn-cs"/>
              </a:rPr>
              <a:t>Have students return to their seats and continue the slide presentation and Solar Panel Efficiency activity while the spinach experiment is running.</a:t>
            </a:r>
            <a:endParaRPr lang="en-US" sz="1400"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206048D-59EF-2341-AD6F-BE68C9413932}" type="datetimeyyyy">
              <a:rPr lang="en-US" smtClean="0"/>
              <a:t>2025</a:t>
            </a:fld>
            <a:endParaRPr lang="en-US"/>
          </a:p>
        </p:txBody>
      </p:sp>
      <p:sp>
        <p:nvSpPr>
          <p:cNvPr id="6" name="Footer Placeholder 5"/>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197210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we are investigating the phenomenon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how solar panels affect transpiration and photosynthesis in crops, two vital processes that plants must do to survive. </a:t>
            </a:r>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206048D-59EF-2341-AD6F-BE68C9413932}" type="datetimeyyyy">
              <a:rPr lang="en-US" smtClean="0"/>
              <a:t>2025</a:t>
            </a:fld>
            <a:endParaRPr lang="en-US"/>
          </a:p>
        </p:txBody>
      </p:sp>
      <p:sp>
        <p:nvSpPr>
          <p:cNvPr id="6" name="Footer Placeholder 5"/>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063627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Transpiration</a:t>
            </a:r>
            <a:r>
              <a:rPr lang="en-US" sz="1200" kern="1200" dirty="0">
                <a:solidFill>
                  <a:schemeClr val="tx1"/>
                </a:solidFill>
                <a:effectLst/>
                <a:latin typeface="+mn-lt"/>
                <a:ea typeface="+mn-ea"/>
                <a:cs typeface="+mn-cs"/>
              </a:rPr>
              <a:t> is the loss of water from inside plants into the atmosphere. It cools the plant and helps drive water movement through the plant and bring water and nutrients up through the roots and into the stems and leaves. It is an invisible process. If you cover a plant with a bag (like the one shown in the picture), the bag will get foggy with the water that is being transpired. </a:t>
            </a:r>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206048D-59EF-2341-AD6F-BE68C9413932}" type="datetimeyyyy">
              <a:rPr lang="en-US" smtClean="0"/>
              <a:t>2025</a:t>
            </a:fld>
            <a:endParaRPr lang="en-US"/>
          </a:p>
        </p:txBody>
      </p:sp>
      <p:sp>
        <p:nvSpPr>
          <p:cNvPr id="6" name="Footer Placeholder 5"/>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795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Plants have pores on their leaves called </a:t>
            </a:r>
            <a:r>
              <a:rPr lang="en-US" sz="1200" b="1" kern="1200" dirty="0">
                <a:solidFill>
                  <a:schemeClr val="tx1"/>
                </a:solidFill>
                <a:effectLst/>
                <a:latin typeface="+mn-lt"/>
                <a:ea typeface="+mn-ea"/>
                <a:cs typeface="+mn-cs"/>
              </a:rPr>
              <a:t>stomata</a:t>
            </a:r>
            <a:r>
              <a:rPr lang="en-US" sz="1200" kern="1200" dirty="0">
                <a:solidFill>
                  <a:schemeClr val="tx1"/>
                </a:solidFill>
                <a:effectLst/>
                <a:latin typeface="+mn-lt"/>
                <a:ea typeface="+mn-ea"/>
                <a:cs typeface="+mn-cs"/>
              </a:rPr>
              <a:t> that allow them to exchange gases, including water vapor, with the atmosphere. Typically microscopic, these pores open and close in response to environmental conditions. When a stoma opens, carbon dioxide (necessary for photosynthesis) enters, while water and oxygen are released. Roots absorb water from the soil, and leaves release water vapor into the air through their stomata.</a:t>
            </a:r>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206048D-59EF-2341-AD6F-BE68C9413932}" type="datetimeyyyy">
              <a:rPr lang="en-US" smtClean="0"/>
              <a:t>2025</a:t>
            </a:fld>
            <a:endParaRPr lang="en-US"/>
          </a:p>
        </p:txBody>
      </p:sp>
      <p:sp>
        <p:nvSpPr>
          <p:cNvPr id="6" name="Footer Placeholder 5"/>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635532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BFF427-7AA2-D742-AABB-F799BFB90A48}" type="datetimeyyyy">
              <a:rPr lang="en-US" smtClean="0"/>
              <a:t>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305841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5537B5-6724-A64F-BE1E-3B37BC222109}" type="datetimeyyyy">
              <a:rPr lang="en-US" smtClean="0"/>
              <a:t>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3364037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C82D68-CD41-7C4C-8292-31D12936FED0}" type="datetimeyyyy">
              <a:rPr lang="en-US" smtClean="0"/>
              <a:t>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28507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61C1B9-F708-5848-8BB6-80D2B8AB8A88}" type="datetimeyyyy">
              <a:rPr lang="en-US" smtClean="0"/>
              <a:t>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4013134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6920EA-6EA8-9241-85C0-A284A6ADBC3E}" type="datetimeyyyy">
              <a:rPr lang="en-US" smtClean="0"/>
              <a:t>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91238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316051-508D-2344-995A-3317EC9991DE}" type="datetimeyyyy">
              <a:rPr lang="en-US" smtClean="0"/>
              <a:t>2025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34603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9BAFFE-731E-B541-AA8A-68090D1951A8}" type="datetimeyyyy">
              <a:rPr lang="en-US" smtClean="0"/>
              <a:t>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804988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DAA5EF-1261-EC47-83FD-CD6F4130080D}" type="datetimeyyyy">
              <a:rPr lang="en-US" smtClean="0"/>
              <a:t>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98647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4BD6A7-1C34-1D44-BAD3-154BE9DA2FD0}" type="datetimeyyyy">
              <a:rPr lang="en-US" smtClean="0"/>
              <a:t>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51634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8920D4-7334-3F47-B894-AB139C9BFCF2}" type="datetimeyyyy">
              <a:rPr lang="en-US" smtClean="0"/>
              <a:t>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991771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CA8C9A-88F9-7A4F-999B-657B901EA90C}" type="datetimeyyyy">
              <a:rPr lang="en-US" smtClean="0"/>
              <a:t>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85016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D72294-0D2F-E24C-8465-C009AA1DE344}" type="datetimeyyyy">
              <a:rPr lang="en-US" smtClean="0"/>
              <a:t>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571126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52B8C0-333F-A743-87D0-A1BEC8A1D21B}" type="datetimeyyyy">
              <a:rPr lang="en-US" smtClean="0"/>
              <a:t>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13152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01674-E514-F44F-877E-7865013A50B1}" type="datetimeyyyy">
              <a:rPr lang="en-US" smtClean="0"/>
              <a:t>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16187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8998C1-10F9-5748-BD84-88F9CB0C8E4B}" type="datetimeyyyy">
              <a:rPr lang="en-US" smtClean="0"/>
              <a:t>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038689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D74A66-1D9A-0241-A6F3-A5EC8E1D2E38}" type="datetimeyyyy">
              <a:rPr lang="en-US" smtClean="0"/>
              <a:t>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778624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131CA7-D2D9-344E-A0CD-C10AE86E212F}" type="datetimeyyyy">
              <a:rPr lang="en-US" smtClean="0"/>
              <a:t>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1838754884"/>
      </p:ext>
    </p:extLst>
  </p:cSld>
  <p:clrMap bg1="lt1" tx1="dk1" bg2="lt2" tx2="dk2" accent1="accent1" accent2="accent2" accent3="accent3" accent4="accent4" accent5="accent5" accent6="accent6" hlink="hlink" folHlink="folHlink"/>
  <p:sldLayoutIdLst>
    <p:sldLayoutId id="2147485685" r:id="rId1"/>
    <p:sldLayoutId id="2147485686" r:id="rId2"/>
    <p:sldLayoutId id="2147485687" r:id="rId3"/>
    <p:sldLayoutId id="2147485688" r:id="rId4"/>
    <p:sldLayoutId id="2147485689" r:id="rId5"/>
    <p:sldLayoutId id="2147485690" r:id="rId6"/>
    <p:sldLayoutId id="2147485691" r:id="rId7"/>
    <p:sldLayoutId id="2147485692" r:id="rId8"/>
    <p:sldLayoutId id="2147485693" r:id="rId9"/>
    <p:sldLayoutId id="2147485694" r:id="rId10"/>
    <p:sldLayoutId id="2147485695" r:id="rId11"/>
    <p:sldLayoutId id="2147485696" r:id="rId12"/>
    <p:sldLayoutId id="2147485697" r:id="rId13"/>
    <p:sldLayoutId id="2147485698" r:id="rId14"/>
    <p:sldLayoutId id="2147485699" r:id="rId15"/>
    <p:sldLayoutId id="2147485700"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ncdc.noaa.gov/ca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white curved wall&#10;&#10;Description automatically generated with medium confidence">
            <a:extLst>
              <a:ext uri="{FF2B5EF4-FFF2-40B4-BE49-F238E27FC236}">
                <a16:creationId xmlns:a16="http://schemas.microsoft.com/office/drawing/2014/main" id="{28C43CC6-B858-F72C-5B9E-0BBA88A07041}"/>
              </a:ext>
            </a:extLst>
          </p:cNvPr>
          <p:cNvPicPr>
            <a:picLocks noChangeAspect="1"/>
          </p:cNvPicPr>
          <p:nvPr/>
        </p:nvPicPr>
        <p:blipFill>
          <a:blip r:embed="rId2" cstate="screen">
            <a:duotone>
              <a:schemeClr val="accent1">
                <a:shade val="45000"/>
                <a:satMod val="135000"/>
              </a:schemeClr>
              <a:prstClr val="white"/>
            </a:duotone>
            <a:alphaModFix amt="35000"/>
            <a:extLst>
              <a:ext uri="{28A0092B-C50C-407E-A947-70E740481C1C}">
                <a14:useLocalDpi xmlns:a14="http://schemas.microsoft.com/office/drawing/2010/main"/>
              </a:ext>
            </a:extLst>
          </a:blip>
          <a:srcRect/>
          <a:stretch/>
        </p:blipFill>
        <p:spPr>
          <a:xfrm>
            <a:off x="22130" y="11"/>
            <a:ext cx="12183122" cy="6857989"/>
          </a:xfrm>
          <a:prstGeom prst="rect">
            <a:avLst/>
          </a:prstGeom>
        </p:spPr>
      </p:pic>
      <p:sp>
        <p:nvSpPr>
          <p:cNvPr id="2" name="Title 1">
            <a:extLst>
              <a:ext uri="{FF2B5EF4-FFF2-40B4-BE49-F238E27FC236}">
                <a16:creationId xmlns:a16="http://schemas.microsoft.com/office/drawing/2014/main" id="{0331166D-6AE6-8322-9B51-51460614A296}"/>
              </a:ext>
            </a:extLst>
          </p:cNvPr>
          <p:cNvSpPr>
            <a:spLocks noGrp="1"/>
          </p:cNvSpPr>
          <p:nvPr>
            <p:ph type="ctrTitle"/>
          </p:nvPr>
        </p:nvSpPr>
        <p:spPr>
          <a:xfrm>
            <a:off x="2008308" y="3008475"/>
            <a:ext cx="7616219" cy="890861"/>
          </a:xfrm>
        </p:spPr>
        <p:txBody>
          <a:bodyPr anchor="b">
            <a:noAutofit/>
          </a:bodyPr>
          <a:lstStyle/>
          <a:p>
            <a:pPr algn="ctr"/>
            <a:br>
              <a:rPr lang="en-US" sz="2400" dirty="0">
                <a:solidFill>
                  <a:schemeClr val="tx1"/>
                </a:solidFill>
                <a:latin typeface="Avenir Medium" panose="02000503020000020003" pitchFamily="2" charset="0"/>
              </a:rPr>
            </a:br>
            <a:br>
              <a:rPr lang="en-US" sz="2400" dirty="0">
                <a:solidFill>
                  <a:schemeClr val="tx1"/>
                </a:solidFill>
                <a:latin typeface="Avenir Medium" panose="02000503020000020003" pitchFamily="2" charset="0"/>
              </a:rPr>
            </a:br>
            <a:br>
              <a:rPr lang="en-US" sz="2400" dirty="0">
                <a:solidFill>
                  <a:srgbClr val="FFFFFF"/>
                </a:solidFill>
                <a:latin typeface="Avenir Medium" panose="02000503020000020003" pitchFamily="2" charset="0"/>
              </a:rPr>
            </a:br>
            <a:r>
              <a:rPr lang="en-US" sz="2400" dirty="0">
                <a:solidFill>
                  <a:schemeClr val="tx1"/>
                </a:solidFill>
                <a:latin typeface="Avenir Medium" panose="02000503020000020003" pitchFamily="2" charset="0"/>
              </a:rPr>
              <a:t>DEVELOPED BY THE ASOMBRO INSTITUTE FOR SCIENCE EDUCATION (WWW.ASOMBRO.ORG)</a:t>
            </a:r>
          </a:p>
        </p:txBody>
      </p:sp>
      <p:pic>
        <p:nvPicPr>
          <p:cNvPr id="7" name="Picture 6">
            <a:extLst>
              <a:ext uri="{FF2B5EF4-FFF2-40B4-BE49-F238E27FC236}">
                <a16:creationId xmlns:a16="http://schemas.microsoft.com/office/drawing/2014/main" id="{9CDF0BE2-3B9A-4189-7E6B-49B3733721F2}"/>
              </a:ext>
            </a:extLst>
          </p:cNvPr>
          <p:cNvPicPr>
            <a:picLocks noChangeAspect="1"/>
          </p:cNvPicPr>
          <p:nvPr/>
        </p:nvPicPr>
        <p:blipFill>
          <a:blip r:embed="rId3"/>
          <a:stretch>
            <a:fillRect/>
          </a:stretch>
        </p:blipFill>
        <p:spPr>
          <a:xfrm>
            <a:off x="4629331" y="4299340"/>
            <a:ext cx="2924460" cy="2958664"/>
          </a:xfrm>
          <a:prstGeom prst="rect">
            <a:avLst/>
          </a:prstGeom>
        </p:spPr>
      </p:pic>
      <p:sp>
        <p:nvSpPr>
          <p:cNvPr id="8" name="TextBox 7">
            <a:extLst>
              <a:ext uri="{FF2B5EF4-FFF2-40B4-BE49-F238E27FC236}">
                <a16:creationId xmlns:a16="http://schemas.microsoft.com/office/drawing/2014/main" id="{D3B68666-22C2-D2F3-6506-0065FD5C3A43}"/>
              </a:ext>
            </a:extLst>
          </p:cNvPr>
          <p:cNvSpPr txBox="1"/>
          <p:nvPr/>
        </p:nvSpPr>
        <p:spPr>
          <a:xfrm>
            <a:off x="924732" y="826236"/>
            <a:ext cx="9783373" cy="1477328"/>
          </a:xfrm>
          <a:prstGeom prst="rect">
            <a:avLst/>
          </a:prstGeom>
          <a:noFill/>
        </p:spPr>
        <p:txBody>
          <a:bodyPr wrap="square">
            <a:spAutoFit/>
          </a:bodyPr>
          <a:lstStyle/>
          <a:p>
            <a:pPr algn="ctr"/>
            <a:r>
              <a:rPr lang="en-US" sz="5400" b="1" dirty="0">
                <a:solidFill>
                  <a:schemeClr val="tx1"/>
                </a:solidFill>
                <a:latin typeface="Avenir Black" panose="02000503020000020003" pitchFamily="2" charset="0"/>
              </a:rPr>
              <a:t>Made in the Shade </a:t>
            </a:r>
          </a:p>
          <a:p>
            <a:pPr algn="ctr"/>
            <a:r>
              <a:rPr lang="en-US" sz="3600" dirty="0">
                <a:latin typeface="Avenir Book" panose="02000503020000020003" pitchFamily="2" charset="0"/>
              </a:rPr>
              <a:t>The Effects of Agrivoltaics on Crops</a:t>
            </a:r>
          </a:p>
        </p:txBody>
      </p:sp>
    </p:spTree>
    <p:extLst>
      <p:ext uri="{BB962C8B-B14F-4D97-AF65-F5344CB8AC3E}">
        <p14:creationId xmlns:p14="http://schemas.microsoft.com/office/powerpoint/2010/main" val="2889042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lant-leaf-stomata_1.jpg">
            <a:extLst>
              <a:ext uri="{FF2B5EF4-FFF2-40B4-BE49-F238E27FC236}">
                <a16:creationId xmlns:a16="http://schemas.microsoft.com/office/drawing/2014/main" id="{0BDB3753-C284-A9A6-5D25-3A74747A515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3871370E-5F1A-1B62-3333-56294CD57B18}"/>
              </a:ext>
            </a:extLst>
          </p:cNvPr>
          <p:cNvSpPr>
            <a:spLocks noGrp="1"/>
          </p:cNvSpPr>
          <p:nvPr>
            <p:ph type="title"/>
          </p:nvPr>
        </p:nvSpPr>
        <p:spPr>
          <a:xfrm>
            <a:off x="596901" y="419284"/>
            <a:ext cx="3810000" cy="1320800"/>
          </a:xfrm>
        </p:spPr>
        <p:txBody>
          <a:bodyPr>
            <a:noAutofit/>
          </a:bodyPr>
          <a:lstStyle/>
          <a:p>
            <a:r>
              <a:rPr lang="en-US" sz="4000" b="1" dirty="0">
                <a:latin typeface="Avenir Black" panose="02000503020000020003" pitchFamily="2" charset="0"/>
              </a:rPr>
              <a:t>How Does Water Escape?</a:t>
            </a:r>
          </a:p>
        </p:txBody>
      </p:sp>
      <p:sp>
        <p:nvSpPr>
          <p:cNvPr id="3" name="Content Placeholder 2">
            <a:extLst>
              <a:ext uri="{FF2B5EF4-FFF2-40B4-BE49-F238E27FC236}">
                <a16:creationId xmlns:a16="http://schemas.microsoft.com/office/drawing/2014/main" id="{5F1A92A4-72C0-E3D0-B1B7-4CEF02E90980}"/>
              </a:ext>
            </a:extLst>
          </p:cNvPr>
          <p:cNvSpPr>
            <a:spLocks noGrp="1"/>
          </p:cNvSpPr>
          <p:nvPr>
            <p:ph idx="1"/>
          </p:nvPr>
        </p:nvSpPr>
        <p:spPr>
          <a:xfrm>
            <a:off x="337931" y="1740085"/>
            <a:ext cx="4763558" cy="4660716"/>
          </a:xfrm>
        </p:spPr>
        <p:txBody>
          <a:bodyPr>
            <a:normAutofit/>
          </a:bodyPr>
          <a:lstStyle/>
          <a:p>
            <a:pPr marL="0" indent="0">
              <a:buNone/>
            </a:pPr>
            <a:r>
              <a:rPr lang="en-US" sz="3600" dirty="0">
                <a:solidFill>
                  <a:schemeClr val="tx1"/>
                </a:solidFill>
                <a:latin typeface="Avenir Book" panose="02000503020000020003" pitchFamily="2" charset="0"/>
              </a:rPr>
              <a:t>Through </a:t>
            </a:r>
            <a:r>
              <a:rPr lang="en-US" sz="3600" b="1" dirty="0">
                <a:solidFill>
                  <a:schemeClr val="tx1"/>
                </a:solidFill>
                <a:latin typeface="Avenir Book" panose="02000503020000020003" pitchFamily="2" charset="0"/>
              </a:rPr>
              <a:t>stomata:</a:t>
            </a:r>
            <a:endParaRPr lang="en-US" sz="3600" dirty="0">
              <a:solidFill>
                <a:schemeClr val="tx1"/>
              </a:solidFill>
              <a:latin typeface="Avenir Book" panose="02000503020000020003" pitchFamily="2" charset="0"/>
            </a:endParaRPr>
          </a:p>
          <a:p>
            <a:r>
              <a:rPr lang="en-US" sz="2400" dirty="0">
                <a:solidFill>
                  <a:schemeClr val="tx1"/>
                </a:solidFill>
                <a:latin typeface="Avenir Book" panose="02000503020000020003" pitchFamily="2" charset="0"/>
              </a:rPr>
              <a:t>Pores on plant structures</a:t>
            </a:r>
          </a:p>
          <a:p>
            <a:pPr lvl="1"/>
            <a:r>
              <a:rPr lang="en-US" sz="2400" dirty="0">
                <a:solidFill>
                  <a:schemeClr val="tx1"/>
                </a:solidFill>
                <a:latin typeface="Avenir Book" panose="02000503020000020003" pitchFamily="2" charset="0"/>
              </a:rPr>
              <a:t>Usually microscopic</a:t>
            </a:r>
          </a:p>
          <a:p>
            <a:pPr lvl="1"/>
            <a:r>
              <a:rPr lang="en-US" sz="2400" dirty="0">
                <a:solidFill>
                  <a:schemeClr val="tx1"/>
                </a:solidFill>
                <a:latin typeface="Avenir Book" panose="02000503020000020003" pitchFamily="2" charset="0"/>
              </a:rPr>
              <a:t>Open and close to let carbon dioxide in and water and oxygen out</a:t>
            </a:r>
          </a:p>
          <a:p>
            <a:r>
              <a:rPr lang="en-US" sz="2400" b="0" i="0" dirty="0">
                <a:solidFill>
                  <a:schemeClr val="tx1"/>
                </a:solidFill>
                <a:effectLst/>
                <a:latin typeface="Avenir Book" panose="02000503020000020003" pitchFamily="2" charset="0"/>
              </a:rPr>
              <a:t>As the water evaporates through the stomata, it cools the plant. </a:t>
            </a:r>
            <a:endParaRPr lang="en-US" sz="2400" dirty="0">
              <a:solidFill>
                <a:schemeClr val="tx1"/>
              </a:solidFill>
              <a:latin typeface="Avenir Book" panose="02000503020000020003" pitchFamily="2" charset="0"/>
            </a:endParaRPr>
          </a:p>
          <a:p>
            <a:endParaRPr lang="en-US" dirty="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05168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138C8-71B9-6945-F910-FFDB012287AE}"/>
              </a:ext>
            </a:extLst>
          </p:cNvPr>
          <p:cNvSpPr>
            <a:spLocks noGrp="1"/>
          </p:cNvSpPr>
          <p:nvPr>
            <p:ph type="title"/>
          </p:nvPr>
        </p:nvSpPr>
        <p:spPr>
          <a:xfrm>
            <a:off x="2349593" y="734792"/>
            <a:ext cx="4217054" cy="1320800"/>
          </a:xfrm>
        </p:spPr>
        <p:txBody>
          <a:bodyPr>
            <a:normAutofit/>
          </a:bodyPr>
          <a:lstStyle/>
          <a:p>
            <a:r>
              <a:rPr lang="en-US" sz="4000" b="1" dirty="0">
                <a:latin typeface="Avenir Black" panose="02000503020000020003" pitchFamily="2" charset="0"/>
              </a:rPr>
              <a:t>Transpiration</a:t>
            </a:r>
          </a:p>
        </p:txBody>
      </p:sp>
      <p:sp>
        <p:nvSpPr>
          <p:cNvPr id="3" name="Content Placeholder 2">
            <a:extLst>
              <a:ext uri="{FF2B5EF4-FFF2-40B4-BE49-F238E27FC236}">
                <a16:creationId xmlns:a16="http://schemas.microsoft.com/office/drawing/2014/main" id="{D823BA8F-0674-2657-7522-162250C797F7}"/>
              </a:ext>
            </a:extLst>
          </p:cNvPr>
          <p:cNvSpPr>
            <a:spLocks noGrp="1"/>
          </p:cNvSpPr>
          <p:nvPr>
            <p:ph idx="1"/>
          </p:nvPr>
        </p:nvSpPr>
        <p:spPr>
          <a:xfrm>
            <a:off x="839894" y="1930400"/>
            <a:ext cx="8596668" cy="3880773"/>
          </a:xfrm>
        </p:spPr>
        <p:txBody>
          <a:bodyPr>
            <a:normAutofit/>
          </a:bodyPr>
          <a:lstStyle/>
          <a:p>
            <a:r>
              <a:rPr lang="en-US" sz="2400" dirty="0">
                <a:latin typeface="Avenir Book" panose="02000503020000020003" pitchFamily="2" charset="0"/>
              </a:rPr>
              <a:t>Some factors that affect how fast transpiration happens.</a:t>
            </a:r>
          </a:p>
          <a:p>
            <a:pPr lvl="1"/>
            <a:r>
              <a:rPr lang="en-US" sz="2400" dirty="0">
                <a:latin typeface="Avenir Book" panose="02000503020000020003" pitchFamily="2" charset="0"/>
              </a:rPr>
              <a:t>Temperature</a:t>
            </a:r>
          </a:p>
          <a:p>
            <a:pPr lvl="1"/>
            <a:r>
              <a:rPr lang="en-US" sz="2400" dirty="0">
                <a:latin typeface="Avenir Book" panose="02000503020000020003" pitchFamily="2" charset="0"/>
              </a:rPr>
              <a:t>Light</a:t>
            </a:r>
          </a:p>
          <a:p>
            <a:pPr lvl="1"/>
            <a:r>
              <a:rPr lang="en-US" sz="2400" dirty="0">
                <a:latin typeface="Avenir Book" panose="02000503020000020003" pitchFamily="2" charset="0"/>
              </a:rPr>
              <a:t>Relative humidity</a:t>
            </a:r>
          </a:p>
          <a:p>
            <a:pPr lvl="1"/>
            <a:r>
              <a:rPr lang="en-US" sz="2400" dirty="0">
                <a:latin typeface="Avenir Book" panose="02000503020000020003" pitchFamily="2" charset="0"/>
              </a:rPr>
              <a:t>Wind</a:t>
            </a:r>
          </a:p>
          <a:p>
            <a:pPr lvl="1"/>
            <a:r>
              <a:rPr lang="en-US" sz="2400" dirty="0">
                <a:latin typeface="Avenir Book" panose="02000503020000020003" pitchFamily="2" charset="0"/>
              </a:rPr>
              <a:t>Carbon dioxide</a:t>
            </a:r>
          </a:p>
          <a:p>
            <a:pPr lvl="1"/>
            <a:r>
              <a:rPr lang="en-US" sz="2400" dirty="0">
                <a:latin typeface="Avenir Book" panose="02000503020000020003" pitchFamily="2" charset="0"/>
              </a:rPr>
              <a:t>Soil moisture</a:t>
            </a:r>
          </a:p>
          <a:p>
            <a:endParaRPr lang="en-US" dirty="0"/>
          </a:p>
        </p:txBody>
      </p:sp>
      <p:sp>
        <p:nvSpPr>
          <p:cNvPr id="4" name="Oval 3">
            <a:extLst>
              <a:ext uri="{FF2B5EF4-FFF2-40B4-BE49-F238E27FC236}">
                <a16:creationId xmlns:a16="http://schemas.microsoft.com/office/drawing/2014/main" id="{4A9C843F-0DF5-3D2E-DAAB-FEC1A259C52A}"/>
              </a:ext>
            </a:extLst>
          </p:cNvPr>
          <p:cNvSpPr/>
          <p:nvPr/>
        </p:nvSpPr>
        <p:spPr>
          <a:xfrm>
            <a:off x="1251446" y="2422501"/>
            <a:ext cx="2739044" cy="491158"/>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Oval 4">
            <a:extLst>
              <a:ext uri="{FF2B5EF4-FFF2-40B4-BE49-F238E27FC236}">
                <a16:creationId xmlns:a16="http://schemas.microsoft.com/office/drawing/2014/main" id="{B418BC3F-46BD-7527-AF72-938124594BFE}"/>
              </a:ext>
            </a:extLst>
          </p:cNvPr>
          <p:cNvSpPr/>
          <p:nvPr/>
        </p:nvSpPr>
        <p:spPr>
          <a:xfrm>
            <a:off x="1251446" y="2914602"/>
            <a:ext cx="2739044" cy="491158"/>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descr="thermometer1.jpg">
            <a:extLst>
              <a:ext uri="{FF2B5EF4-FFF2-40B4-BE49-F238E27FC236}">
                <a16:creationId xmlns:a16="http://schemas.microsoft.com/office/drawing/2014/main" id="{5A1687E3-D523-D471-8C15-D32B383817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18864" y="2909112"/>
            <a:ext cx="5895802" cy="3929370"/>
          </a:xfrm>
          <a:prstGeom prst="rect">
            <a:avLst/>
          </a:prstGeom>
        </p:spPr>
      </p:pic>
    </p:spTree>
    <p:extLst>
      <p:ext uri="{BB962C8B-B14F-4D97-AF65-F5344CB8AC3E}">
        <p14:creationId xmlns:p14="http://schemas.microsoft.com/office/powerpoint/2010/main" val="38259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white object with a black tube&#10;&#10;AI-generated content may be incorrect.">
            <a:extLst>
              <a:ext uri="{FF2B5EF4-FFF2-40B4-BE49-F238E27FC236}">
                <a16:creationId xmlns:a16="http://schemas.microsoft.com/office/drawing/2014/main" id="{5E8A013D-98EF-D400-51CC-B98170EB8F5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223467" y="1701800"/>
            <a:ext cx="5961602" cy="4693373"/>
          </a:xfrm>
        </p:spPr>
      </p:pic>
      <p:sp>
        <p:nvSpPr>
          <p:cNvPr id="4" name="Title 1">
            <a:extLst>
              <a:ext uri="{FF2B5EF4-FFF2-40B4-BE49-F238E27FC236}">
                <a16:creationId xmlns:a16="http://schemas.microsoft.com/office/drawing/2014/main" id="{28C54EB6-7643-92E9-E1AA-37E9EB2A09A8}"/>
              </a:ext>
            </a:extLst>
          </p:cNvPr>
          <p:cNvSpPr txBox="1">
            <a:spLocks/>
          </p:cNvSpPr>
          <p:nvPr/>
        </p:nvSpPr>
        <p:spPr>
          <a:xfrm>
            <a:off x="1027608" y="829519"/>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latin typeface="Avenir Black" panose="02000503020000020003" pitchFamily="2" charset="0"/>
              </a:rPr>
              <a:t>Photosynthesis</a:t>
            </a:r>
          </a:p>
        </p:txBody>
      </p:sp>
    </p:spTree>
    <p:extLst>
      <p:ext uri="{BB962C8B-B14F-4D97-AF65-F5344CB8AC3E}">
        <p14:creationId xmlns:p14="http://schemas.microsoft.com/office/powerpoint/2010/main" val="4222564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65E587-99C5-D194-0278-2EDBD1761707}"/>
              </a:ext>
            </a:extLst>
          </p:cNvPr>
          <p:cNvSpPr>
            <a:spLocks noGrp="1"/>
          </p:cNvSpPr>
          <p:nvPr>
            <p:ph idx="1"/>
          </p:nvPr>
        </p:nvSpPr>
        <p:spPr/>
        <p:txBody>
          <a:bodyPr>
            <a:normAutofit/>
          </a:bodyPr>
          <a:lstStyle/>
          <a:p>
            <a:pPr marL="0" indent="0">
              <a:buNone/>
            </a:pPr>
            <a:r>
              <a:rPr lang="en-US" sz="2800" dirty="0">
                <a:latin typeface="Avenir Book" panose="02000503020000020003" pitchFamily="2" charset="0"/>
              </a:rPr>
              <a:t>Photosynthesis:</a:t>
            </a:r>
          </a:p>
          <a:p>
            <a:r>
              <a:rPr lang="en-US" sz="2800" dirty="0">
                <a:latin typeface="Avenir Book" panose="02000503020000020003" pitchFamily="2" charset="0"/>
              </a:rPr>
              <a:t>The process in which plants use sunlight to convert light energy into chemical energy to make food and release oxygen into the air.</a:t>
            </a:r>
          </a:p>
          <a:p>
            <a:endParaRPr lang="en-US" sz="2800" dirty="0">
              <a:latin typeface="Avenir Book" panose="02000503020000020003" pitchFamily="2" charset="0"/>
            </a:endParaRPr>
          </a:p>
          <a:p>
            <a:r>
              <a:rPr lang="en-US" sz="2800" dirty="0">
                <a:latin typeface="Avenir Book" panose="02000503020000020003" pitchFamily="2" charset="0"/>
              </a:rPr>
              <a:t>Most photosynthesis happens during the daytime when sunlight is most intense.</a:t>
            </a:r>
          </a:p>
        </p:txBody>
      </p:sp>
      <p:sp>
        <p:nvSpPr>
          <p:cNvPr id="4" name="Title 1">
            <a:extLst>
              <a:ext uri="{FF2B5EF4-FFF2-40B4-BE49-F238E27FC236}">
                <a16:creationId xmlns:a16="http://schemas.microsoft.com/office/drawing/2014/main" id="{0BB4CCB6-33B9-5A88-7964-F67F7EE40CE9}"/>
              </a:ext>
            </a:extLst>
          </p:cNvPr>
          <p:cNvSpPr txBox="1">
            <a:spLocks/>
          </p:cNvSpPr>
          <p:nvPr/>
        </p:nvSpPr>
        <p:spPr>
          <a:xfrm>
            <a:off x="-160442" y="671418"/>
            <a:ext cx="10272219"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latin typeface="Avenir Black" panose="02000503020000020003" pitchFamily="2" charset="0"/>
              </a:rPr>
              <a:t>How do Solar Panels Affect Photosynthesis?</a:t>
            </a:r>
          </a:p>
        </p:txBody>
      </p:sp>
    </p:spTree>
    <p:extLst>
      <p:ext uri="{BB962C8B-B14F-4D97-AF65-F5344CB8AC3E}">
        <p14:creationId xmlns:p14="http://schemas.microsoft.com/office/powerpoint/2010/main" val="3222089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D49A1-2391-93C5-2021-9F6DB0AF970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4990D7-8F5E-DE0C-F400-A65822777482}"/>
              </a:ext>
            </a:extLst>
          </p:cNvPr>
          <p:cNvSpPr>
            <a:spLocks noGrp="1"/>
          </p:cNvSpPr>
          <p:nvPr>
            <p:ph idx="1"/>
          </p:nvPr>
        </p:nvSpPr>
        <p:spPr>
          <a:xfrm>
            <a:off x="6326814" y="2620512"/>
            <a:ext cx="3580516" cy="1616975"/>
          </a:xfrm>
        </p:spPr>
        <p:txBody>
          <a:bodyPr>
            <a:normAutofit lnSpcReduction="10000"/>
          </a:bodyPr>
          <a:lstStyle/>
          <a:p>
            <a:pPr marL="0" indent="0">
              <a:buNone/>
            </a:pPr>
            <a:r>
              <a:rPr lang="en-US" sz="2400" dirty="0">
                <a:latin typeface="Avenir Book" panose="02000503020000020003" pitchFamily="2" charset="0"/>
              </a:rPr>
              <a:t>How do solar panels affect  </a:t>
            </a:r>
            <a:r>
              <a:rPr lang="en-US" sz="3600" b="1" dirty="0">
                <a:latin typeface="Avenir Book" panose="02000503020000020003" pitchFamily="2" charset="0"/>
              </a:rPr>
              <a:t>photosynthesis</a:t>
            </a:r>
            <a:r>
              <a:rPr lang="en-US" sz="2400" dirty="0">
                <a:latin typeface="Avenir Book" panose="02000503020000020003" pitchFamily="2" charset="0"/>
              </a:rPr>
              <a:t> in crops?</a:t>
            </a:r>
          </a:p>
        </p:txBody>
      </p:sp>
      <p:pic>
        <p:nvPicPr>
          <p:cNvPr id="4" name="Picture 3" descr="A plant grows beneath rows of solar panels in Oregon.">
            <a:extLst>
              <a:ext uri="{FF2B5EF4-FFF2-40B4-BE49-F238E27FC236}">
                <a16:creationId xmlns:a16="http://schemas.microsoft.com/office/drawing/2014/main" id="{E8EF207A-1B4A-7403-278B-C7B67783348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1997" y="1498601"/>
            <a:ext cx="5491237" cy="411842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28BE8B37-E4B9-E0AE-EECB-1979F275853B}"/>
              </a:ext>
            </a:extLst>
          </p:cNvPr>
          <p:cNvSpPr txBox="1">
            <a:spLocks/>
          </p:cNvSpPr>
          <p:nvPr/>
        </p:nvSpPr>
        <p:spPr>
          <a:xfrm>
            <a:off x="604968" y="57808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latin typeface="Avenir Black" panose="02000503020000020003" pitchFamily="2" charset="0"/>
              </a:rPr>
              <a:t>Solar Panels and Crops</a:t>
            </a:r>
          </a:p>
        </p:txBody>
      </p:sp>
    </p:spTree>
    <p:extLst>
      <p:ext uri="{BB962C8B-B14F-4D97-AF65-F5344CB8AC3E}">
        <p14:creationId xmlns:p14="http://schemas.microsoft.com/office/powerpoint/2010/main" val="206220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holding a small piece of paper&#10;&#10;AI-generated content may be incorrect.">
            <a:extLst>
              <a:ext uri="{FF2B5EF4-FFF2-40B4-BE49-F238E27FC236}">
                <a16:creationId xmlns:a16="http://schemas.microsoft.com/office/drawing/2014/main" id="{CF8EAC62-6645-9590-DF74-A3BEC56528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5149" y="1955580"/>
            <a:ext cx="3533368" cy="4382735"/>
          </a:xfrm>
          <a:prstGeom prst="rect">
            <a:avLst/>
          </a:prstGeom>
        </p:spPr>
      </p:pic>
      <p:sp>
        <p:nvSpPr>
          <p:cNvPr id="2" name="Title 1">
            <a:extLst>
              <a:ext uri="{FF2B5EF4-FFF2-40B4-BE49-F238E27FC236}">
                <a16:creationId xmlns:a16="http://schemas.microsoft.com/office/drawing/2014/main" id="{E3369F63-9990-3DD4-AA6B-86F596495D69}"/>
              </a:ext>
            </a:extLst>
          </p:cNvPr>
          <p:cNvSpPr>
            <a:spLocks noGrp="1"/>
          </p:cNvSpPr>
          <p:nvPr>
            <p:ph type="title"/>
          </p:nvPr>
        </p:nvSpPr>
        <p:spPr>
          <a:xfrm>
            <a:off x="165744" y="223692"/>
            <a:ext cx="10549467" cy="1320800"/>
          </a:xfrm>
        </p:spPr>
        <p:txBody>
          <a:bodyPr>
            <a:normAutofit/>
          </a:bodyPr>
          <a:lstStyle/>
          <a:p>
            <a:pPr algn="ctr"/>
            <a:r>
              <a:rPr lang="en-US" sz="4000" b="1" dirty="0">
                <a:latin typeface="Avenir Black" panose="02000503020000020003" pitchFamily="2" charset="0"/>
              </a:rPr>
              <a:t>Can Crops Photosynthesize </a:t>
            </a:r>
            <a:br>
              <a:rPr lang="en-US" sz="4000" b="1" dirty="0">
                <a:latin typeface="Avenir Black" panose="02000503020000020003" pitchFamily="2" charset="0"/>
              </a:rPr>
            </a:br>
            <a:r>
              <a:rPr lang="en-US" sz="4000" b="1" dirty="0">
                <a:latin typeface="Avenir Black" panose="02000503020000020003" pitchFamily="2" charset="0"/>
              </a:rPr>
              <a:t>Under Solar Panels?</a:t>
            </a:r>
          </a:p>
        </p:txBody>
      </p:sp>
      <p:sp>
        <p:nvSpPr>
          <p:cNvPr id="7" name="TextBox 6">
            <a:extLst>
              <a:ext uri="{FF2B5EF4-FFF2-40B4-BE49-F238E27FC236}">
                <a16:creationId xmlns:a16="http://schemas.microsoft.com/office/drawing/2014/main" id="{157B4D6E-3794-F242-D0AC-8536604A5B56}"/>
              </a:ext>
            </a:extLst>
          </p:cNvPr>
          <p:cNvSpPr txBox="1"/>
          <p:nvPr/>
        </p:nvSpPr>
        <p:spPr>
          <a:xfrm>
            <a:off x="916886" y="2027161"/>
            <a:ext cx="1807371" cy="523220"/>
          </a:xfrm>
          <a:prstGeom prst="rect">
            <a:avLst/>
          </a:prstGeom>
          <a:noFill/>
        </p:spPr>
        <p:txBody>
          <a:bodyPr wrap="square" rtlCol="0">
            <a:spAutoFit/>
          </a:bodyPr>
          <a:lstStyle/>
          <a:p>
            <a:r>
              <a:rPr lang="en-US" sz="2800" dirty="0"/>
              <a:t>The Sun</a:t>
            </a:r>
          </a:p>
        </p:txBody>
      </p:sp>
      <p:sp>
        <p:nvSpPr>
          <p:cNvPr id="8" name="Down Arrow 7">
            <a:extLst>
              <a:ext uri="{FF2B5EF4-FFF2-40B4-BE49-F238E27FC236}">
                <a16:creationId xmlns:a16="http://schemas.microsoft.com/office/drawing/2014/main" id="{7AAF175A-D5D8-2435-6DBF-146187BD7B39}"/>
              </a:ext>
            </a:extLst>
          </p:cNvPr>
          <p:cNvSpPr/>
          <p:nvPr/>
        </p:nvSpPr>
        <p:spPr>
          <a:xfrm rot="16200000">
            <a:off x="3464332" y="1301123"/>
            <a:ext cx="258109" cy="204130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59995B0-D883-A058-9089-876262C563D3}"/>
              </a:ext>
            </a:extLst>
          </p:cNvPr>
          <p:cNvSpPr txBox="1"/>
          <p:nvPr/>
        </p:nvSpPr>
        <p:spPr>
          <a:xfrm>
            <a:off x="601297" y="3470770"/>
            <a:ext cx="1961563" cy="523220"/>
          </a:xfrm>
          <a:prstGeom prst="rect">
            <a:avLst/>
          </a:prstGeom>
          <a:noFill/>
        </p:spPr>
        <p:txBody>
          <a:bodyPr wrap="none" rtlCol="0">
            <a:spAutoFit/>
          </a:bodyPr>
          <a:lstStyle/>
          <a:p>
            <a:r>
              <a:rPr lang="en-US" sz="2800" dirty="0"/>
              <a:t>Solar Panel</a:t>
            </a:r>
          </a:p>
        </p:txBody>
      </p:sp>
      <p:sp>
        <p:nvSpPr>
          <p:cNvPr id="11" name="Down Arrow 10">
            <a:extLst>
              <a:ext uri="{FF2B5EF4-FFF2-40B4-BE49-F238E27FC236}">
                <a16:creationId xmlns:a16="http://schemas.microsoft.com/office/drawing/2014/main" id="{38436CF8-D2F3-01E0-1A78-81F993494F07}"/>
              </a:ext>
            </a:extLst>
          </p:cNvPr>
          <p:cNvSpPr/>
          <p:nvPr/>
        </p:nvSpPr>
        <p:spPr>
          <a:xfrm rot="16200000">
            <a:off x="3458472" y="2880506"/>
            <a:ext cx="269830" cy="176050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11">
            <a:extLst>
              <a:ext uri="{FF2B5EF4-FFF2-40B4-BE49-F238E27FC236}">
                <a16:creationId xmlns:a16="http://schemas.microsoft.com/office/drawing/2014/main" id="{BB6AA6C1-583C-890B-3ED4-47BEF1B91DA2}"/>
              </a:ext>
            </a:extLst>
          </p:cNvPr>
          <p:cNvSpPr/>
          <p:nvPr/>
        </p:nvSpPr>
        <p:spPr>
          <a:xfrm rot="15795656">
            <a:off x="3630025" y="4002206"/>
            <a:ext cx="297045" cy="255566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F1FFA7E-6AED-87FB-A1DC-7AAE8F5C94CB}"/>
              </a:ext>
            </a:extLst>
          </p:cNvPr>
          <p:cNvSpPr txBox="1"/>
          <p:nvPr/>
        </p:nvSpPr>
        <p:spPr>
          <a:xfrm>
            <a:off x="1501135" y="5137147"/>
            <a:ext cx="931665" cy="523220"/>
          </a:xfrm>
          <a:prstGeom prst="rect">
            <a:avLst/>
          </a:prstGeom>
          <a:noFill/>
        </p:spPr>
        <p:txBody>
          <a:bodyPr wrap="none" rtlCol="0">
            <a:spAutoFit/>
          </a:bodyPr>
          <a:lstStyle/>
          <a:p>
            <a:r>
              <a:rPr lang="en-US" sz="2800" dirty="0"/>
              <a:t>Crop</a:t>
            </a:r>
          </a:p>
        </p:txBody>
      </p:sp>
      <p:sp>
        <p:nvSpPr>
          <p:cNvPr id="3" name="TextBox 2">
            <a:extLst>
              <a:ext uri="{FF2B5EF4-FFF2-40B4-BE49-F238E27FC236}">
                <a16:creationId xmlns:a16="http://schemas.microsoft.com/office/drawing/2014/main" id="{3B92BF3D-140F-FE15-F734-6B88D5113A17}"/>
              </a:ext>
            </a:extLst>
          </p:cNvPr>
          <p:cNvSpPr txBox="1"/>
          <p:nvPr/>
        </p:nvSpPr>
        <p:spPr>
          <a:xfrm>
            <a:off x="7524787" y="2256231"/>
            <a:ext cx="2410486" cy="1754326"/>
          </a:xfrm>
          <a:prstGeom prst="rect">
            <a:avLst/>
          </a:prstGeom>
          <a:noFill/>
        </p:spPr>
        <p:txBody>
          <a:bodyPr wrap="square" rtlCol="0">
            <a:spAutoFit/>
          </a:bodyPr>
          <a:lstStyle/>
          <a:p>
            <a:r>
              <a:rPr lang="en-US" b="1" dirty="0">
                <a:latin typeface="Avenir Book" panose="02000503020000020003" pitchFamily="2" charset="0"/>
              </a:rPr>
              <a:t>Beads will change color when exposed to UV light. A color change represents photosynthesis in our model.</a:t>
            </a:r>
          </a:p>
        </p:txBody>
      </p:sp>
      <p:pic>
        <p:nvPicPr>
          <p:cNvPr id="14" name="Picture 13" descr="A purple bead on a white cloth&#10;&#10;AI-generated content may be incorrect.">
            <a:extLst>
              <a:ext uri="{FF2B5EF4-FFF2-40B4-BE49-F238E27FC236}">
                <a16:creationId xmlns:a16="http://schemas.microsoft.com/office/drawing/2014/main" id="{17212D7F-9B89-ED96-06B7-2C4885229F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30530" y="4266720"/>
            <a:ext cx="2638423" cy="2071595"/>
          </a:xfrm>
          <a:prstGeom prst="rect">
            <a:avLst/>
          </a:prstGeom>
        </p:spPr>
      </p:pic>
    </p:spTree>
    <p:extLst>
      <p:ext uri="{BB962C8B-B14F-4D97-AF65-F5344CB8AC3E}">
        <p14:creationId xmlns:p14="http://schemas.microsoft.com/office/powerpoint/2010/main" val="155321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DBDE3-B658-4B26-457C-BC459D52906F}"/>
              </a:ext>
            </a:extLst>
          </p:cNvPr>
          <p:cNvSpPr>
            <a:spLocks noGrp="1"/>
          </p:cNvSpPr>
          <p:nvPr>
            <p:ph type="title"/>
          </p:nvPr>
        </p:nvSpPr>
        <p:spPr>
          <a:xfrm>
            <a:off x="726793" y="2221800"/>
            <a:ext cx="3559740" cy="2414400"/>
          </a:xfrm>
        </p:spPr>
        <p:txBody>
          <a:bodyPr>
            <a:normAutofit fontScale="90000"/>
          </a:bodyPr>
          <a:lstStyle/>
          <a:p>
            <a:pPr marL="571500" indent="-571500">
              <a:buFont typeface="Wingdings" pitchFamily="2" charset="2"/>
              <a:buChar char="Ø"/>
            </a:pPr>
            <a:r>
              <a:rPr lang="en-US" dirty="0">
                <a:latin typeface="Avenir Book" panose="02000503020000020003" pitchFamily="2" charset="0"/>
              </a:rPr>
              <a:t>solar panel to multimeter – clamp </a:t>
            </a:r>
            <a:r>
              <a:rPr lang="en-US" dirty="0">
                <a:solidFill>
                  <a:srgbClr val="FF0000"/>
                </a:solidFill>
                <a:latin typeface="Avenir Book" panose="02000503020000020003" pitchFamily="2" charset="0"/>
              </a:rPr>
              <a:t>red</a:t>
            </a:r>
            <a:r>
              <a:rPr lang="en-US" dirty="0">
                <a:latin typeface="Avenir Book" panose="02000503020000020003" pitchFamily="2" charset="0"/>
              </a:rPr>
              <a:t> to </a:t>
            </a:r>
            <a:r>
              <a:rPr lang="en-US" dirty="0">
                <a:solidFill>
                  <a:srgbClr val="FF0000"/>
                </a:solidFill>
                <a:latin typeface="Avenir Book" panose="02000503020000020003" pitchFamily="2" charset="0"/>
              </a:rPr>
              <a:t>red</a:t>
            </a:r>
            <a:r>
              <a:rPr lang="en-US" dirty="0">
                <a:latin typeface="Avenir Book" panose="02000503020000020003" pitchFamily="2" charset="0"/>
              </a:rPr>
              <a:t> and </a:t>
            </a:r>
            <a:r>
              <a:rPr lang="en-US" dirty="0">
                <a:solidFill>
                  <a:schemeClr val="tx1"/>
                </a:solidFill>
                <a:latin typeface="Avenir Book" panose="02000503020000020003" pitchFamily="2" charset="0"/>
              </a:rPr>
              <a:t>black</a:t>
            </a:r>
            <a:r>
              <a:rPr lang="en-US" dirty="0">
                <a:latin typeface="Avenir Book" panose="02000503020000020003" pitchFamily="2" charset="0"/>
              </a:rPr>
              <a:t> to </a:t>
            </a:r>
            <a:r>
              <a:rPr lang="en-US" dirty="0">
                <a:solidFill>
                  <a:schemeClr val="tx1"/>
                </a:solidFill>
                <a:latin typeface="Avenir Book" panose="02000503020000020003" pitchFamily="2" charset="0"/>
              </a:rPr>
              <a:t>black.</a:t>
            </a:r>
            <a:br>
              <a:rPr lang="en-US" dirty="0">
                <a:solidFill>
                  <a:schemeClr val="tx1"/>
                </a:solidFill>
                <a:latin typeface="Avenir Book" panose="02000503020000020003" pitchFamily="2" charset="0"/>
              </a:rPr>
            </a:br>
            <a:br>
              <a:rPr lang="en-US" dirty="0">
                <a:solidFill>
                  <a:schemeClr val="tx1"/>
                </a:solidFill>
                <a:latin typeface="Avenir Book" panose="02000503020000020003" pitchFamily="2" charset="0"/>
              </a:rPr>
            </a:br>
            <a:endParaRPr lang="en-US" dirty="0"/>
          </a:p>
        </p:txBody>
      </p:sp>
      <p:pic>
        <p:nvPicPr>
          <p:cNvPr id="8" name="Content Placeholder 7" descr="A digital multimeter with wires and a solar panel&#10;&#10;AI-generated content may be incorrect.">
            <a:extLst>
              <a:ext uri="{FF2B5EF4-FFF2-40B4-BE49-F238E27FC236}">
                <a16:creationId xmlns:a16="http://schemas.microsoft.com/office/drawing/2014/main" id="{8B634648-4C63-FA2F-883D-702FDAC314F0}"/>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435366" y="525873"/>
            <a:ext cx="5249971" cy="6001502"/>
          </a:xfrm>
          <a:ln>
            <a:solidFill>
              <a:schemeClr val="tx1"/>
            </a:solidFill>
          </a:ln>
        </p:spPr>
      </p:pic>
    </p:spTree>
    <p:extLst>
      <p:ext uri="{BB962C8B-B14F-4D97-AF65-F5344CB8AC3E}">
        <p14:creationId xmlns:p14="http://schemas.microsoft.com/office/powerpoint/2010/main" val="2721527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804CE-5273-B4BE-513D-5B9B8B42A1D5}"/>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64B3FDE5-D82C-D75C-D9DF-C8592FFBDC48}"/>
              </a:ext>
            </a:extLst>
          </p:cNvPr>
          <p:cNvSpPr txBox="1"/>
          <p:nvPr/>
        </p:nvSpPr>
        <p:spPr>
          <a:xfrm>
            <a:off x="5896409" y="6446033"/>
            <a:ext cx="3884248" cy="228076"/>
          </a:xfrm>
          <a:prstGeom prst="rect">
            <a:avLst/>
          </a:prstGeom>
          <a:noFill/>
        </p:spPr>
        <p:txBody>
          <a:bodyPr wrap="square" rtlCol="0">
            <a:spAutoFit/>
          </a:bodyPr>
          <a:lstStyle/>
          <a:p>
            <a:r>
              <a:rPr lang="en-US" sz="882" b="1" dirty="0">
                <a:solidFill>
                  <a:schemeClr val="tx1">
                    <a:lumMod val="50000"/>
                    <a:lumOff val="50000"/>
                  </a:schemeClr>
                </a:solidFill>
                <a:latin typeface="Avenir Black" panose="02000503020000020003" pitchFamily="2" charset="0"/>
              </a:rPr>
              <a:t>© </a:t>
            </a:r>
            <a:r>
              <a:rPr lang="en-US" sz="882" b="1" dirty="0" err="1">
                <a:solidFill>
                  <a:schemeClr val="tx1">
                    <a:lumMod val="50000"/>
                    <a:lumOff val="50000"/>
                  </a:schemeClr>
                </a:solidFill>
                <a:latin typeface="Avenir Black" panose="02000503020000020003" pitchFamily="2" charset="0"/>
              </a:rPr>
              <a:t>Asombro</a:t>
            </a:r>
            <a:r>
              <a:rPr lang="en-US" sz="882" b="1" dirty="0">
                <a:solidFill>
                  <a:schemeClr val="tx1">
                    <a:lumMod val="50000"/>
                    <a:lumOff val="50000"/>
                  </a:schemeClr>
                </a:solidFill>
                <a:latin typeface="Avenir Black" panose="02000503020000020003" pitchFamily="2" charset="0"/>
              </a:rPr>
              <a:t> Institute for Science Education (</a:t>
            </a:r>
            <a:r>
              <a:rPr lang="en-US" sz="882" b="1" dirty="0" err="1">
                <a:solidFill>
                  <a:schemeClr val="tx1">
                    <a:lumMod val="50000"/>
                    <a:lumOff val="50000"/>
                  </a:schemeClr>
                </a:solidFill>
                <a:latin typeface="Avenir Black" panose="02000503020000020003" pitchFamily="2" charset="0"/>
              </a:rPr>
              <a:t>www.asombro.org</a:t>
            </a:r>
            <a:r>
              <a:rPr lang="en-US" sz="882" b="1" dirty="0">
                <a:solidFill>
                  <a:schemeClr val="tx1">
                    <a:lumMod val="50000"/>
                    <a:lumOff val="50000"/>
                  </a:schemeClr>
                </a:solidFill>
                <a:latin typeface="Avenir Black" panose="02000503020000020003" pitchFamily="2" charset="0"/>
              </a:rPr>
              <a:t>)</a:t>
            </a:r>
          </a:p>
        </p:txBody>
      </p:sp>
      <p:pic>
        <p:nvPicPr>
          <p:cNvPr id="16" name="Picture 15" descr="A close-up of a solar panel efficiency instruction&#10;&#10;AI-generated content may be incorrect.">
            <a:extLst>
              <a:ext uri="{FF2B5EF4-FFF2-40B4-BE49-F238E27FC236}">
                <a16:creationId xmlns:a16="http://schemas.microsoft.com/office/drawing/2014/main" id="{9FF57152-6A95-794D-2380-56C216578334}"/>
              </a:ext>
            </a:extLst>
          </p:cNvPr>
          <p:cNvPicPr>
            <a:picLocks noChangeAspect="1"/>
          </p:cNvPicPr>
          <p:nvPr/>
        </p:nvPicPr>
        <p:blipFill>
          <a:blip r:embed="rId3"/>
          <a:stretch>
            <a:fillRect/>
          </a:stretch>
        </p:blipFill>
        <p:spPr>
          <a:xfrm>
            <a:off x="951148" y="244851"/>
            <a:ext cx="8468688" cy="6490218"/>
          </a:xfrm>
          <a:prstGeom prst="rect">
            <a:avLst/>
          </a:prstGeom>
        </p:spPr>
      </p:pic>
    </p:spTree>
    <p:extLst>
      <p:ext uri="{BB962C8B-B14F-4D97-AF65-F5344CB8AC3E}">
        <p14:creationId xmlns:p14="http://schemas.microsoft.com/office/powerpoint/2010/main" val="2948486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39A06-7D12-A29D-8175-85EDDB1944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AC9BBF-BDFB-047D-7318-3F2A5898CA38}"/>
              </a:ext>
            </a:extLst>
          </p:cNvPr>
          <p:cNvSpPr>
            <a:spLocks noGrp="1"/>
          </p:cNvSpPr>
          <p:nvPr>
            <p:ph type="title"/>
          </p:nvPr>
        </p:nvSpPr>
        <p:spPr>
          <a:xfrm>
            <a:off x="470647" y="280833"/>
            <a:ext cx="9412942" cy="1320800"/>
          </a:xfrm>
        </p:spPr>
        <p:txBody>
          <a:bodyPr>
            <a:normAutofit/>
          </a:bodyPr>
          <a:lstStyle/>
          <a:p>
            <a:pPr algn="ctr"/>
            <a:r>
              <a:rPr lang="en-US" sz="4000" b="1" dirty="0">
                <a:latin typeface="Avenir Black" panose="02000503020000020003" pitchFamily="2" charset="0"/>
              </a:rPr>
              <a:t>Experiment Results: Photosynthesis</a:t>
            </a:r>
          </a:p>
        </p:txBody>
      </p:sp>
      <p:pic>
        <p:nvPicPr>
          <p:cNvPr id="5" name="Picture 4" descr="A diagram of a solar panel&#10;&#10;AI-generated content may be incorrect.">
            <a:extLst>
              <a:ext uri="{FF2B5EF4-FFF2-40B4-BE49-F238E27FC236}">
                <a16:creationId xmlns:a16="http://schemas.microsoft.com/office/drawing/2014/main" id="{D18DEDE3-1757-A0B4-CFFC-ACDBB2C31E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8231" y="932496"/>
            <a:ext cx="7026487" cy="5644671"/>
          </a:xfrm>
          <a:prstGeom prst="rect">
            <a:avLst/>
          </a:prstGeom>
        </p:spPr>
      </p:pic>
    </p:spTree>
    <p:extLst>
      <p:ext uri="{BB962C8B-B14F-4D97-AF65-F5344CB8AC3E}">
        <p14:creationId xmlns:p14="http://schemas.microsoft.com/office/powerpoint/2010/main" val="2777536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26E7B-E106-C54E-8461-17D0F342D6FC}"/>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DAD74AE-39FE-D8B9-7949-A8CC3A6AA39E}"/>
              </a:ext>
            </a:extLst>
          </p:cNvPr>
          <p:cNvSpPr txBox="1">
            <a:spLocks/>
          </p:cNvSpPr>
          <p:nvPr/>
        </p:nvSpPr>
        <p:spPr>
          <a:xfrm>
            <a:off x="502668" y="5041557"/>
            <a:ext cx="8596668" cy="9262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sz="3600" dirty="0">
              <a:solidFill>
                <a:srgbClr val="FF0000"/>
              </a:solidFill>
            </a:endParaRPr>
          </a:p>
        </p:txBody>
      </p:sp>
      <p:pic>
        <p:nvPicPr>
          <p:cNvPr id="7" name="Picture 6" descr="A white sheet with black text&#10;&#10;AI-generated content may be incorrect.">
            <a:extLst>
              <a:ext uri="{FF2B5EF4-FFF2-40B4-BE49-F238E27FC236}">
                <a16:creationId xmlns:a16="http://schemas.microsoft.com/office/drawing/2014/main" id="{18B31D9A-1F75-8AF2-6C0A-206E26D0269A}"/>
              </a:ext>
            </a:extLst>
          </p:cNvPr>
          <p:cNvPicPr>
            <a:picLocks noChangeAspect="1"/>
          </p:cNvPicPr>
          <p:nvPr/>
        </p:nvPicPr>
        <p:blipFill>
          <a:blip r:embed="rId3"/>
          <a:stretch>
            <a:fillRect/>
          </a:stretch>
        </p:blipFill>
        <p:spPr>
          <a:xfrm>
            <a:off x="396484" y="2056493"/>
            <a:ext cx="9833938" cy="2745013"/>
          </a:xfrm>
          <a:prstGeom prst="rect">
            <a:avLst/>
          </a:prstGeom>
        </p:spPr>
      </p:pic>
      <p:sp>
        <p:nvSpPr>
          <p:cNvPr id="3" name="Title 1">
            <a:extLst>
              <a:ext uri="{FF2B5EF4-FFF2-40B4-BE49-F238E27FC236}">
                <a16:creationId xmlns:a16="http://schemas.microsoft.com/office/drawing/2014/main" id="{8AE6881E-E59D-43B1-61DB-F752408E69E3}"/>
              </a:ext>
            </a:extLst>
          </p:cNvPr>
          <p:cNvSpPr txBox="1">
            <a:spLocks/>
          </p:cNvSpPr>
          <p:nvPr/>
        </p:nvSpPr>
        <p:spPr>
          <a:xfrm>
            <a:off x="877251" y="890234"/>
            <a:ext cx="8596668" cy="83326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latin typeface="Avenir Black" panose="02000503020000020003" pitchFamily="2" charset="0"/>
              </a:rPr>
              <a:t>Experiment Results: Transpiration</a:t>
            </a:r>
          </a:p>
        </p:txBody>
      </p:sp>
    </p:spTree>
    <p:extLst>
      <p:ext uri="{BB962C8B-B14F-4D97-AF65-F5344CB8AC3E}">
        <p14:creationId xmlns:p14="http://schemas.microsoft.com/office/powerpoint/2010/main" val="3842393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E26196-025E-6AD6-4022-03C1DF9785A6}"/>
              </a:ext>
            </a:extLst>
          </p:cNvPr>
          <p:cNvSpPr>
            <a:spLocks noGrp="1"/>
          </p:cNvSpPr>
          <p:nvPr>
            <p:ph idx="1"/>
          </p:nvPr>
        </p:nvSpPr>
        <p:spPr>
          <a:xfrm>
            <a:off x="491982" y="1488613"/>
            <a:ext cx="8596668" cy="3880773"/>
          </a:xfrm>
        </p:spPr>
        <p:txBody>
          <a:bodyPr>
            <a:normAutofit/>
          </a:bodyPr>
          <a:lstStyle/>
          <a:p>
            <a:r>
              <a:rPr lang="en-US" sz="2400" dirty="0">
                <a:latin typeface="Avenir Book" panose="02000503020000020003" pitchFamily="2" charset="0"/>
              </a:rPr>
              <a:t>The dual use of land for both agriculture and solar energy production.</a:t>
            </a:r>
          </a:p>
          <a:p>
            <a:r>
              <a:rPr lang="en-US" sz="2400" dirty="0">
                <a:latin typeface="Avenir Book" panose="02000503020000020003" pitchFamily="2" charset="0"/>
              </a:rPr>
              <a:t>Could agrivoltaics help farmers grow more crops?</a:t>
            </a:r>
          </a:p>
          <a:p>
            <a:endParaRPr lang="en-US" sz="3200" dirty="0"/>
          </a:p>
        </p:txBody>
      </p:sp>
      <p:pic>
        <p:nvPicPr>
          <p:cNvPr id="2050" name="Picture 2" descr="A farmer harvests crops at Jack's Solar Garden.">
            <a:extLst>
              <a:ext uri="{FF2B5EF4-FFF2-40B4-BE49-F238E27FC236}">
                <a16:creationId xmlns:a16="http://schemas.microsoft.com/office/drawing/2014/main" id="{360992AB-13B1-6C46-2977-486735AE172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20200" y="3465859"/>
            <a:ext cx="3385547" cy="22570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g. 1: Photograph of test plots of new chile varieties at the Fabian Garcia Research Center in Las Cruces, NM. ">
            <a:extLst>
              <a:ext uri="{FF2B5EF4-FFF2-40B4-BE49-F238E27FC236}">
                <a16:creationId xmlns:a16="http://schemas.microsoft.com/office/drawing/2014/main" id="{54950B01-1077-35EB-F765-4DFC6F7B9B0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5323" y="3360955"/>
            <a:ext cx="3566165" cy="22912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olar panels in a desert&#10;&#10;AI-generated content may be incorrect.">
            <a:extLst>
              <a:ext uri="{FF2B5EF4-FFF2-40B4-BE49-F238E27FC236}">
                <a16:creationId xmlns:a16="http://schemas.microsoft.com/office/drawing/2014/main" id="{D5C32226-765E-A1C8-C038-9AE45C7D80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16947" y="3394770"/>
            <a:ext cx="3048239" cy="2295144"/>
          </a:xfrm>
          <a:prstGeom prst="rect">
            <a:avLst/>
          </a:prstGeom>
        </p:spPr>
      </p:pic>
      <p:sp>
        <p:nvSpPr>
          <p:cNvPr id="7" name="Plus 6">
            <a:extLst>
              <a:ext uri="{FF2B5EF4-FFF2-40B4-BE49-F238E27FC236}">
                <a16:creationId xmlns:a16="http://schemas.microsoft.com/office/drawing/2014/main" id="{7EB2C0C5-6A1F-078B-40A4-88B84447835F}"/>
              </a:ext>
            </a:extLst>
          </p:cNvPr>
          <p:cNvSpPr/>
          <p:nvPr/>
        </p:nvSpPr>
        <p:spPr>
          <a:xfrm>
            <a:off x="3671488" y="4386498"/>
            <a:ext cx="740714" cy="752355"/>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qual 7">
            <a:extLst>
              <a:ext uri="{FF2B5EF4-FFF2-40B4-BE49-F238E27FC236}">
                <a16:creationId xmlns:a16="http://schemas.microsoft.com/office/drawing/2014/main" id="{0D6E0771-57B0-5E8E-4198-290A6D581CD8}"/>
              </a:ext>
            </a:extLst>
          </p:cNvPr>
          <p:cNvSpPr/>
          <p:nvPr/>
        </p:nvSpPr>
        <p:spPr>
          <a:xfrm>
            <a:off x="7675054" y="4387263"/>
            <a:ext cx="606503" cy="598879"/>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itle 1">
            <a:extLst>
              <a:ext uri="{FF2B5EF4-FFF2-40B4-BE49-F238E27FC236}">
                <a16:creationId xmlns:a16="http://schemas.microsoft.com/office/drawing/2014/main" id="{57D87C36-6ACD-42AC-B220-45F9F90F3503}"/>
              </a:ext>
            </a:extLst>
          </p:cNvPr>
          <p:cNvSpPr>
            <a:spLocks noGrp="1"/>
          </p:cNvSpPr>
          <p:nvPr>
            <p:ph type="title"/>
          </p:nvPr>
        </p:nvSpPr>
        <p:spPr>
          <a:xfrm>
            <a:off x="574231" y="460492"/>
            <a:ext cx="9200824" cy="1320800"/>
          </a:xfrm>
        </p:spPr>
        <p:txBody>
          <a:bodyPr>
            <a:normAutofit/>
          </a:bodyPr>
          <a:lstStyle/>
          <a:p>
            <a:pPr algn="ctr"/>
            <a:r>
              <a:rPr lang="en-US" sz="4000" b="1" dirty="0">
                <a:latin typeface="Avenir Black" panose="02000503020000020003" pitchFamily="2" charset="0"/>
              </a:rPr>
              <a:t>What is Agrivoltaics?</a:t>
            </a:r>
          </a:p>
        </p:txBody>
      </p:sp>
    </p:spTree>
    <p:extLst>
      <p:ext uri="{BB962C8B-B14F-4D97-AF65-F5344CB8AC3E}">
        <p14:creationId xmlns:p14="http://schemas.microsoft.com/office/powerpoint/2010/main" val="2451426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3BA0F-FE10-6BD8-2693-AF4992DA46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FAE1C6-C01A-F302-A6B5-55B62C1CDB38}"/>
              </a:ext>
            </a:extLst>
          </p:cNvPr>
          <p:cNvSpPr>
            <a:spLocks noGrp="1"/>
          </p:cNvSpPr>
          <p:nvPr>
            <p:ph type="title"/>
          </p:nvPr>
        </p:nvSpPr>
        <p:spPr>
          <a:xfrm>
            <a:off x="435326" y="622266"/>
            <a:ext cx="11284788" cy="1053758"/>
          </a:xfrm>
        </p:spPr>
        <p:txBody>
          <a:bodyPr>
            <a:noAutofit/>
          </a:bodyPr>
          <a:lstStyle/>
          <a:p>
            <a:r>
              <a:rPr lang="en-US" sz="4000" b="1" dirty="0">
                <a:latin typeface="Avenir Black" panose="02000503020000020003" pitchFamily="2" charset="0"/>
              </a:rPr>
              <a:t>How Do Solar Panels</a:t>
            </a:r>
            <a:br>
              <a:rPr lang="en-US" sz="4000" b="1" dirty="0">
                <a:latin typeface="Avenir Black" panose="02000503020000020003" pitchFamily="2" charset="0"/>
              </a:rPr>
            </a:br>
            <a:r>
              <a:rPr lang="en-US" sz="4000" b="1" dirty="0">
                <a:latin typeface="Avenir Black" panose="02000503020000020003" pitchFamily="2" charset="0"/>
              </a:rPr>
              <a:t>Affect Transpiration?</a:t>
            </a:r>
          </a:p>
        </p:txBody>
      </p:sp>
      <p:sp>
        <p:nvSpPr>
          <p:cNvPr id="11" name="TextBox 10">
            <a:extLst>
              <a:ext uri="{FF2B5EF4-FFF2-40B4-BE49-F238E27FC236}">
                <a16:creationId xmlns:a16="http://schemas.microsoft.com/office/drawing/2014/main" id="{36B1B31C-01CE-489F-3B4A-5D7051380C84}"/>
              </a:ext>
            </a:extLst>
          </p:cNvPr>
          <p:cNvSpPr txBox="1"/>
          <p:nvPr/>
        </p:nvSpPr>
        <p:spPr>
          <a:xfrm>
            <a:off x="3052823" y="3247227"/>
            <a:ext cx="6105644" cy="646331"/>
          </a:xfrm>
          <a:prstGeom prst="rect">
            <a:avLst/>
          </a:prstGeom>
          <a:noFill/>
        </p:spPr>
        <p:txBody>
          <a:bodyPr wrap="square">
            <a:spAutoFit/>
          </a:bodyPr>
          <a:lstStyle/>
          <a:p>
            <a:endParaRPr lang="en-US" dirty="0"/>
          </a:p>
          <a:p>
            <a:endParaRPr lang="en-US" dirty="0"/>
          </a:p>
        </p:txBody>
      </p:sp>
      <p:sp>
        <p:nvSpPr>
          <p:cNvPr id="13" name="TextBox 12">
            <a:extLst>
              <a:ext uri="{FF2B5EF4-FFF2-40B4-BE49-F238E27FC236}">
                <a16:creationId xmlns:a16="http://schemas.microsoft.com/office/drawing/2014/main" id="{1B05946B-4474-733E-964E-81D6C5D2A779}"/>
              </a:ext>
            </a:extLst>
          </p:cNvPr>
          <p:cNvSpPr txBox="1"/>
          <p:nvPr/>
        </p:nvSpPr>
        <p:spPr>
          <a:xfrm>
            <a:off x="3052823" y="3247227"/>
            <a:ext cx="6105644" cy="369332"/>
          </a:xfrm>
          <a:prstGeom prst="rect">
            <a:avLst/>
          </a:prstGeom>
          <a:noFill/>
        </p:spPr>
        <p:txBody>
          <a:bodyPr wrap="square">
            <a:spAutoFit/>
          </a:bodyPr>
          <a:lstStyle/>
          <a:p>
            <a:endParaRPr lang="en-US" dirty="0"/>
          </a:p>
        </p:txBody>
      </p:sp>
      <p:sp>
        <p:nvSpPr>
          <p:cNvPr id="18" name="TextBox 17">
            <a:extLst>
              <a:ext uri="{FF2B5EF4-FFF2-40B4-BE49-F238E27FC236}">
                <a16:creationId xmlns:a16="http://schemas.microsoft.com/office/drawing/2014/main" id="{29B515D8-386D-8487-4662-E858B6D8D1E7}"/>
              </a:ext>
            </a:extLst>
          </p:cNvPr>
          <p:cNvSpPr txBox="1"/>
          <p:nvPr/>
        </p:nvSpPr>
        <p:spPr>
          <a:xfrm>
            <a:off x="3052823" y="3247227"/>
            <a:ext cx="6105644" cy="369332"/>
          </a:xfrm>
          <a:prstGeom prst="rect">
            <a:avLst/>
          </a:prstGeom>
          <a:noFill/>
        </p:spPr>
        <p:txBody>
          <a:bodyPr wrap="square">
            <a:spAutoFit/>
          </a:bodyPr>
          <a:lstStyle/>
          <a:p>
            <a:endParaRPr lang="en-US" dirty="0"/>
          </a:p>
        </p:txBody>
      </p:sp>
      <p:sp>
        <p:nvSpPr>
          <p:cNvPr id="25" name="TextBox 24">
            <a:extLst>
              <a:ext uri="{FF2B5EF4-FFF2-40B4-BE49-F238E27FC236}">
                <a16:creationId xmlns:a16="http://schemas.microsoft.com/office/drawing/2014/main" id="{B07D5967-21FC-BD68-FA4B-3DA8DFC2BB34}"/>
              </a:ext>
            </a:extLst>
          </p:cNvPr>
          <p:cNvSpPr txBox="1"/>
          <p:nvPr/>
        </p:nvSpPr>
        <p:spPr>
          <a:xfrm>
            <a:off x="7212904" y="1208890"/>
            <a:ext cx="1455436" cy="830997"/>
          </a:xfrm>
          <a:prstGeom prst="rect">
            <a:avLst/>
          </a:prstGeom>
          <a:noFill/>
        </p:spPr>
        <p:txBody>
          <a:bodyPr wrap="square">
            <a:spAutoFit/>
          </a:bodyPr>
          <a:lstStyle/>
          <a:p>
            <a:pPr algn="ctr"/>
            <a:r>
              <a:rPr lang="en-US" sz="2400" b="1" dirty="0">
                <a:latin typeface="Avenir Book" panose="02000503020000020003" pitchFamily="2" charset="0"/>
              </a:rPr>
              <a:t>Solar</a:t>
            </a:r>
          </a:p>
          <a:p>
            <a:pPr algn="ctr"/>
            <a:r>
              <a:rPr lang="en-US" sz="2400" b="1" dirty="0">
                <a:latin typeface="Avenir Book" panose="02000503020000020003" pitchFamily="2" charset="0"/>
              </a:rPr>
              <a:t>Energy</a:t>
            </a:r>
          </a:p>
        </p:txBody>
      </p:sp>
      <p:sp>
        <p:nvSpPr>
          <p:cNvPr id="28" name="AutoShape 2" descr="Arrow Squiggly Vector SVG Icon - SVG Repo">
            <a:extLst>
              <a:ext uri="{FF2B5EF4-FFF2-40B4-BE49-F238E27FC236}">
                <a16:creationId xmlns:a16="http://schemas.microsoft.com/office/drawing/2014/main" id="{ECED100C-6228-E446-0ABB-82A046AC376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Content Placeholder 14" descr="Plates of food on a table&#10;&#10;AI-generated content may be incorrect.">
            <a:extLst>
              <a:ext uri="{FF2B5EF4-FFF2-40B4-BE49-F238E27FC236}">
                <a16:creationId xmlns:a16="http://schemas.microsoft.com/office/drawing/2014/main" id="{2F6C6AEC-80F2-7618-EB36-FE6AEC1DDA5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4984185" y="2187918"/>
            <a:ext cx="5380522" cy="3630613"/>
          </a:xfrm>
          <a:ln w="38100">
            <a:solidFill>
              <a:schemeClr val="tx1"/>
            </a:solidFill>
          </a:ln>
        </p:spPr>
      </p:pic>
      <p:cxnSp>
        <p:nvCxnSpPr>
          <p:cNvPr id="41" name="Curved Connector 40">
            <a:extLst>
              <a:ext uri="{FF2B5EF4-FFF2-40B4-BE49-F238E27FC236}">
                <a16:creationId xmlns:a16="http://schemas.microsoft.com/office/drawing/2014/main" id="{B12D2311-9282-53A8-1927-81958E8F4881}"/>
              </a:ext>
            </a:extLst>
          </p:cNvPr>
          <p:cNvCxnSpPr>
            <a:cxnSpLocks/>
          </p:cNvCxnSpPr>
          <p:nvPr/>
        </p:nvCxnSpPr>
        <p:spPr>
          <a:xfrm rot="16200000" flipV="1">
            <a:off x="6036139" y="4510134"/>
            <a:ext cx="624687" cy="183237"/>
          </a:xfrm>
          <a:prstGeom prst="curvedConnector3">
            <a:avLst>
              <a:gd name="adj1" fmla="val 50000"/>
            </a:avLst>
          </a:prstGeom>
          <a:ln w="412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50" name="Curved Connector 2049">
            <a:extLst>
              <a:ext uri="{FF2B5EF4-FFF2-40B4-BE49-F238E27FC236}">
                <a16:creationId xmlns:a16="http://schemas.microsoft.com/office/drawing/2014/main" id="{908DD35B-40FB-BE09-0266-7DA2F3359109}"/>
              </a:ext>
            </a:extLst>
          </p:cNvPr>
          <p:cNvCxnSpPr>
            <a:cxnSpLocks/>
          </p:cNvCxnSpPr>
          <p:nvPr/>
        </p:nvCxnSpPr>
        <p:spPr>
          <a:xfrm rot="16200000" flipV="1">
            <a:off x="6249320" y="4510133"/>
            <a:ext cx="624687" cy="183237"/>
          </a:xfrm>
          <a:prstGeom prst="curvedConnector3">
            <a:avLst>
              <a:gd name="adj1" fmla="val 50000"/>
            </a:avLst>
          </a:prstGeom>
          <a:ln w="412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51" name="Curved Connector 2050">
            <a:extLst>
              <a:ext uri="{FF2B5EF4-FFF2-40B4-BE49-F238E27FC236}">
                <a16:creationId xmlns:a16="http://schemas.microsoft.com/office/drawing/2014/main" id="{379EDB95-61C6-56F6-0A82-024950CD045D}"/>
              </a:ext>
            </a:extLst>
          </p:cNvPr>
          <p:cNvCxnSpPr>
            <a:cxnSpLocks/>
          </p:cNvCxnSpPr>
          <p:nvPr/>
        </p:nvCxnSpPr>
        <p:spPr>
          <a:xfrm rot="16200000" flipV="1">
            <a:off x="6474982" y="4510133"/>
            <a:ext cx="624687" cy="183237"/>
          </a:xfrm>
          <a:prstGeom prst="curvedConnector3">
            <a:avLst>
              <a:gd name="adj1" fmla="val 50000"/>
            </a:avLst>
          </a:prstGeom>
          <a:ln w="412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52" name="Curved Connector 2051">
            <a:extLst>
              <a:ext uri="{FF2B5EF4-FFF2-40B4-BE49-F238E27FC236}">
                <a16:creationId xmlns:a16="http://schemas.microsoft.com/office/drawing/2014/main" id="{25118F66-5438-BBDC-3AAA-A4AFBCA3E961}"/>
              </a:ext>
            </a:extLst>
          </p:cNvPr>
          <p:cNvCxnSpPr>
            <a:cxnSpLocks/>
          </p:cNvCxnSpPr>
          <p:nvPr/>
        </p:nvCxnSpPr>
        <p:spPr>
          <a:xfrm rot="16200000" flipV="1">
            <a:off x="8704506" y="4410700"/>
            <a:ext cx="624687" cy="183237"/>
          </a:xfrm>
          <a:prstGeom prst="curvedConnector3">
            <a:avLst>
              <a:gd name="adj1" fmla="val 50000"/>
            </a:avLst>
          </a:prstGeom>
          <a:ln w="412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53" name="Curved Connector 2052">
            <a:extLst>
              <a:ext uri="{FF2B5EF4-FFF2-40B4-BE49-F238E27FC236}">
                <a16:creationId xmlns:a16="http://schemas.microsoft.com/office/drawing/2014/main" id="{48841A28-91B1-5C20-AA92-99F98DC59CE0}"/>
              </a:ext>
            </a:extLst>
          </p:cNvPr>
          <p:cNvCxnSpPr>
            <a:cxnSpLocks/>
          </p:cNvCxnSpPr>
          <p:nvPr/>
        </p:nvCxnSpPr>
        <p:spPr>
          <a:xfrm rot="16200000" flipV="1">
            <a:off x="8917687" y="4410699"/>
            <a:ext cx="624687" cy="183237"/>
          </a:xfrm>
          <a:prstGeom prst="curvedConnector3">
            <a:avLst>
              <a:gd name="adj1" fmla="val 50000"/>
            </a:avLst>
          </a:prstGeom>
          <a:ln w="412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54" name="Curved Connector 2053">
            <a:extLst>
              <a:ext uri="{FF2B5EF4-FFF2-40B4-BE49-F238E27FC236}">
                <a16:creationId xmlns:a16="http://schemas.microsoft.com/office/drawing/2014/main" id="{40A1172E-8EB2-20F2-14B8-DCFB560B6D6D}"/>
              </a:ext>
            </a:extLst>
          </p:cNvPr>
          <p:cNvCxnSpPr>
            <a:cxnSpLocks/>
          </p:cNvCxnSpPr>
          <p:nvPr/>
        </p:nvCxnSpPr>
        <p:spPr>
          <a:xfrm rot="16200000" flipV="1">
            <a:off x="9143349" y="4410699"/>
            <a:ext cx="624687" cy="183237"/>
          </a:xfrm>
          <a:prstGeom prst="curvedConnector3">
            <a:avLst>
              <a:gd name="adj1" fmla="val 50000"/>
            </a:avLst>
          </a:prstGeom>
          <a:ln w="412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55" name="TextBox 2054">
            <a:extLst>
              <a:ext uri="{FF2B5EF4-FFF2-40B4-BE49-F238E27FC236}">
                <a16:creationId xmlns:a16="http://schemas.microsoft.com/office/drawing/2014/main" id="{73D136A8-47D4-9CF2-CF43-D6842A7DAB23}"/>
              </a:ext>
            </a:extLst>
          </p:cNvPr>
          <p:cNvSpPr txBox="1"/>
          <p:nvPr/>
        </p:nvSpPr>
        <p:spPr>
          <a:xfrm>
            <a:off x="7164482" y="6194462"/>
            <a:ext cx="1693669" cy="400110"/>
          </a:xfrm>
          <a:prstGeom prst="rect">
            <a:avLst/>
          </a:prstGeom>
          <a:noFill/>
        </p:spPr>
        <p:txBody>
          <a:bodyPr wrap="square" rtlCol="0">
            <a:spAutoFit/>
          </a:bodyPr>
          <a:lstStyle/>
          <a:p>
            <a:r>
              <a:rPr lang="en-US" sz="2000" b="1" dirty="0">
                <a:latin typeface="Avenir Book" panose="02000503020000020003" pitchFamily="2" charset="0"/>
              </a:rPr>
              <a:t>Water</a:t>
            </a:r>
            <a:r>
              <a:rPr lang="en-US" sz="2000" b="1" dirty="0"/>
              <a:t> </a:t>
            </a:r>
            <a:r>
              <a:rPr lang="en-US" sz="2000" b="1" dirty="0">
                <a:latin typeface="Avenir Book" panose="02000503020000020003" pitchFamily="2" charset="0"/>
              </a:rPr>
              <a:t>Loss</a:t>
            </a:r>
          </a:p>
        </p:txBody>
      </p:sp>
      <p:cxnSp>
        <p:nvCxnSpPr>
          <p:cNvPr id="2061" name="Straight Connector 2060">
            <a:extLst>
              <a:ext uri="{FF2B5EF4-FFF2-40B4-BE49-F238E27FC236}">
                <a16:creationId xmlns:a16="http://schemas.microsoft.com/office/drawing/2014/main" id="{2D4A3875-81EE-715B-2093-EEF28671761E}"/>
              </a:ext>
            </a:extLst>
          </p:cNvPr>
          <p:cNvCxnSpPr>
            <a:cxnSpLocks/>
          </p:cNvCxnSpPr>
          <p:nvPr/>
        </p:nvCxnSpPr>
        <p:spPr>
          <a:xfrm>
            <a:off x="6677645" y="4968978"/>
            <a:ext cx="486837" cy="1266756"/>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64" name="Straight Connector 2063">
            <a:extLst>
              <a:ext uri="{FF2B5EF4-FFF2-40B4-BE49-F238E27FC236}">
                <a16:creationId xmlns:a16="http://schemas.microsoft.com/office/drawing/2014/main" id="{045068BA-3376-2E3F-8CAD-2A28BE17AC1A}"/>
              </a:ext>
            </a:extLst>
          </p:cNvPr>
          <p:cNvCxnSpPr>
            <a:cxnSpLocks/>
          </p:cNvCxnSpPr>
          <p:nvPr/>
        </p:nvCxnSpPr>
        <p:spPr>
          <a:xfrm flipH="1">
            <a:off x="8541046" y="4892204"/>
            <a:ext cx="748538" cy="134353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Curved Connector 3">
            <a:extLst>
              <a:ext uri="{FF2B5EF4-FFF2-40B4-BE49-F238E27FC236}">
                <a16:creationId xmlns:a16="http://schemas.microsoft.com/office/drawing/2014/main" id="{261499B9-684C-F4E6-EEF0-69C78E665BEE}"/>
              </a:ext>
            </a:extLst>
          </p:cNvPr>
          <p:cNvCxnSpPr>
            <a:cxnSpLocks/>
          </p:cNvCxnSpPr>
          <p:nvPr/>
        </p:nvCxnSpPr>
        <p:spPr>
          <a:xfrm rot="5400000">
            <a:off x="5858794" y="1543291"/>
            <a:ext cx="848717" cy="157154"/>
          </a:xfrm>
          <a:prstGeom prst="curvedConnector3">
            <a:avLst>
              <a:gd name="adj1" fmla="val 50000"/>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a:extLst>
              <a:ext uri="{FF2B5EF4-FFF2-40B4-BE49-F238E27FC236}">
                <a16:creationId xmlns:a16="http://schemas.microsoft.com/office/drawing/2014/main" id="{F093D4F3-D5D9-DAE8-8503-8F8AC2479258}"/>
              </a:ext>
            </a:extLst>
          </p:cNvPr>
          <p:cNvCxnSpPr>
            <a:cxnSpLocks/>
          </p:cNvCxnSpPr>
          <p:nvPr/>
        </p:nvCxnSpPr>
        <p:spPr>
          <a:xfrm rot="5400000">
            <a:off x="6205623" y="1554615"/>
            <a:ext cx="848717" cy="157154"/>
          </a:xfrm>
          <a:prstGeom prst="curvedConnector3">
            <a:avLst>
              <a:gd name="adj1" fmla="val 50000"/>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a:extLst>
              <a:ext uri="{FF2B5EF4-FFF2-40B4-BE49-F238E27FC236}">
                <a16:creationId xmlns:a16="http://schemas.microsoft.com/office/drawing/2014/main" id="{481BBD26-52FC-98E9-9020-32799E02134A}"/>
              </a:ext>
            </a:extLst>
          </p:cNvPr>
          <p:cNvCxnSpPr>
            <a:cxnSpLocks/>
          </p:cNvCxnSpPr>
          <p:nvPr/>
        </p:nvCxnSpPr>
        <p:spPr>
          <a:xfrm rot="5400000">
            <a:off x="6541927" y="1554615"/>
            <a:ext cx="848717" cy="157154"/>
          </a:xfrm>
          <a:prstGeom prst="curvedConnector3">
            <a:avLst>
              <a:gd name="adj1" fmla="val 50000"/>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a:extLst>
              <a:ext uri="{FF2B5EF4-FFF2-40B4-BE49-F238E27FC236}">
                <a16:creationId xmlns:a16="http://schemas.microsoft.com/office/drawing/2014/main" id="{484DFFC9-FD55-0414-4F55-6F89358606F6}"/>
              </a:ext>
            </a:extLst>
          </p:cNvPr>
          <p:cNvCxnSpPr>
            <a:cxnSpLocks/>
          </p:cNvCxnSpPr>
          <p:nvPr/>
        </p:nvCxnSpPr>
        <p:spPr>
          <a:xfrm rot="5400000">
            <a:off x="8518397" y="1543290"/>
            <a:ext cx="848717" cy="157154"/>
          </a:xfrm>
          <a:prstGeom prst="curvedConnector3">
            <a:avLst>
              <a:gd name="adj1" fmla="val 50000"/>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29">
            <a:extLst>
              <a:ext uri="{FF2B5EF4-FFF2-40B4-BE49-F238E27FC236}">
                <a16:creationId xmlns:a16="http://schemas.microsoft.com/office/drawing/2014/main" id="{65BFCBA2-2D65-FC31-1F20-8C927D50577A}"/>
              </a:ext>
            </a:extLst>
          </p:cNvPr>
          <p:cNvCxnSpPr>
            <a:cxnSpLocks/>
          </p:cNvCxnSpPr>
          <p:nvPr/>
        </p:nvCxnSpPr>
        <p:spPr>
          <a:xfrm rot="5400000">
            <a:off x="8865226" y="1554614"/>
            <a:ext cx="848717" cy="157154"/>
          </a:xfrm>
          <a:prstGeom prst="curvedConnector3">
            <a:avLst>
              <a:gd name="adj1" fmla="val 50000"/>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2C419036-0CFD-E932-05B3-239032B26E2B}"/>
              </a:ext>
            </a:extLst>
          </p:cNvPr>
          <p:cNvCxnSpPr>
            <a:cxnSpLocks/>
          </p:cNvCxnSpPr>
          <p:nvPr/>
        </p:nvCxnSpPr>
        <p:spPr>
          <a:xfrm rot="5400000">
            <a:off x="9201530" y="1554614"/>
            <a:ext cx="848717" cy="157154"/>
          </a:xfrm>
          <a:prstGeom prst="curvedConnector3">
            <a:avLst>
              <a:gd name="adj1" fmla="val 50000"/>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4DE9ADE-F6B0-C5AF-0760-F5081D185B0C}"/>
              </a:ext>
            </a:extLst>
          </p:cNvPr>
          <p:cNvSpPr txBox="1"/>
          <p:nvPr/>
        </p:nvSpPr>
        <p:spPr>
          <a:xfrm>
            <a:off x="810826" y="2479731"/>
            <a:ext cx="3816251" cy="3046988"/>
          </a:xfrm>
          <a:prstGeom prst="rect">
            <a:avLst/>
          </a:prstGeom>
          <a:noFill/>
        </p:spPr>
        <p:txBody>
          <a:bodyPr wrap="square">
            <a:spAutoFit/>
          </a:bodyPr>
          <a:lstStyle/>
          <a:p>
            <a:r>
              <a:rPr lang="en-US" sz="2400" b="1" dirty="0">
                <a:solidFill>
                  <a:schemeClr val="tx1"/>
                </a:solidFill>
                <a:latin typeface="Avenir Book" panose="02000503020000020003" pitchFamily="2" charset="0"/>
              </a:rPr>
              <a:t>RESULTS:</a:t>
            </a:r>
          </a:p>
          <a:p>
            <a:endParaRPr lang="en-US" sz="2400" b="1" dirty="0">
              <a:latin typeface="Avenir Book" panose="02000503020000020003" pitchFamily="2" charset="0"/>
            </a:endParaRPr>
          </a:p>
          <a:p>
            <a:r>
              <a:rPr lang="en-US" sz="2400" b="1" dirty="0">
                <a:solidFill>
                  <a:schemeClr val="tx1"/>
                </a:solidFill>
                <a:latin typeface="Avenir Book" panose="02000503020000020003" pitchFamily="2" charset="0"/>
              </a:rPr>
              <a:t>Did the solar panels decrease transpiration and help the spinach save water?  </a:t>
            </a:r>
          </a:p>
          <a:p>
            <a:endParaRPr lang="en-US" sz="2400" b="1" dirty="0">
              <a:solidFill>
                <a:schemeClr val="tx1"/>
              </a:solidFill>
              <a:latin typeface="Avenir Book" panose="02000503020000020003" pitchFamily="2" charset="0"/>
            </a:endParaRPr>
          </a:p>
          <a:p>
            <a:r>
              <a:rPr lang="en-US" sz="2400" b="1" dirty="0">
                <a:solidFill>
                  <a:schemeClr val="tx1"/>
                </a:solidFill>
                <a:latin typeface="Avenir Book" panose="02000503020000020003" pitchFamily="2" charset="0"/>
              </a:rPr>
              <a:t>Answer questions 4 and 5</a:t>
            </a:r>
          </a:p>
        </p:txBody>
      </p:sp>
    </p:spTree>
    <p:extLst>
      <p:ext uri="{BB962C8B-B14F-4D97-AF65-F5344CB8AC3E}">
        <p14:creationId xmlns:p14="http://schemas.microsoft.com/office/powerpoint/2010/main" val="727976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555F8-9C42-722F-6837-AF0A615B697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0373A2-019B-0E0E-C247-CC73FB82E343}"/>
              </a:ext>
            </a:extLst>
          </p:cNvPr>
          <p:cNvSpPr>
            <a:spLocks noGrp="1"/>
          </p:cNvSpPr>
          <p:nvPr>
            <p:ph idx="1"/>
          </p:nvPr>
        </p:nvSpPr>
        <p:spPr>
          <a:xfrm>
            <a:off x="6312784" y="2281925"/>
            <a:ext cx="3500748" cy="4576075"/>
          </a:xfrm>
        </p:spPr>
        <p:txBody>
          <a:bodyPr>
            <a:normAutofit/>
          </a:bodyPr>
          <a:lstStyle/>
          <a:p>
            <a:pPr marL="0" indent="0">
              <a:buNone/>
            </a:pPr>
            <a:r>
              <a:rPr lang="en-US" sz="2400" dirty="0">
                <a:latin typeface="Avenir Book" panose="02000503020000020003" pitchFamily="2" charset="0"/>
              </a:rPr>
              <a:t>How do solar panels affect </a:t>
            </a:r>
            <a:r>
              <a:rPr lang="en-US" sz="3600" b="1" dirty="0">
                <a:latin typeface="Avenir Book" panose="02000503020000020003" pitchFamily="2" charset="0"/>
              </a:rPr>
              <a:t>transpiration</a:t>
            </a:r>
            <a:r>
              <a:rPr lang="en-US" sz="2400" dirty="0">
                <a:latin typeface="Avenir Book" panose="02000503020000020003" pitchFamily="2" charset="0"/>
              </a:rPr>
              <a:t> and </a:t>
            </a:r>
            <a:r>
              <a:rPr lang="en-US" sz="3600" b="1" dirty="0">
                <a:latin typeface="Avenir Book" panose="02000503020000020003" pitchFamily="2" charset="0"/>
              </a:rPr>
              <a:t>photosynthesis</a:t>
            </a:r>
            <a:r>
              <a:rPr lang="en-US" sz="2400" dirty="0">
                <a:latin typeface="Avenir Book" panose="02000503020000020003" pitchFamily="2" charset="0"/>
              </a:rPr>
              <a:t> in crops?</a:t>
            </a:r>
          </a:p>
          <a:p>
            <a:pPr marL="0" indent="0">
              <a:buNone/>
            </a:pPr>
            <a:endParaRPr lang="en-US" sz="2400" dirty="0">
              <a:latin typeface="Avenir Book" panose="02000503020000020003" pitchFamily="2" charset="0"/>
            </a:endParaRPr>
          </a:p>
          <a:p>
            <a:pPr marL="0" indent="0">
              <a:buNone/>
            </a:pPr>
            <a:r>
              <a:rPr lang="en-US" sz="2400" dirty="0">
                <a:latin typeface="Avenir Book" panose="02000503020000020003" pitchFamily="2" charset="0"/>
              </a:rPr>
              <a:t>Answer question 10.</a:t>
            </a:r>
          </a:p>
        </p:txBody>
      </p:sp>
      <p:pic>
        <p:nvPicPr>
          <p:cNvPr id="4" name="Picture 3" descr="A plant grows beneath rows of solar panels in Oregon.">
            <a:extLst>
              <a:ext uri="{FF2B5EF4-FFF2-40B4-BE49-F238E27FC236}">
                <a16:creationId xmlns:a16="http://schemas.microsoft.com/office/drawing/2014/main" id="{907F5AF1-2D6D-B304-0EEE-AC0390A896B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4968" y="1530132"/>
            <a:ext cx="5491237" cy="411842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2BF40280-05C2-2209-5E6D-7B9EB334F514}"/>
              </a:ext>
            </a:extLst>
          </p:cNvPr>
          <p:cNvSpPr txBox="1">
            <a:spLocks/>
          </p:cNvSpPr>
          <p:nvPr/>
        </p:nvSpPr>
        <p:spPr>
          <a:xfrm>
            <a:off x="604968" y="57808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latin typeface="Avenir Black" panose="02000503020000020003" pitchFamily="2" charset="0"/>
              </a:rPr>
              <a:t>Solar Panels and Crops</a:t>
            </a:r>
          </a:p>
        </p:txBody>
      </p:sp>
    </p:spTree>
    <p:extLst>
      <p:ext uri="{BB962C8B-B14F-4D97-AF65-F5344CB8AC3E}">
        <p14:creationId xmlns:p14="http://schemas.microsoft.com/office/powerpoint/2010/main" val="1430559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A field of lettuce plants&#10;&#10;Description automatically generated">
            <a:extLst>
              <a:ext uri="{FF2B5EF4-FFF2-40B4-BE49-F238E27FC236}">
                <a16:creationId xmlns:a16="http://schemas.microsoft.com/office/drawing/2014/main" id="{0B3ED7DE-5488-037D-EC6A-0F2FA0C94D7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r="-2" b="-2"/>
          <a:stretch/>
        </p:blipFill>
        <p:spPr bwMode="auto">
          <a:xfrm>
            <a:off x="4217727" y="-4235"/>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EF52A4F-FA30-B289-D803-A3B54EE9F657}"/>
              </a:ext>
            </a:extLst>
          </p:cNvPr>
          <p:cNvSpPr>
            <a:spLocks noGrp="1"/>
          </p:cNvSpPr>
          <p:nvPr>
            <p:ph type="title"/>
          </p:nvPr>
        </p:nvSpPr>
        <p:spPr>
          <a:xfrm>
            <a:off x="677333" y="609600"/>
            <a:ext cx="4129798" cy="1320800"/>
          </a:xfrm>
        </p:spPr>
        <p:txBody>
          <a:bodyPr>
            <a:normAutofit fontScale="90000"/>
          </a:bodyPr>
          <a:lstStyle/>
          <a:p>
            <a:r>
              <a:rPr lang="en-US" sz="2700" b="1" dirty="0">
                <a:latin typeface="Avenir Black" panose="02000503020000020003" pitchFamily="2" charset="0"/>
              </a:rPr>
              <a:t>HOW DOES SHADE AFFECT…</a:t>
            </a:r>
            <a:br>
              <a:rPr lang="en-US" sz="2700" dirty="0"/>
            </a:br>
            <a:br>
              <a:rPr lang="en-US" sz="2700" dirty="0"/>
            </a:br>
            <a:r>
              <a:rPr lang="en-US" sz="2000" dirty="0">
                <a:latin typeface="Avenir Book" panose="02000503020000020003" pitchFamily="2" charset="0"/>
              </a:rPr>
              <a:t>TRANSPIRATION?</a:t>
            </a:r>
            <a:br>
              <a:rPr lang="en-US" sz="2000" dirty="0"/>
            </a:br>
            <a:endParaRPr lang="en-US" sz="2000" dirty="0"/>
          </a:p>
        </p:txBody>
      </p:sp>
      <p:sp>
        <p:nvSpPr>
          <p:cNvPr id="3" name="Content Placeholder 2">
            <a:extLst>
              <a:ext uri="{FF2B5EF4-FFF2-40B4-BE49-F238E27FC236}">
                <a16:creationId xmlns:a16="http://schemas.microsoft.com/office/drawing/2014/main" id="{B408EF8B-E510-C685-532B-43252891F2CB}"/>
              </a:ext>
            </a:extLst>
          </p:cNvPr>
          <p:cNvSpPr>
            <a:spLocks noGrp="1"/>
          </p:cNvSpPr>
          <p:nvPr>
            <p:ph idx="1"/>
          </p:nvPr>
        </p:nvSpPr>
        <p:spPr>
          <a:xfrm>
            <a:off x="831241" y="1689935"/>
            <a:ext cx="3851122" cy="4481389"/>
          </a:xfrm>
        </p:spPr>
        <p:txBody>
          <a:bodyPr>
            <a:normAutofit fontScale="92500" lnSpcReduction="10000"/>
          </a:bodyPr>
          <a:lstStyle/>
          <a:p>
            <a:endParaRPr lang="en-US" dirty="0">
              <a:latin typeface="Avenir Book" panose="02000503020000020003" pitchFamily="2" charset="0"/>
            </a:endParaRPr>
          </a:p>
          <a:p>
            <a:r>
              <a:rPr lang="en-US" dirty="0">
                <a:latin typeface="Avenir Book" panose="02000503020000020003" pitchFamily="2" charset="0"/>
              </a:rPr>
              <a:t>Less transpiration occurs under shade, meaning plants use less water.</a:t>
            </a:r>
          </a:p>
          <a:p>
            <a:r>
              <a:rPr lang="en-US" dirty="0">
                <a:latin typeface="Avenir Book" panose="02000503020000020003" pitchFamily="2" charset="0"/>
              </a:rPr>
              <a:t>Less evaporation occurs under shade, meaning the soil stays wetter. </a:t>
            </a:r>
          </a:p>
          <a:p>
            <a:r>
              <a:rPr lang="en-US" dirty="0">
                <a:latin typeface="Avenir Book" panose="02000503020000020003" pitchFamily="2" charset="0"/>
              </a:rPr>
              <a:t>Less irrigation is needed, and water can stay in the soil longer.</a:t>
            </a:r>
          </a:p>
          <a:p>
            <a:pPr marL="0" indent="0">
              <a:buNone/>
            </a:pPr>
            <a:endParaRPr lang="en-US" dirty="0">
              <a:latin typeface="Avenir Book" panose="02000503020000020003" pitchFamily="2" charset="0"/>
            </a:endParaRPr>
          </a:p>
          <a:p>
            <a:pPr marL="0" indent="0">
              <a:buNone/>
            </a:pPr>
            <a:endParaRPr lang="en-US" dirty="0">
              <a:latin typeface="Avenir Book" panose="02000503020000020003" pitchFamily="2" charset="0"/>
            </a:endParaRPr>
          </a:p>
          <a:p>
            <a:r>
              <a:rPr lang="en-US" dirty="0">
                <a:latin typeface="Avenir Book" panose="02000503020000020003" pitchFamily="2" charset="0"/>
              </a:rPr>
              <a:t>Solar panel angle and spacing is important in determining if plants growing under solar panels get enough sunlight.</a:t>
            </a:r>
          </a:p>
          <a:p>
            <a:endParaRPr lang="en-US" dirty="0"/>
          </a:p>
          <a:p>
            <a:endParaRPr lang="en-US" dirty="0"/>
          </a:p>
          <a:p>
            <a:endParaRPr lang="en-US" dirty="0"/>
          </a:p>
          <a:p>
            <a:endParaRPr lang="en-US" dirty="0"/>
          </a:p>
          <a:p>
            <a:endParaRPr lang="en-US" dirty="0"/>
          </a:p>
        </p:txBody>
      </p:sp>
      <p:cxnSp>
        <p:nvCxnSpPr>
          <p:cNvPr id="1037" name="Straight Connector 1036">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9" name="Straight Connector 1038">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1"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3"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5"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7"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9"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1"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3"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551401A3-9F7D-1BE4-272F-2107245F4BFE}"/>
              </a:ext>
            </a:extLst>
          </p:cNvPr>
          <p:cNvSpPr txBox="1"/>
          <p:nvPr/>
        </p:nvSpPr>
        <p:spPr>
          <a:xfrm>
            <a:off x="697706" y="4594845"/>
            <a:ext cx="2872377" cy="369332"/>
          </a:xfrm>
          <a:prstGeom prst="rect">
            <a:avLst/>
          </a:prstGeom>
          <a:noFill/>
        </p:spPr>
        <p:txBody>
          <a:bodyPr wrap="square" rtlCol="0">
            <a:spAutoFit/>
          </a:bodyPr>
          <a:lstStyle/>
          <a:p>
            <a:r>
              <a:rPr lang="en-US" dirty="0">
                <a:solidFill>
                  <a:schemeClr val="accent1"/>
                </a:solidFill>
                <a:latin typeface="Avenir Book" panose="02000503020000020003" pitchFamily="2" charset="0"/>
              </a:rPr>
              <a:t>PHOTOSYNTHESIS?</a:t>
            </a:r>
          </a:p>
        </p:txBody>
      </p:sp>
    </p:spTree>
    <p:extLst>
      <p:ext uri="{BB962C8B-B14F-4D97-AF65-F5344CB8AC3E}">
        <p14:creationId xmlns:p14="http://schemas.microsoft.com/office/powerpoint/2010/main" val="3663469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7116-82AB-5F5E-960F-88650AE34E56}"/>
              </a:ext>
            </a:extLst>
          </p:cNvPr>
          <p:cNvSpPr>
            <a:spLocks noGrp="1"/>
          </p:cNvSpPr>
          <p:nvPr>
            <p:ph type="title"/>
          </p:nvPr>
        </p:nvSpPr>
        <p:spPr>
          <a:xfrm>
            <a:off x="2387524" y="1284210"/>
            <a:ext cx="4879290" cy="1096650"/>
          </a:xfrm>
        </p:spPr>
        <p:txBody>
          <a:bodyPr vert="horz" lIns="91440" tIns="45720" rIns="91440" bIns="45720" rtlCol="0" anchor="b">
            <a:noAutofit/>
          </a:bodyPr>
          <a:lstStyle/>
          <a:p>
            <a:pPr algn="ctr"/>
            <a:r>
              <a:rPr lang="en-US" sz="4000" b="1" dirty="0">
                <a:latin typeface="Avenir Black" panose="02000503020000020003" pitchFamily="2" charset="0"/>
              </a:rPr>
              <a:t>Ways to Install Agrivoltaics</a:t>
            </a:r>
          </a:p>
        </p:txBody>
      </p:sp>
      <p:sp>
        <p:nvSpPr>
          <p:cNvPr id="8" name="TextBox 7">
            <a:extLst>
              <a:ext uri="{FF2B5EF4-FFF2-40B4-BE49-F238E27FC236}">
                <a16:creationId xmlns:a16="http://schemas.microsoft.com/office/drawing/2014/main" id="{081E4895-02F4-A9D5-B36E-BD639DC256C4}"/>
              </a:ext>
            </a:extLst>
          </p:cNvPr>
          <p:cNvSpPr txBox="1"/>
          <p:nvPr/>
        </p:nvSpPr>
        <p:spPr>
          <a:xfrm>
            <a:off x="607110" y="2726194"/>
            <a:ext cx="2077813" cy="369332"/>
          </a:xfrm>
          <a:prstGeom prst="rect">
            <a:avLst/>
          </a:prstGeom>
          <a:noFill/>
        </p:spPr>
        <p:txBody>
          <a:bodyPr wrap="square" rtlCol="0">
            <a:spAutoFit/>
          </a:bodyPr>
          <a:lstStyle/>
          <a:p>
            <a:r>
              <a:rPr lang="en-US" dirty="0">
                <a:latin typeface="Avenir Book" panose="02000503020000020003" pitchFamily="2" charset="0"/>
              </a:rPr>
              <a:t>Crops Underneath</a:t>
            </a:r>
          </a:p>
        </p:txBody>
      </p:sp>
      <p:sp>
        <p:nvSpPr>
          <p:cNvPr id="9" name="TextBox 8">
            <a:extLst>
              <a:ext uri="{FF2B5EF4-FFF2-40B4-BE49-F238E27FC236}">
                <a16:creationId xmlns:a16="http://schemas.microsoft.com/office/drawing/2014/main" id="{1BBDAD17-2AD8-7510-8A62-4F309FA8921B}"/>
              </a:ext>
            </a:extLst>
          </p:cNvPr>
          <p:cNvSpPr txBox="1"/>
          <p:nvPr/>
        </p:nvSpPr>
        <p:spPr>
          <a:xfrm>
            <a:off x="6947164" y="2826354"/>
            <a:ext cx="2010487" cy="369332"/>
          </a:xfrm>
          <a:prstGeom prst="rect">
            <a:avLst/>
          </a:prstGeom>
          <a:noFill/>
        </p:spPr>
        <p:txBody>
          <a:bodyPr wrap="square" rtlCol="0">
            <a:spAutoFit/>
          </a:bodyPr>
          <a:lstStyle/>
          <a:p>
            <a:r>
              <a:rPr lang="en-US" dirty="0">
                <a:latin typeface="Avenir Book" panose="02000503020000020003" pitchFamily="2" charset="0"/>
              </a:rPr>
              <a:t>Crops Alternating</a:t>
            </a:r>
          </a:p>
        </p:txBody>
      </p:sp>
      <p:sp>
        <p:nvSpPr>
          <p:cNvPr id="10" name="TextBox 9">
            <a:extLst>
              <a:ext uri="{FF2B5EF4-FFF2-40B4-BE49-F238E27FC236}">
                <a16:creationId xmlns:a16="http://schemas.microsoft.com/office/drawing/2014/main" id="{CD6C7C89-A4C4-685C-81CB-D586740FAA3A}"/>
              </a:ext>
            </a:extLst>
          </p:cNvPr>
          <p:cNvSpPr txBox="1"/>
          <p:nvPr/>
        </p:nvSpPr>
        <p:spPr>
          <a:xfrm>
            <a:off x="7182678" y="5778034"/>
            <a:ext cx="1774973" cy="369332"/>
          </a:xfrm>
          <a:prstGeom prst="rect">
            <a:avLst/>
          </a:prstGeom>
          <a:noFill/>
        </p:spPr>
        <p:txBody>
          <a:bodyPr wrap="none" rtlCol="0">
            <a:spAutoFit/>
          </a:bodyPr>
          <a:lstStyle/>
          <a:p>
            <a:r>
              <a:rPr lang="en-US" dirty="0">
                <a:latin typeface="Avenir Book" panose="02000503020000020003" pitchFamily="2" charset="0"/>
              </a:rPr>
              <a:t>Vertical Mounts</a:t>
            </a:r>
          </a:p>
        </p:txBody>
      </p:sp>
      <p:sp>
        <p:nvSpPr>
          <p:cNvPr id="11" name="TextBox 10">
            <a:extLst>
              <a:ext uri="{FF2B5EF4-FFF2-40B4-BE49-F238E27FC236}">
                <a16:creationId xmlns:a16="http://schemas.microsoft.com/office/drawing/2014/main" id="{1BAF1622-460D-7489-CAAE-735327E18E94}"/>
              </a:ext>
            </a:extLst>
          </p:cNvPr>
          <p:cNvSpPr txBox="1"/>
          <p:nvPr/>
        </p:nvSpPr>
        <p:spPr>
          <a:xfrm>
            <a:off x="771143" y="5745546"/>
            <a:ext cx="1784463" cy="369332"/>
          </a:xfrm>
          <a:prstGeom prst="rect">
            <a:avLst/>
          </a:prstGeom>
          <a:noFill/>
        </p:spPr>
        <p:txBody>
          <a:bodyPr wrap="none" rtlCol="0">
            <a:spAutoFit/>
          </a:bodyPr>
          <a:lstStyle/>
          <a:p>
            <a:r>
              <a:rPr lang="en-US" dirty="0">
                <a:latin typeface="Avenir Book" panose="02000503020000020003" pitchFamily="2" charset="0"/>
              </a:rPr>
              <a:t>Rotating Panels</a:t>
            </a:r>
          </a:p>
        </p:txBody>
      </p:sp>
      <p:pic>
        <p:nvPicPr>
          <p:cNvPr id="46" name="Picture 45" descr="A group of solar panels&#10;&#10;AI-generated content may be incorrect.">
            <a:extLst>
              <a:ext uri="{FF2B5EF4-FFF2-40B4-BE49-F238E27FC236}">
                <a16:creationId xmlns:a16="http://schemas.microsoft.com/office/drawing/2014/main" id="{39C374D8-42FA-F010-FC84-4B3FCCD8829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3426" y="563870"/>
            <a:ext cx="2201497" cy="1995587"/>
          </a:xfrm>
          <a:prstGeom prst="rect">
            <a:avLst/>
          </a:prstGeom>
          <a:ln w="57150">
            <a:solidFill>
              <a:srgbClr val="5C9831"/>
            </a:solidFill>
          </a:ln>
        </p:spPr>
      </p:pic>
      <p:pic>
        <p:nvPicPr>
          <p:cNvPr id="47" name="Picture 46" descr="A group of solar panels&#10;&#10;AI-generated content may be incorrect.">
            <a:extLst>
              <a:ext uri="{FF2B5EF4-FFF2-40B4-BE49-F238E27FC236}">
                <a16:creationId xmlns:a16="http://schemas.microsoft.com/office/drawing/2014/main" id="{2C584696-78A4-9639-14FF-B59DD22331A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969415" y="563870"/>
            <a:ext cx="2201497" cy="1995588"/>
          </a:xfrm>
          <a:prstGeom prst="rect">
            <a:avLst/>
          </a:prstGeom>
          <a:ln w="57150">
            <a:solidFill>
              <a:srgbClr val="5C9831"/>
            </a:solidFill>
          </a:ln>
        </p:spPr>
      </p:pic>
      <p:pic>
        <p:nvPicPr>
          <p:cNvPr id="48" name="Picture 47" descr="A screenshot of a video game&#10;&#10;AI-generated content may be incorrect.">
            <a:extLst>
              <a:ext uri="{FF2B5EF4-FFF2-40B4-BE49-F238E27FC236}">
                <a16:creationId xmlns:a16="http://schemas.microsoft.com/office/drawing/2014/main" id="{2C7174EE-E07B-8FF4-B083-CC48092C7BF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969415" y="3450446"/>
            <a:ext cx="2201497" cy="1995587"/>
          </a:xfrm>
          <a:prstGeom prst="rect">
            <a:avLst/>
          </a:prstGeom>
          <a:ln w="57150">
            <a:solidFill>
              <a:srgbClr val="5C9831"/>
            </a:solidFill>
          </a:ln>
        </p:spPr>
      </p:pic>
      <p:pic>
        <p:nvPicPr>
          <p:cNvPr id="49" name="Picture 48" descr="A screenshot of a video game&#10;&#10;AI-generated content may be incorrect.">
            <a:extLst>
              <a:ext uri="{FF2B5EF4-FFF2-40B4-BE49-F238E27FC236}">
                <a16:creationId xmlns:a16="http://schemas.microsoft.com/office/drawing/2014/main" id="{BD9255D0-CB34-F9B8-E3E3-C97BA842210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894503" y="3450445"/>
            <a:ext cx="2201497" cy="1995587"/>
          </a:xfrm>
          <a:prstGeom prst="rect">
            <a:avLst/>
          </a:prstGeom>
          <a:ln w="57150">
            <a:solidFill>
              <a:srgbClr val="5C9831"/>
            </a:solidFill>
          </a:ln>
        </p:spPr>
      </p:pic>
      <p:pic>
        <p:nvPicPr>
          <p:cNvPr id="50" name="Picture 49" descr="A screenshot of a video game&#10;&#10;AI-generated content may be incorrect.">
            <a:extLst>
              <a:ext uri="{FF2B5EF4-FFF2-40B4-BE49-F238E27FC236}">
                <a16:creationId xmlns:a16="http://schemas.microsoft.com/office/drawing/2014/main" id="{EAF072C4-6201-77BF-A9F8-6D8FFA26B07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83427" y="3429000"/>
            <a:ext cx="2201496" cy="1983072"/>
          </a:xfrm>
          <a:prstGeom prst="rect">
            <a:avLst/>
          </a:prstGeom>
          <a:ln w="57150">
            <a:solidFill>
              <a:srgbClr val="5C9831"/>
            </a:solidFill>
          </a:ln>
        </p:spPr>
      </p:pic>
      <p:sp>
        <p:nvSpPr>
          <p:cNvPr id="56" name="TextBox 55">
            <a:extLst>
              <a:ext uri="{FF2B5EF4-FFF2-40B4-BE49-F238E27FC236}">
                <a16:creationId xmlns:a16="http://schemas.microsoft.com/office/drawing/2014/main" id="{A4602CC5-6E6D-31ED-FB73-25BB64FC3354}"/>
              </a:ext>
            </a:extLst>
          </p:cNvPr>
          <p:cNvSpPr txBox="1"/>
          <p:nvPr/>
        </p:nvSpPr>
        <p:spPr>
          <a:xfrm>
            <a:off x="4047715" y="5719233"/>
            <a:ext cx="1895071" cy="369332"/>
          </a:xfrm>
          <a:prstGeom prst="rect">
            <a:avLst/>
          </a:prstGeom>
          <a:noFill/>
        </p:spPr>
        <p:txBody>
          <a:bodyPr wrap="none" rtlCol="0">
            <a:spAutoFit/>
          </a:bodyPr>
          <a:lstStyle/>
          <a:p>
            <a:r>
              <a:rPr lang="en-US" dirty="0">
                <a:latin typeface="Avenir Book" panose="02000503020000020003" pitchFamily="2" charset="0"/>
              </a:rPr>
              <a:t>Elevated Frames</a:t>
            </a:r>
          </a:p>
        </p:txBody>
      </p:sp>
    </p:spTree>
    <p:extLst>
      <p:ext uri="{BB962C8B-B14F-4D97-AF65-F5344CB8AC3E}">
        <p14:creationId xmlns:p14="http://schemas.microsoft.com/office/powerpoint/2010/main" val="2796939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56" name="Straight Connector 2055">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57" name="Straight Connector 2056">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58"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59"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0" name="Isosceles Triangle 2059">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1"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2"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3"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4" name="Isosceles Triangle 2063">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5" name="Isosceles Triangle 2064">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5959903C-E085-4EBC-196B-D77657B12856}"/>
              </a:ext>
            </a:extLst>
          </p:cNvPr>
          <p:cNvSpPr>
            <a:spLocks noGrp="1"/>
          </p:cNvSpPr>
          <p:nvPr>
            <p:ph type="title"/>
          </p:nvPr>
        </p:nvSpPr>
        <p:spPr>
          <a:xfrm>
            <a:off x="948509" y="4428203"/>
            <a:ext cx="8288032" cy="1591459"/>
          </a:xfrm>
        </p:spPr>
        <p:txBody>
          <a:bodyPr vert="horz" lIns="91440" tIns="45720" rIns="91440" bIns="45720" rtlCol="0" anchor="b">
            <a:normAutofit fontScale="90000"/>
          </a:bodyPr>
          <a:lstStyle/>
          <a:p>
            <a:pPr algn="ctr"/>
            <a:br>
              <a:rPr lang="en-US" sz="3200" b="1" dirty="0">
                <a:latin typeface="Avenir Black" panose="02000503020000020003" pitchFamily="2" charset="0"/>
              </a:rPr>
            </a:br>
            <a:br>
              <a:rPr lang="en-US" sz="3200" b="1" dirty="0">
                <a:latin typeface="Avenir Black" panose="02000503020000020003" pitchFamily="2" charset="0"/>
              </a:rPr>
            </a:br>
            <a:r>
              <a:rPr lang="en-US" sz="3200" b="1" dirty="0">
                <a:latin typeface="Avenir Black" panose="02000503020000020003" pitchFamily="2" charset="0"/>
              </a:rPr>
              <a:t>Bonus: Could animals graze under the panels and would it be beneficial?</a:t>
            </a:r>
          </a:p>
        </p:txBody>
      </p:sp>
      <p:pic>
        <p:nvPicPr>
          <p:cNvPr id="2050" name="Picture 2" descr="Agri-Solar – NM Healthy Soil Working Group">
            <a:extLst>
              <a:ext uri="{FF2B5EF4-FFF2-40B4-BE49-F238E27FC236}">
                <a16:creationId xmlns:a16="http://schemas.microsoft.com/office/drawing/2014/main" id="{92C42AA2-D442-473E-E913-E80B42D82338}"/>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p:blipFill>
        <p:spPr bwMode="auto">
          <a:xfrm>
            <a:off x="677334" y="468621"/>
            <a:ext cx="8274669" cy="3635025"/>
          </a:xfrm>
          <a:custGeom>
            <a:avLst/>
            <a:gdLst/>
            <a:ahLst/>
            <a:cxnLst/>
            <a:rect l="l" t="t" r="r" b="b"/>
            <a:pathLst>
              <a:path w="8274669" h="3635025">
                <a:moveTo>
                  <a:pt x="540554" y="0"/>
                </a:moveTo>
                <a:lnTo>
                  <a:pt x="8274669" y="0"/>
                </a:lnTo>
                <a:lnTo>
                  <a:pt x="8274669" y="3635025"/>
                </a:lnTo>
                <a:lnTo>
                  <a:pt x="0" y="363502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093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ph of U.S. annual temperature since 1895">
            <a:extLst>
              <a:ext uri="{FF2B5EF4-FFF2-40B4-BE49-F238E27FC236}">
                <a16:creationId xmlns:a16="http://schemas.microsoft.com/office/drawing/2014/main" id="{8E2E087A-71D4-9DFF-FE14-E514B514D9DE}"/>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57540" y="1254716"/>
            <a:ext cx="7094229" cy="24028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4D8ECAA-BBF7-8895-5E55-445D82D5D835}"/>
              </a:ext>
            </a:extLst>
          </p:cNvPr>
          <p:cNvSpPr txBox="1"/>
          <p:nvPr/>
        </p:nvSpPr>
        <p:spPr>
          <a:xfrm>
            <a:off x="157540" y="3657600"/>
            <a:ext cx="5007830" cy="830997"/>
          </a:xfrm>
          <a:prstGeom prst="rect">
            <a:avLst/>
          </a:prstGeom>
          <a:noFill/>
        </p:spPr>
        <p:txBody>
          <a:bodyPr wrap="square">
            <a:spAutoFit/>
          </a:bodyPr>
          <a:lstStyle/>
          <a:p>
            <a:pPr algn="l">
              <a:spcAft>
                <a:spcPts val="2250"/>
              </a:spcAft>
            </a:pPr>
            <a:r>
              <a:rPr lang="en-US" sz="1200" b="0" i="0" dirty="0">
                <a:solidFill>
                  <a:srgbClr val="212121"/>
                </a:solidFill>
                <a:effectLst/>
                <a:latin typeface="Source Sans 3"/>
              </a:rPr>
              <a:t>Average annual temperatures for the contiguous United States from 1895 to 2020 (orange line), along with the warming trend of 0.16˚Fahrenheit per decade (red line). Graph by NOAA </a:t>
            </a:r>
            <a:r>
              <a:rPr lang="en-US" sz="1200" b="0" i="0" dirty="0" err="1">
                <a:solidFill>
                  <a:srgbClr val="212121"/>
                </a:solidFill>
                <a:effectLst/>
                <a:latin typeface="Source Sans 3"/>
              </a:rPr>
              <a:t>Climate.gov</a:t>
            </a:r>
            <a:r>
              <a:rPr lang="en-US" sz="1200" b="0" i="0" dirty="0">
                <a:solidFill>
                  <a:srgbClr val="212121"/>
                </a:solidFill>
                <a:effectLst/>
                <a:latin typeface="Source Sans 3"/>
              </a:rPr>
              <a:t>, based on data from NCEI </a:t>
            </a:r>
            <a:r>
              <a:rPr lang="en-US" sz="1200" b="0" i="0" u="none" strike="noStrike" dirty="0">
                <a:solidFill>
                  <a:srgbClr val="0071BC"/>
                </a:solidFill>
                <a:effectLst/>
                <a:latin typeface="Source Sans 3"/>
                <a:hlinkClick r:id="rId4"/>
              </a:rPr>
              <a:t>Climate at a Glance</a:t>
            </a:r>
            <a:r>
              <a:rPr lang="en-US" sz="1200" b="0" i="0" dirty="0">
                <a:solidFill>
                  <a:srgbClr val="212121"/>
                </a:solidFill>
                <a:effectLst/>
                <a:latin typeface="Source Sans 3"/>
              </a:rPr>
              <a:t>.</a:t>
            </a:r>
          </a:p>
        </p:txBody>
      </p:sp>
      <p:pic>
        <p:nvPicPr>
          <p:cNvPr id="2" name="Picture 2">
            <a:extLst>
              <a:ext uri="{FF2B5EF4-FFF2-40B4-BE49-F238E27FC236}">
                <a16:creationId xmlns:a16="http://schemas.microsoft.com/office/drawing/2014/main" id="{3B14E115-4643-7030-C43A-F2E1517E3E1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06206" y="2906486"/>
            <a:ext cx="4985793" cy="385237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239A4AE3-C106-2A80-6058-E52867F52FF1}"/>
              </a:ext>
            </a:extLst>
          </p:cNvPr>
          <p:cNvSpPr>
            <a:spLocks noGrp="1"/>
          </p:cNvSpPr>
          <p:nvPr>
            <p:ph type="title"/>
          </p:nvPr>
        </p:nvSpPr>
        <p:spPr>
          <a:xfrm>
            <a:off x="342900" y="423719"/>
            <a:ext cx="9200824" cy="1320800"/>
          </a:xfrm>
        </p:spPr>
        <p:txBody>
          <a:bodyPr>
            <a:normAutofit/>
          </a:bodyPr>
          <a:lstStyle/>
          <a:p>
            <a:pPr algn="ctr"/>
            <a:r>
              <a:rPr lang="en-US" sz="4000" b="1" dirty="0">
                <a:latin typeface="Avenir Black" panose="02000503020000020003" pitchFamily="2" charset="0"/>
              </a:rPr>
              <a:t>Why Could Agrivoltaics be Helpful?</a:t>
            </a:r>
          </a:p>
        </p:txBody>
      </p:sp>
      <p:sp>
        <p:nvSpPr>
          <p:cNvPr id="4" name="TextBox 3">
            <a:extLst>
              <a:ext uri="{FF2B5EF4-FFF2-40B4-BE49-F238E27FC236}">
                <a16:creationId xmlns:a16="http://schemas.microsoft.com/office/drawing/2014/main" id="{AAEA1BA7-9524-01A3-9DBA-8A2C2BC2D282}"/>
              </a:ext>
            </a:extLst>
          </p:cNvPr>
          <p:cNvSpPr txBox="1"/>
          <p:nvPr/>
        </p:nvSpPr>
        <p:spPr>
          <a:xfrm>
            <a:off x="947056" y="4803065"/>
            <a:ext cx="5861957" cy="1754326"/>
          </a:xfrm>
          <a:prstGeom prst="rect">
            <a:avLst/>
          </a:prstGeom>
          <a:noFill/>
        </p:spPr>
        <p:txBody>
          <a:bodyPr wrap="square" rtlCol="0">
            <a:spAutoFit/>
          </a:bodyPr>
          <a:lstStyle/>
          <a:p>
            <a:r>
              <a:rPr lang="en-US" sz="3600" dirty="0">
                <a:latin typeface="Avenir Book" panose="02000503020000020003" pitchFamily="2" charset="0"/>
              </a:rPr>
              <a:t>The Southwest is getting hotter and drier because of climate change.</a:t>
            </a:r>
          </a:p>
        </p:txBody>
      </p:sp>
    </p:spTree>
    <p:extLst>
      <p:ext uri="{BB962C8B-B14F-4D97-AF65-F5344CB8AC3E}">
        <p14:creationId xmlns:p14="http://schemas.microsoft.com/office/powerpoint/2010/main" val="3816117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Content Placeholder 1029">
            <a:extLst>
              <a:ext uri="{FF2B5EF4-FFF2-40B4-BE49-F238E27FC236}">
                <a16:creationId xmlns:a16="http://schemas.microsoft.com/office/drawing/2014/main" id="{6AC258C1-9CC3-AE50-0713-C351273D2F50}"/>
              </a:ext>
            </a:extLst>
          </p:cNvPr>
          <p:cNvSpPr>
            <a:spLocks noGrp="1"/>
          </p:cNvSpPr>
          <p:nvPr>
            <p:ph idx="1"/>
          </p:nvPr>
        </p:nvSpPr>
        <p:spPr>
          <a:xfrm>
            <a:off x="4995714" y="1859322"/>
            <a:ext cx="5225584" cy="4642644"/>
          </a:xfrm>
        </p:spPr>
        <p:txBody>
          <a:bodyPr>
            <a:normAutofit/>
          </a:bodyPr>
          <a:lstStyle/>
          <a:p>
            <a:pPr marL="0" indent="0">
              <a:buNone/>
            </a:pPr>
            <a:r>
              <a:rPr lang="en-US" sz="2400" dirty="0">
                <a:latin typeface="Avenir Book" panose="02000503020000020003" pitchFamily="2" charset="0"/>
              </a:rPr>
              <a:t>Native Americans have traditionally planted crops together to support each other in hard environments.</a:t>
            </a:r>
          </a:p>
          <a:p>
            <a:pPr marL="0" indent="0">
              <a:buNone/>
            </a:pPr>
            <a:endParaRPr lang="en-US" sz="2400" dirty="0">
              <a:latin typeface="Avenir Book" panose="02000503020000020003" pitchFamily="2" charset="0"/>
            </a:endParaRPr>
          </a:p>
          <a:p>
            <a:r>
              <a:rPr lang="en-US" sz="2400" dirty="0">
                <a:latin typeface="Avenir Book" panose="02000503020000020003" pitchFamily="2" charset="0"/>
              </a:rPr>
              <a:t>Squash – leaves provide shade and preserve moisture</a:t>
            </a:r>
          </a:p>
          <a:p>
            <a:r>
              <a:rPr lang="en-US" sz="2400" dirty="0">
                <a:latin typeface="Avenir Book" panose="02000503020000020003" pitchFamily="2" charset="0"/>
              </a:rPr>
              <a:t>Corn –stalks provide poles for beans to climb</a:t>
            </a:r>
          </a:p>
          <a:p>
            <a:r>
              <a:rPr lang="en-US" sz="2400" dirty="0">
                <a:latin typeface="Avenir Book" panose="02000503020000020003" pitchFamily="2" charset="0"/>
              </a:rPr>
              <a:t>Beans – Roots fertilize the soil with nitrogen</a:t>
            </a:r>
          </a:p>
        </p:txBody>
      </p:sp>
      <p:pic>
        <p:nvPicPr>
          <p:cNvPr id="1026" name="Picture 2">
            <a:extLst>
              <a:ext uri="{FF2B5EF4-FFF2-40B4-BE49-F238E27FC236}">
                <a16:creationId xmlns:a16="http://schemas.microsoft.com/office/drawing/2014/main" id="{EC379A98-C150-50B5-C1DD-348809DF60F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486022" y="307734"/>
            <a:ext cx="4872777" cy="6194232"/>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1038" name="Isosceles Triangle 1037">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C395D389-99A1-AC21-A61A-4A3AF922DC14}"/>
              </a:ext>
            </a:extLst>
          </p:cNvPr>
          <p:cNvSpPr txBox="1"/>
          <p:nvPr/>
        </p:nvSpPr>
        <p:spPr>
          <a:xfrm>
            <a:off x="421298" y="6243283"/>
            <a:ext cx="3711790" cy="276999"/>
          </a:xfrm>
          <a:prstGeom prst="rect">
            <a:avLst/>
          </a:prstGeom>
          <a:noFill/>
        </p:spPr>
        <p:txBody>
          <a:bodyPr wrap="square">
            <a:spAutoFit/>
          </a:bodyPr>
          <a:lstStyle/>
          <a:p>
            <a:pPr marL="0" indent="0">
              <a:buNone/>
            </a:pPr>
            <a:r>
              <a:rPr lang="en-US" sz="1200" dirty="0">
                <a:latin typeface="Times New Roman" panose="02020603050405020304" pitchFamily="18" charset="0"/>
                <a:cs typeface="Times New Roman" panose="02020603050405020304" pitchFamily="18" charset="0"/>
              </a:rPr>
              <a:t>https://</a:t>
            </a:r>
            <a:r>
              <a:rPr lang="en-US" sz="1200" dirty="0" err="1">
                <a:latin typeface="Times New Roman" panose="02020603050405020304" pitchFamily="18" charset="0"/>
                <a:cs typeface="Times New Roman" panose="02020603050405020304" pitchFamily="18" charset="0"/>
              </a:rPr>
              <a:t>www.nal.usda.gov</a:t>
            </a:r>
            <a:r>
              <a:rPr lang="en-US" sz="1200" dirty="0">
                <a:latin typeface="Times New Roman" panose="02020603050405020304" pitchFamily="18" charset="0"/>
                <a:cs typeface="Times New Roman" panose="02020603050405020304" pitchFamily="18" charset="0"/>
              </a:rPr>
              <a:t>/collections/stories/three-sisters</a:t>
            </a:r>
          </a:p>
        </p:txBody>
      </p:sp>
      <p:sp>
        <p:nvSpPr>
          <p:cNvPr id="2" name="Title 1">
            <a:extLst>
              <a:ext uri="{FF2B5EF4-FFF2-40B4-BE49-F238E27FC236}">
                <a16:creationId xmlns:a16="http://schemas.microsoft.com/office/drawing/2014/main" id="{45BA625D-82E1-05E8-6A9F-39A7223E28E7}"/>
              </a:ext>
            </a:extLst>
          </p:cNvPr>
          <p:cNvSpPr>
            <a:spLocks noGrp="1"/>
          </p:cNvSpPr>
          <p:nvPr>
            <p:ph type="title"/>
          </p:nvPr>
        </p:nvSpPr>
        <p:spPr>
          <a:xfrm>
            <a:off x="5099886" y="423128"/>
            <a:ext cx="4267201" cy="1320800"/>
          </a:xfrm>
        </p:spPr>
        <p:txBody>
          <a:bodyPr>
            <a:normAutofit/>
          </a:bodyPr>
          <a:lstStyle/>
          <a:p>
            <a:pPr algn="ctr"/>
            <a:r>
              <a:rPr lang="en-US" sz="4000" b="1" dirty="0">
                <a:latin typeface="Avenir Black" panose="02000503020000020003" pitchFamily="2" charset="0"/>
              </a:rPr>
              <a:t>Three Sisters Planting</a:t>
            </a:r>
          </a:p>
        </p:txBody>
      </p:sp>
    </p:spTree>
    <p:extLst>
      <p:ext uri="{BB962C8B-B14F-4D97-AF65-F5344CB8AC3E}">
        <p14:creationId xmlns:p14="http://schemas.microsoft.com/office/powerpoint/2010/main" val="1037107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A plate of lettuce and a lamp&#10;&#10;AI-generated content may be incorrect.">
            <a:extLst>
              <a:ext uri="{FF2B5EF4-FFF2-40B4-BE49-F238E27FC236}">
                <a16:creationId xmlns:a16="http://schemas.microsoft.com/office/drawing/2014/main" id="{D3535E26-5491-B8EB-B117-0807FE8CD02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841911" y="1937426"/>
            <a:ext cx="2673878" cy="3881437"/>
          </a:xfrm>
        </p:spPr>
      </p:pic>
      <p:pic>
        <p:nvPicPr>
          <p:cNvPr id="14" name="Picture 13" descr="A plate with leaves on it under a lamp&#10;&#10;AI-generated content may be incorrect.">
            <a:extLst>
              <a:ext uri="{FF2B5EF4-FFF2-40B4-BE49-F238E27FC236}">
                <a16:creationId xmlns:a16="http://schemas.microsoft.com/office/drawing/2014/main" id="{88B4299B-5534-9027-2A18-07D2D89A3C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37797" y="1937426"/>
            <a:ext cx="3001393" cy="3783285"/>
          </a:xfrm>
          <a:prstGeom prst="rect">
            <a:avLst/>
          </a:prstGeom>
        </p:spPr>
      </p:pic>
      <p:sp>
        <p:nvSpPr>
          <p:cNvPr id="4" name="TextBox 3">
            <a:extLst>
              <a:ext uri="{FF2B5EF4-FFF2-40B4-BE49-F238E27FC236}">
                <a16:creationId xmlns:a16="http://schemas.microsoft.com/office/drawing/2014/main" id="{E0305ED6-91E5-46A9-F044-3C15FBBE5BB2}"/>
              </a:ext>
            </a:extLst>
          </p:cNvPr>
          <p:cNvSpPr txBox="1"/>
          <p:nvPr/>
        </p:nvSpPr>
        <p:spPr>
          <a:xfrm>
            <a:off x="325497" y="1325397"/>
            <a:ext cx="2382271" cy="4154984"/>
          </a:xfrm>
          <a:prstGeom prst="rect">
            <a:avLst/>
          </a:prstGeom>
          <a:noFill/>
        </p:spPr>
        <p:txBody>
          <a:bodyPr wrap="square" rtlCol="0">
            <a:spAutoFit/>
          </a:bodyPr>
          <a:lstStyle/>
          <a:p>
            <a:r>
              <a:rPr lang="en-US" sz="2400" b="1" dirty="0">
                <a:latin typeface="Avenir Book" panose="02000503020000020003" pitchFamily="2" charset="0"/>
              </a:rPr>
              <a:t>Question</a:t>
            </a:r>
            <a:r>
              <a:rPr lang="en-US" sz="2400" dirty="0">
                <a:latin typeface="Avenir Book" panose="02000503020000020003" pitchFamily="2" charset="0"/>
              </a:rPr>
              <a:t>:  Which spinach do you think will lose more water (under the solar panel or in the sun)?</a:t>
            </a:r>
          </a:p>
          <a:p>
            <a:endParaRPr lang="en-US" sz="2400" dirty="0">
              <a:latin typeface="Avenir Book" panose="02000503020000020003" pitchFamily="2" charset="0"/>
            </a:endParaRPr>
          </a:p>
          <a:p>
            <a:r>
              <a:rPr lang="en-US" sz="2400" b="1" dirty="0">
                <a:latin typeface="Avenir Book" panose="02000503020000020003" pitchFamily="2" charset="0"/>
              </a:rPr>
              <a:t>Make a prediction on question 1.</a:t>
            </a:r>
          </a:p>
        </p:txBody>
      </p:sp>
      <p:sp>
        <p:nvSpPr>
          <p:cNvPr id="3" name="TextBox 2">
            <a:extLst>
              <a:ext uri="{FF2B5EF4-FFF2-40B4-BE49-F238E27FC236}">
                <a16:creationId xmlns:a16="http://schemas.microsoft.com/office/drawing/2014/main" id="{00A0036F-CE22-3CA0-97C8-17840D860667}"/>
              </a:ext>
            </a:extLst>
          </p:cNvPr>
          <p:cNvSpPr txBox="1"/>
          <p:nvPr/>
        </p:nvSpPr>
        <p:spPr>
          <a:xfrm>
            <a:off x="5177455" y="1067579"/>
            <a:ext cx="843501" cy="523220"/>
          </a:xfrm>
          <a:prstGeom prst="rect">
            <a:avLst/>
          </a:prstGeom>
          <a:noFill/>
        </p:spPr>
        <p:txBody>
          <a:bodyPr wrap="none" rtlCol="0">
            <a:spAutoFit/>
          </a:bodyPr>
          <a:lstStyle/>
          <a:p>
            <a:r>
              <a:rPr lang="en-US" sz="2000" dirty="0"/>
              <a:t> </a:t>
            </a:r>
            <a:r>
              <a:rPr lang="en-US" sz="2800" dirty="0"/>
              <a:t>Sun</a:t>
            </a:r>
          </a:p>
        </p:txBody>
      </p:sp>
      <p:sp>
        <p:nvSpPr>
          <p:cNvPr id="5" name="Down Arrow 4">
            <a:extLst>
              <a:ext uri="{FF2B5EF4-FFF2-40B4-BE49-F238E27FC236}">
                <a16:creationId xmlns:a16="http://schemas.microsoft.com/office/drawing/2014/main" id="{CE4C34D9-FFF1-6330-FA43-DB6A65239EC9}"/>
              </a:ext>
            </a:extLst>
          </p:cNvPr>
          <p:cNvSpPr/>
          <p:nvPr/>
        </p:nvSpPr>
        <p:spPr>
          <a:xfrm rot="18893756">
            <a:off x="6534418" y="1253294"/>
            <a:ext cx="335362" cy="132354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D77815E-3263-02CB-2E1B-142619D5AA7B}"/>
              </a:ext>
            </a:extLst>
          </p:cNvPr>
          <p:cNvSpPr txBox="1"/>
          <p:nvPr/>
        </p:nvSpPr>
        <p:spPr>
          <a:xfrm>
            <a:off x="9520096" y="2225620"/>
            <a:ext cx="1242580" cy="954107"/>
          </a:xfrm>
          <a:prstGeom prst="rect">
            <a:avLst/>
          </a:prstGeom>
          <a:noFill/>
        </p:spPr>
        <p:txBody>
          <a:bodyPr wrap="square" rtlCol="0">
            <a:spAutoFit/>
          </a:bodyPr>
          <a:lstStyle/>
          <a:p>
            <a:r>
              <a:rPr lang="en-US" sz="2800" dirty="0"/>
              <a:t>Solar </a:t>
            </a:r>
          </a:p>
          <a:p>
            <a:r>
              <a:rPr lang="en-US" sz="2800" dirty="0"/>
              <a:t>Panel</a:t>
            </a:r>
          </a:p>
        </p:txBody>
      </p:sp>
      <p:sp>
        <p:nvSpPr>
          <p:cNvPr id="8" name="Down Arrow 7">
            <a:extLst>
              <a:ext uri="{FF2B5EF4-FFF2-40B4-BE49-F238E27FC236}">
                <a16:creationId xmlns:a16="http://schemas.microsoft.com/office/drawing/2014/main" id="{8C6EC91D-2167-3F3E-1EA4-8A83CDC99F1F}"/>
              </a:ext>
            </a:extLst>
          </p:cNvPr>
          <p:cNvSpPr/>
          <p:nvPr/>
        </p:nvSpPr>
        <p:spPr>
          <a:xfrm rot="4380083">
            <a:off x="8638482" y="2607377"/>
            <a:ext cx="354821" cy="209710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a:extLst>
              <a:ext uri="{FF2B5EF4-FFF2-40B4-BE49-F238E27FC236}">
                <a16:creationId xmlns:a16="http://schemas.microsoft.com/office/drawing/2014/main" id="{A54A8514-A52E-DDDF-C9D8-DB03A35E0E14}"/>
              </a:ext>
            </a:extLst>
          </p:cNvPr>
          <p:cNvSpPr/>
          <p:nvPr/>
        </p:nvSpPr>
        <p:spPr>
          <a:xfrm rot="12918442">
            <a:off x="6583598" y="4168408"/>
            <a:ext cx="466433" cy="2115007"/>
          </a:xfrm>
          <a:prstGeom prst="downArrow">
            <a:avLst>
              <a:gd name="adj1" fmla="val 36709"/>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AF3825-CC21-1EB8-2705-9F32CAAB9DBE}"/>
              </a:ext>
            </a:extLst>
          </p:cNvPr>
          <p:cNvSpPr txBox="1"/>
          <p:nvPr/>
        </p:nvSpPr>
        <p:spPr>
          <a:xfrm>
            <a:off x="5298831" y="5950316"/>
            <a:ext cx="984565" cy="523220"/>
          </a:xfrm>
          <a:prstGeom prst="rect">
            <a:avLst/>
          </a:prstGeom>
          <a:noFill/>
        </p:spPr>
        <p:txBody>
          <a:bodyPr wrap="none" rtlCol="0">
            <a:spAutoFit/>
          </a:bodyPr>
          <a:lstStyle/>
          <a:p>
            <a:r>
              <a:rPr lang="en-US" sz="2800" dirty="0"/>
              <a:t>Crop</a:t>
            </a:r>
          </a:p>
        </p:txBody>
      </p:sp>
      <p:sp>
        <p:nvSpPr>
          <p:cNvPr id="16" name="Down Arrow 15">
            <a:extLst>
              <a:ext uri="{FF2B5EF4-FFF2-40B4-BE49-F238E27FC236}">
                <a16:creationId xmlns:a16="http://schemas.microsoft.com/office/drawing/2014/main" id="{15825E1E-FA27-F8FE-7677-D1911DFF1F29}"/>
              </a:ext>
            </a:extLst>
          </p:cNvPr>
          <p:cNvSpPr/>
          <p:nvPr/>
        </p:nvSpPr>
        <p:spPr>
          <a:xfrm rot="7860227">
            <a:off x="4503668" y="4916415"/>
            <a:ext cx="399616" cy="1428855"/>
          </a:xfrm>
          <a:prstGeom prst="downArrow">
            <a:avLst>
              <a:gd name="adj1" fmla="val 41007"/>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a:extLst>
              <a:ext uri="{FF2B5EF4-FFF2-40B4-BE49-F238E27FC236}">
                <a16:creationId xmlns:a16="http://schemas.microsoft.com/office/drawing/2014/main" id="{C9AF1CD9-4255-5268-192D-98BB408D85AF}"/>
              </a:ext>
            </a:extLst>
          </p:cNvPr>
          <p:cNvSpPr/>
          <p:nvPr/>
        </p:nvSpPr>
        <p:spPr>
          <a:xfrm rot="3125076">
            <a:off x="4431333" y="1282346"/>
            <a:ext cx="321519" cy="1412482"/>
          </a:xfrm>
          <a:prstGeom prst="downArrow">
            <a:avLst>
              <a:gd name="adj1" fmla="val 52018"/>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D3562FA-69AC-C665-A8D7-71F3D890780C}"/>
              </a:ext>
            </a:extLst>
          </p:cNvPr>
          <p:cNvSpPr txBox="1">
            <a:spLocks/>
          </p:cNvSpPr>
          <p:nvPr/>
        </p:nvSpPr>
        <p:spPr>
          <a:xfrm>
            <a:off x="342900" y="423719"/>
            <a:ext cx="9200824"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latin typeface="Avenir Black" panose="02000503020000020003" pitchFamily="2" charset="0"/>
              </a:rPr>
              <a:t>Setting Up the Experiment</a:t>
            </a:r>
          </a:p>
        </p:txBody>
      </p:sp>
    </p:spTree>
    <p:extLst>
      <p:ext uri="{BB962C8B-B14F-4D97-AF65-F5344CB8AC3E}">
        <p14:creationId xmlns:p14="http://schemas.microsoft.com/office/powerpoint/2010/main" val="652168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2BC0EB-05ED-F999-DF50-D6848C3FB9B6}"/>
              </a:ext>
            </a:extLst>
          </p:cNvPr>
          <p:cNvSpPr txBox="1"/>
          <p:nvPr/>
        </p:nvSpPr>
        <p:spPr>
          <a:xfrm>
            <a:off x="5496910" y="6553073"/>
            <a:ext cx="4155278" cy="228076"/>
          </a:xfrm>
          <a:prstGeom prst="rect">
            <a:avLst/>
          </a:prstGeom>
          <a:noFill/>
        </p:spPr>
        <p:txBody>
          <a:bodyPr wrap="square" rtlCol="0">
            <a:spAutoFit/>
          </a:bodyPr>
          <a:lstStyle/>
          <a:p>
            <a:r>
              <a:rPr lang="en-US" sz="882" b="1" dirty="0">
                <a:solidFill>
                  <a:schemeClr val="tx1">
                    <a:lumMod val="50000"/>
                    <a:lumOff val="50000"/>
                  </a:schemeClr>
                </a:solidFill>
                <a:latin typeface="Avenir Black" panose="02000503020000020003" pitchFamily="2" charset="0"/>
              </a:rPr>
              <a:t>© </a:t>
            </a:r>
            <a:r>
              <a:rPr lang="en-US" sz="882" b="1" dirty="0" err="1">
                <a:solidFill>
                  <a:schemeClr val="tx1">
                    <a:lumMod val="50000"/>
                    <a:lumOff val="50000"/>
                  </a:schemeClr>
                </a:solidFill>
                <a:latin typeface="Avenir Black" panose="02000503020000020003" pitchFamily="2" charset="0"/>
              </a:rPr>
              <a:t>Asombro</a:t>
            </a:r>
            <a:r>
              <a:rPr lang="en-US" sz="882" b="1" dirty="0">
                <a:solidFill>
                  <a:schemeClr val="tx1">
                    <a:lumMod val="50000"/>
                    <a:lumOff val="50000"/>
                  </a:schemeClr>
                </a:solidFill>
                <a:latin typeface="Avenir Black" panose="02000503020000020003" pitchFamily="2" charset="0"/>
              </a:rPr>
              <a:t> Institute for Science Education (</a:t>
            </a:r>
            <a:r>
              <a:rPr lang="en-US" sz="882" b="1" dirty="0" err="1">
                <a:solidFill>
                  <a:schemeClr val="tx1">
                    <a:lumMod val="50000"/>
                    <a:lumOff val="50000"/>
                  </a:schemeClr>
                </a:solidFill>
                <a:latin typeface="Avenir Black" panose="02000503020000020003" pitchFamily="2" charset="0"/>
              </a:rPr>
              <a:t>www.asombro.org</a:t>
            </a:r>
            <a:r>
              <a:rPr lang="en-US" sz="882" b="1" dirty="0">
                <a:solidFill>
                  <a:schemeClr val="tx1">
                    <a:lumMod val="50000"/>
                    <a:lumOff val="50000"/>
                  </a:schemeClr>
                </a:solidFill>
                <a:latin typeface="Avenir Black" panose="02000503020000020003" pitchFamily="2" charset="0"/>
              </a:rPr>
              <a:t>)</a:t>
            </a:r>
          </a:p>
        </p:txBody>
      </p:sp>
      <p:pic>
        <p:nvPicPr>
          <p:cNvPr id="6" name="Picture 5" descr="A diagram of a solar panel&#10;&#10;AI-generated content may be incorrect.">
            <a:extLst>
              <a:ext uri="{FF2B5EF4-FFF2-40B4-BE49-F238E27FC236}">
                <a16:creationId xmlns:a16="http://schemas.microsoft.com/office/drawing/2014/main" id="{03BAA184-8436-F8FF-39BC-ED392B2E44E7}"/>
              </a:ext>
            </a:extLst>
          </p:cNvPr>
          <p:cNvPicPr>
            <a:picLocks noChangeAspect="1"/>
          </p:cNvPicPr>
          <p:nvPr/>
        </p:nvPicPr>
        <p:blipFill>
          <a:blip r:embed="rId3"/>
          <a:stretch>
            <a:fillRect/>
          </a:stretch>
        </p:blipFill>
        <p:spPr>
          <a:xfrm>
            <a:off x="835697" y="254787"/>
            <a:ext cx="8554642" cy="6603213"/>
          </a:xfrm>
          <a:prstGeom prst="rect">
            <a:avLst/>
          </a:prstGeom>
        </p:spPr>
      </p:pic>
    </p:spTree>
    <p:extLst>
      <p:ext uri="{BB962C8B-B14F-4D97-AF65-F5344CB8AC3E}">
        <p14:creationId xmlns:p14="http://schemas.microsoft.com/office/powerpoint/2010/main" val="357761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CEA5D-F2DB-8744-FB9A-22CBC57CF0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928CE7-F92F-4AED-F614-2F3D100D8BD4}"/>
              </a:ext>
            </a:extLst>
          </p:cNvPr>
          <p:cNvSpPr>
            <a:spLocks noGrp="1"/>
          </p:cNvSpPr>
          <p:nvPr>
            <p:ph type="title"/>
          </p:nvPr>
        </p:nvSpPr>
        <p:spPr>
          <a:xfrm>
            <a:off x="604968" y="578080"/>
            <a:ext cx="8596668" cy="1320800"/>
          </a:xfrm>
        </p:spPr>
        <p:txBody>
          <a:bodyPr>
            <a:normAutofit/>
          </a:bodyPr>
          <a:lstStyle/>
          <a:p>
            <a:pPr algn="ctr"/>
            <a:r>
              <a:rPr lang="en-US" sz="4000" b="1" dirty="0">
                <a:latin typeface="Avenir Black" panose="02000503020000020003" pitchFamily="2" charset="0"/>
              </a:rPr>
              <a:t>Experiment Time: Transpiration</a:t>
            </a:r>
          </a:p>
        </p:txBody>
      </p:sp>
      <p:sp>
        <p:nvSpPr>
          <p:cNvPr id="3" name="Content Placeholder 2">
            <a:extLst>
              <a:ext uri="{FF2B5EF4-FFF2-40B4-BE49-F238E27FC236}">
                <a16:creationId xmlns:a16="http://schemas.microsoft.com/office/drawing/2014/main" id="{28ABD890-EFAD-1F19-B16A-99FD56AD5131}"/>
              </a:ext>
            </a:extLst>
          </p:cNvPr>
          <p:cNvSpPr>
            <a:spLocks noGrp="1"/>
          </p:cNvSpPr>
          <p:nvPr>
            <p:ph idx="1"/>
          </p:nvPr>
        </p:nvSpPr>
        <p:spPr>
          <a:xfrm>
            <a:off x="1478128" y="1383509"/>
            <a:ext cx="8596668" cy="3880773"/>
          </a:xfrm>
        </p:spPr>
        <p:txBody>
          <a:bodyPr>
            <a:normAutofit/>
          </a:bodyPr>
          <a:lstStyle/>
          <a:p>
            <a:r>
              <a:rPr lang="en-US" sz="3600" dirty="0">
                <a:latin typeface="Avenir Book" panose="02000503020000020003" pitchFamily="2" charset="0"/>
              </a:rPr>
              <a:t>READ THE TASK CARD</a:t>
            </a:r>
          </a:p>
          <a:p>
            <a:pPr lvl="1"/>
            <a:r>
              <a:rPr lang="en-US" sz="3400" dirty="0">
                <a:latin typeface="Avenir Book" panose="02000503020000020003" pitchFamily="2" charset="0"/>
              </a:rPr>
              <a:t>Record the starting mass</a:t>
            </a:r>
          </a:p>
          <a:p>
            <a:pPr marL="0" indent="0">
              <a:buNone/>
            </a:pPr>
            <a:endParaRPr lang="en-US" sz="3600" dirty="0"/>
          </a:p>
        </p:txBody>
      </p:sp>
      <p:pic>
        <p:nvPicPr>
          <p:cNvPr id="10" name="Picture 9" descr="A plate with leaves on it under a lamp&#10;&#10;AI-generated content may be incorrect.">
            <a:extLst>
              <a:ext uri="{FF2B5EF4-FFF2-40B4-BE49-F238E27FC236}">
                <a16:creationId xmlns:a16="http://schemas.microsoft.com/office/drawing/2014/main" id="{A17F66D6-EED2-A345-290D-7A82F6F27E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8128" y="3005262"/>
            <a:ext cx="2704835" cy="3409471"/>
          </a:xfrm>
          <a:prstGeom prst="rect">
            <a:avLst/>
          </a:prstGeom>
        </p:spPr>
      </p:pic>
      <p:pic>
        <p:nvPicPr>
          <p:cNvPr id="5" name="Picture 4" descr="A plate of lettuce and a lamp&#10;&#10;AI-generated content may be incorrect.">
            <a:extLst>
              <a:ext uri="{FF2B5EF4-FFF2-40B4-BE49-F238E27FC236}">
                <a16:creationId xmlns:a16="http://schemas.microsoft.com/office/drawing/2014/main" id="{BE7F27B4-76EE-90F2-9652-509391E5BF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1243" y="3023418"/>
            <a:ext cx="2349734" cy="3410904"/>
          </a:xfrm>
          <a:prstGeom prst="rect">
            <a:avLst/>
          </a:prstGeom>
        </p:spPr>
      </p:pic>
      <p:pic>
        <p:nvPicPr>
          <p:cNvPr id="7" name="Picture 6" descr="A grey scale with a blue screen&#10;&#10;AI-generated content may be incorrect.">
            <a:extLst>
              <a:ext uri="{FF2B5EF4-FFF2-40B4-BE49-F238E27FC236}">
                <a16:creationId xmlns:a16="http://schemas.microsoft.com/office/drawing/2014/main" id="{8435918D-9D0F-74AC-E3E8-DF104C2D0D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05838" y="3021984"/>
            <a:ext cx="2919223" cy="3392750"/>
          </a:xfrm>
          <a:prstGeom prst="rect">
            <a:avLst/>
          </a:prstGeom>
        </p:spPr>
      </p:pic>
    </p:spTree>
    <p:extLst>
      <p:ext uri="{BB962C8B-B14F-4D97-AF65-F5344CB8AC3E}">
        <p14:creationId xmlns:p14="http://schemas.microsoft.com/office/powerpoint/2010/main" val="3924113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AC1D4D-EDE7-4E13-9AD2-BBDAA4807589}"/>
              </a:ext>
            </a:extLst>
          </p:cNvPr>
          <p:cNvSpPr>
            <a:spLocks noGrp="1"/>
          </p:cNvSpPr>
          <p:nvPr>
            <p:ph idx="1"/>
          </p:nvPr>
        </p:nvSpPr>
        <p:spPr>
          <a:xfrm>
            <a:off x="6312784" y="2281925"/>
            <a:ext cx="3923416" cy="1147075"/>
          </a:xfrm>
        </p:spPr>
        <p:txBody>
          <a:bodyPr>
            <a:normAutofit/>
          </a:bodyPr>
          <a:lstStyle/>
          <a:p>
            <a:pPr marL="0" indent="0">
              <a:buNone/>
            </a:pPr>
            <a:r>
              <a:rPr lang="en-US" sz="2400" dirty="0">
                <a:latin typeface="Avenir Book" panose="02000503020000020003" pitchFamily="2" charset="0"/>
              </a:rPr>
              <a:t>How do solar panels affect </a:t>
            </a:r>
            <a:r>
              <a:rPr lang="en-US" sz="3600" b="1" dirty="0">
                <a:latin typeface="Avenir Book" panose="02000503020000020003" pitchFamily="2" charset="0"/>
                <a:cs typeface="Euphemia" panose="020F0502020204030204" pitchFamily="34" charset="0"/>
              </a:rPr>
              <a:t>transpiration</a:t>
            </a:r>
            <a:r>
              <a:rPr lang="en-US" sz="2400" b="1" dirty="0">
                <a:latin typeface="Avenir Book" panose="02000503020000020003" pitchFamily="2" charset="0"/>
                <a:cs typeface="Euphemia" panose="020F0502020204030204" pitchFamily="34" charset="0"/>
              </a:rPr>
              <a:t>?</a:t>
            </a:r>
            <a:endParaRPr lang="en-US" sz="2400" dirty="0">
              <a:latin typeface="Avenir Book" panose="02000503020000020003" pitchFamily="2" charset="0"/>
            </a:endParaRPr>
          </a:p>
        </p:txBody>
      </p:sp>
      <p:pic>
        <p:nvPicPr>
          <p:cNvPr id="4" name="Picture 3" descr="A plant grows beneath rows of solar panels in Oregon.">
            <a:extLst>
              <a:ext uri="{FF2B5EF4-FFF2-40B4-BE49-F238E27FC236}">
                <a16:creationId xmlns:a16="http://schemas.microsoft.com/office/drawing/2014/main" id="{DEB112FE-6D1D-E0F6-C7EC-DAD96881EF1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1997" y="1498601"/>
            <a:ext cx="5491237" cy="411842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FB35F63-9771-7E0E-AE60-AE3D2128E5B8}"/>
              </a:ext>
            </a:extLst>
          </p:cNvPr>
          <p:cNvSpPr>
            <a:spLocks noGrp="1"/>
          </p:cNvSpPr>
          <p:nvPr>
            <p:ph type="title"/>
          </p:nvPr>
        </p:nvSpPr>
        <p:spPr>
          <a:xfrm>
            <a:off x="604968" y="578080"/>
            <a:ext cx="8596668" cy="1320800"/>
          </a:xfrm>
        </p:spPr>
        <p:txBody>
          <a:bodyPr>
            <a:normAutofit/>
          </a:bodyPr>
          <a:lstStyle/>
          <a:p>
            <a:pPr algn="ctr"/>
            <a:r>
              <a:rPr lang="en-US" sz="4000" b="1" dirty="0">
                <a:latin typeface="Avenir Black" panose="02000503020000020003" pitchFamily="2" charset="0"/>
              </a:rPr>
              <a:t>Solar Panels and Crops</a:t>
            </a:r>
          </a:p>
        </p:txBody>
      </p:sp>
    </p:spTree>
    <p:extLst>
      <p:ext uri="{BB962C8B-B14F-4D97-AF65-F5344CB8AC3E}">
        <p14:creationId xmlns:p14="http://schemas.microsoft.com/office/powerpoint/2010/main" val="2501482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64E85-F5D8-1517-0747-998C6401976D}"/>
              </a:ext>
            </a:extLst>
          </p:cNvPr>
          <p:cNvSpPr>
            <a:spLocks noGrp="1"/>
          </p:cNvSpPr>
          <p:nvPr>
            <p:ph type="title"/>
          </p:nvPr>
        </p:nvSpPr>
        <p:spPr>
          <a:xfrm>
            <a:off x="5632231" y="1037356"/>
            <a:ext cx="4390200" cy="1320800"/>
          </a:xfrm>
        </p:spPr>
        <p:txBody>
          <a:bodyPr>
            <a:normAutofit/>
          </a:bodyPr>
          <a:lstStyle/>
          <a:p>
            <a:r>
              <a:rPr lang="en-US" sz="4000" b="1" dirty="0">
                <a:latin typeface="Avenir Black" panose="02000503020000020003" pitchFamily="2" charset="0"/>
              </a:rPr>
              <a:t>Transpiration</a:t>
            </a:r>
          </a:p>
        </p:txBody>
      </p:sp>
      <p:sp>
        <p:nvSpPr>
          <p:cNvPr id="8" name="Content Placeholder 7">
            <a:extLst>
              <a:ext uri="{FF2B5EF4-FFF2-40B4-BE49-F238E27FC236}">
                <a16:creationId xmlns:a16="http://schemas.microsoft.com/office/drawing/2014/main" id="{A814FBDB-444A-C84B-25F1-22595E70619F}"/>
              </a:ext>
            </a:extLst>
          </p:cNvPr>
          <p:cNvSpPr>
            <a:spLocks noGrp="1"/>
          </p:cNvSpPr>
          <p:nvPr>
            <p:ph idx="1"/>
          </p:nvPr>
        </p:nvSpPr>
        <p:spPr>
          <a:xfrm>
            <a:off x="5394960" y="2137438"/>
            <a:ext cx="4064439" cy="3880773"/>
          </a:xfrm>
        </p:spPr>
        <p:txBody>
          <a:bodyPr>
            <a:normAutofit/>
          </a:bodyPr>
          <a:lstStyle/>
          <a:p>
            <a:r>
              <a:rPr lang="en-US" sz="2400" dirty="0">
                <a:latin typeface="Avenir Book" panose="02000503020000020003" pitchFamily="2" charset="0"/>
              </a:rPr>
              <a:t>The loss of water from inside plants into the atmosphere</a:t>
            </a:r>
          </a:p>
          <a:p>
            <a:pPr lvl="1"/>
            <a:r>
              <a:rPr lang="en-US" sz="2400" dirty="0">
                <a:latin typeface="Avenir Book" panose="02000503020000020003" pitchFamily="2" charset="0"/>
              </a:rPr>
              <a:t>Cools plant</a:t>
            </a:r>
          </a:p>
          <a:p>
            <a:pPr lvl="1"/>
            <a:r>
              <a:rPr lang="en-US" sz="2400" dirty="0">
                <a:latin typeface="Avenir Book" panose="02000503020000020003" pitchFamily="2" charset="0"/>
              </a:rPr>
              <a:t>Enables flow of water and nutrients from the soil into the plant.</a:t>
            </a:r>
          </a:p>
          <a:p>
            <a:endParaRPr lang="en-US" dirty="0"/>
          </a:p>
        </p:txBody>
      </p:sp>
      <p:pic>
        <p:nvPicPr>
          <p:cNvPr id="4" name="Content Placeholder 3" descr="transpiration-leaves.jpg">
            <a:extLst>
              <a:ext uri="{FF2B5EF4-FFF2-40B4-BE49-F238E27FC236}">
                <a16:creationId xmlns:a16="http://schemas.microsoft.com/office/drawing/2014/main" id="{030DDDEC-612A-AC83-07ED-453B956C32E7}"/>
              </a:ext>
            </a:extLst>
          </p:cNvPr>
          <p:cNvPicPr>
            <a:picLocks noChangeAspect="1"/>
          </p:cNvPicPr>
          <p:nvPr/>
        </p:nvPicPr>
        <p:blipFill>
          <a:blip r:embed="rId3" cstate="screen">
            <a:extLst>
              <a:ext uri="{28A0092B-C50C-407E-A947-70E740481C1C}">
                <a14:useLocalDpi xmlns:a14="http://schemas.microsoft.com/office/drawing/2010/main"/>
              </a:ext>
            </a:extLst>
          </a:blip>
          <a:srcRect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9919136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31124</TotalTime>
  <Words>2087</Words>
  <Application>Microsoft Macintosh PowerPoint</Application>
  <PresentationFormat>Widescreen</PresentationFormat>
  <Paragraphs>162</Paragraphs>
  <Slides>24</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Aptos</vt:lpstr>
      <vt:lpstr>Arial</vt:lpstr>
      <vt:lpstr>Avenir Black</vt:lpstr>
      <vt:lpstr>Avenir Book</vt:lpstr>
      <vt:lpstr>Avenir Medium</vt:lpstr>
      <vt:lpstr>Source Sans 3</vt:lpstr>
      <vt:lpstr>Times New Roman</vt:lpstr>
      <vt:lpstr>Trebuchet MS</vt:lpstr>
      <vt:lpstr>Wingdings</vt:lpstr>
      <vt:lpstr>Wingdings 3</vt:lpstr>
      <vt:lpstr>Facet</vt:lpstr>
      <vt:lpstr>   DEVELOPED BY THE ASOMBRO INSTITUTE FOR SCIENCE EDUCATION (WWW.ASOMBRO.ORG)</vt:lpstr>
      <vt:lpstr>What is Agrivoltaics?</vt:lpstr>
      <vt:lpstr>Why Could Agrivoltaics be Helpful?</vt:lpstr>
      <vt:lpstr>Three Sisters Planting</vt:lpstr>
      <vt:lpstr>PowerPoint Presentation</vt:lpstr>
      <vt:lpstr>PowerPoint Presentation</vt:lpstr>
      <vt:lpstr>Experiment Time: Transpiration</vt:lpstr>
      <vt:lpstr>Solar Panels and Crops</vt:lpstr>
      <vt:lpstr>Transpiration</vt:lpstr>
      <vt:lpstr>How Does Water Escape?</vt:lpstr>
      <vt:lpstr>Transpiration</vt:lpstr>
      <vt:lpstr>PowerPoint Presentation</vt:lpstr>
      <vt:lpstr>PowerPoint Presentation</vt:lpstr>
      <vt:lpstr>PowerPoint Presentation</vt:lpstr>
      <vt:lpstr>Can Crops Photosynthesize  Under Solar Panels?</vt:lpstr>
      <vt:lpstr>solar panel to multimeter – clamp red to red and black to black.  </vt:lpstr>
      <vt:lpstr>PowerPoint Presentation</vt:lpstr>
      <vt:lpstr>Experiment Results: Photosynthesis</vt:lpstr>
      <vt:lpstr>PowerPoint Presentation</vt:lpstr>
      <vt:lpstr>How Do Solar Panels Affect Transpiration?</vt:lpstr>
      <vt:lpstr>PowerPoint Presentation</vt:lpstr>
      <vt:lpstr>HOW DOES SHADE AFFECT…  TRANSPIRATION? </vt:lpstr>
      <vt:lpstr>Ways to Install Agrivoltaics</vt:lpstr>
      <vt:lpstr>  Bonus: Could animals graze under the panels and would it be beneficial?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LuAnn Kilday</dc:creator>
  <cp:lastModifiedBy>Kelly Steinberg</cp:lastModifiedBy>
  <cp:revision>69</cp:revision>
  <cp:lastPrinted>2025-06-06T13:50:11Z</cp:lastPrinted>
  <dcterms:created xsi:type="dcterms:W3CDTF">2024-12-27T17:09:25Z</dcterms:created>
  <dcterms:modified xsi:type="dcterms:W3CDTF">2025-06-20T14:16:55Z</dcterms:modified>
</cp:coreProperties>
</file>