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08" r:id="rId2"/>
    <p:sldId id="307" r:id="rId3"/>
    <p:sldId id="309" r:id="rId4"/>
    <p:sldId id="310" r:id="rId5"/>
    <p:sldId id="311" r:id="rId6"/>
    <p:sldId id="312" r:id="rId7"/>
    <p:sldId id="328" r:id="rId8"/>
    <p:sldId id="313" r:id="rId9"/>
    <p:sldId id="314" r:id="rId10"/>
    <p:sldId id="316" r:id="rId11"/>
    <p:sldId id="318" r:id="rId12"/>
    <p:sldId id="317" r:id="rId13"/>
    <p:sldId id="322" r:id="rId14"/>
    <p:sldId id="323" r:id="rId15"/>
    <p:sldId id="324" r:id="rId16"/>
    <p:sldId id="329" r:id="rId17"/>
    <p:sldId id="325" r:id="rId18"/>
    <p:sldId id="32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clrMru>
    <a:srgbClr val="F4F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4911" autoAdjust="0"/>
  </p:normalViewPr>
  <p:slideViewPr>
    <p:cSldViewPr snapToObjects="1">
      <p:cViewPr>
        <p:scale>
          <a:sx n="81" d="100"/>
          <a:sy n="81" d="100"/>
        </p:scale>
        <p:origin x="-816" y="-80"/>
      </p:cViewPr>
      <p:guideLst>
        <p:guide orient="horz" pos="2160"/>
        <p:guide pos="2880"/>
      </p:guideLst>
    </p:cSldViewPr>
  </p:slideViewPr>
  <p:notesTextViewPr>
    <p:cViewPr>
      <p:scale>
        <a:sx n="100" d="100"/>
        <a:sy n="100" d="100"/>
      </p:scale>
      <p:origin x="0" y="0"/>
    </p:cViewPr>
  </p:notesTextViewPr>
  <p:notesViewPr>
    <p:cSldViewPr snapToGrid="0" snapToObjects="1">
      <p:cViewPr>
        <p:scale>
          <a:sx n="125" d="100"/>
          <a:sy n="125" d="100"/>
        </p:scale>
        <p:origin x="-1104" y="14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1C53E-A2CA-6D4A-8FD6-11D4463F570B}" type="doc">
      <dgm:prSet loTypeId="urn:microsoft.com/office/officeart/2005/8/layout/radial4" loCatId="" qsTypeId="urn:microsoft.com/office/officeart/2005/8/quickstyle/3D3" qsCatId="3D" csTypeId="urn:microsoft.com/office/officeart/2005/8/colors/accent1_2" csCatId="accent1" phldr="1"/>
      <dgm:spPr/>
      <dgm:t>
        <a:bodyPr/>
        <a:lstStyle/>
        <a:p>
          <a:endParaRPr lang="en-US"/>
        </a:p>
      </dgm:t>
    </dgm:pt>
    <dgm:pt modelId="{06E8C08F-13DC-8443-89B9-9EE190669C5E}">
      <dgm:prSet phldrT="[Text]"/>
      <dgm:spPr>
        <a:solidFill>
          <a:srgbClr val="008000"/>
        </a:solidFill>
      </dgm:spPr>
      <dgm:t>
        <a:bodyPr/>
        <a:lstStyle/>
        <a:p>
          <a:pPr algn="ctr"/>
          <a:r>
            <a:rPr lang="en-US" dirty="0" smtClean="0"/>
            <a:t>Agriculture</a:t>
          </a:r>
          <a:endParaRPr lang="en-US" dirty="0"/>
        </a:p>
      </dgm:t>
    </dgm:pt>
    <dgm:pt modelId="{F186DCA8-2D0F-2442-8EB0-0A6487ADFD49}" type="parTrans" cxnId="{C5616572-7057-3E4A-A3FE-8E09A6A92BC4}">
      <dgm:prSet/>
      <dgm:spPr/>
      <dgm:t>
        <a:bodyPr/>
        <a:lstStyle/>
        <a:p>
          <a:pPr algn="ctr"/>
          <a:endParaRPr lang="en-US"/>
        </a:p>
      </dgm:t>
    </dgm:pt>
    <dgm:pt modelId="{95AD7893-AAF4-7A42-BDF2-B0B1C0D03354}" type="sibTrans" cxnId="{C5616572-7057-3E4A-A3FE-8E09A6A92BC4}">
      <dgm:prSet/>
      <dgm:spPr/>
      <dgm:t>
        <a:bodyPr/>
        <a:lstStyle/>
        <a:p>
          <a:pPr algn="ctr"/>
          <a:endParaRPr lang="en-US"/>
        </a:p>
      </dgm:t>
    </dgm:pt>
    <dgm:pt modelId="{F7DA1726-5782-A749-BCE2-2E7B9D344E49}">
      <dgm:prSet phldrT="[Text]" custT="1"/>
      <dgm:spPr>
        <a:solidFill>
          <a:schemeClr val="accent4">
            <a:lumMod val="75000"/>
          </a:schemeClr>
        </a:solidFill>
      </dgm:spPr>
      <dgm:t>
        <a:bodyPr/>
        <a:lstStyle/>
        <a:p>
          <a:pPr algn="ctr"/>
          <a:r>
            <a:rPr lang="en-US" sz="2300" dirty="0" smtClean="0"/>
            <a:t>Producers:</a:t>
          </a:r>
        </a:p>
        <a:p>
          <a:pPr algn="ctr"/>
          <a:r>
            <a:rPr lang="en-US" sz="1600" dirty="0" smtClean="0"/>
            <a:t>The person, or group of people, that operate a farm</a:t>
          </a:r>
          <a:endParaRPr lang="en-US" sz="1600" dirty="0"/>
        </a:p>
      </dgm:t>
    </dgm:pt>
    <dgm:pt modelId="{1B43548B-001B-F24C-97FB-A7A121DC3EB3}" type="parTrans" cxnId="{F0373FA8-2AC2-F040-B4B4-DCE69AC5D366}">
      <dgm:prSet/>
      <dgm:spPr/>
      <dgm:t>
        <a:bodyPr/>
        <a:lstStyle/>
        <a:p>
          <a:pPr algn="ctr"/>
          <a:endParaRPr lang="en-US"/>
        </a:p>
      </dgm:t>
    </dgm:pt>
    <dgm:pt modelId="{F2A18606-7D6F-8948-B0E4-ACAF055D77E6}" type="sibTrans" cxnId="{F0373FA8-2AC2-F040-B4B4-DCE69AC5D366}">
      <dgm:prSet/>
      <dgm:spPr/>
      <dgm:t>
        <a:bodyPr/>
        <a:lstStyle/>
        <a:p>
          <a:pPr algn="ctr"/>
          <a:endParaRPr lang="en-US"/>
        </a:p>
      </dgm:t>
    </dgm:pt>
    <dgm:pt modelId="{B9FCE13D-BC7D-C44B-8A15-6C039E87E85F}">
      <dgm:prSet phldrT="[Text]" custT="1"/>
      <dgm:spPr>
        <a:solidFill>
          <a:schemeClr val="accent6">
            <a:lumMod val="75000"/>
          </a:schemeClr>
        </a:solidFill>
      </dgm:spPr>
      <dgm:t>
        <a:bodyPr/>
        <a:lstStyle/>
        <a:p>
          <a:pPr algn="ctr"/>
          <a:r>
            <a:rPr lang="en-US" sz="2400" dirty="0" smtClean="0"/>
            <a:t>Agro-industry</a:t>
          </a:r>
          <a:r>
            <a:rPr lang="en-US" sz="1300" dirty="0" smtClean="0"/>
            <a:t>:</a:t>
          </a:r>
        </a:p>
        <a:p>
          <a:pPr algn="ctr"/>
          <a:r>
            <a:rPr lang="en-US" sz="1600" dirty="0" smtClean="0"/>
            <a:t>Business connected with agriculture; involves researching technologies and disseminating information to producers</a:t>
          </a:r>
        </a:p>
        <a:p>
          <a:pPr algn="ctr"/>
          <a:endParaRPr lang="en-US" sz="1300" dirty="0" smtClean="0"/>
        </a:p>
      </dgm:t>
    </dgm:pt>
    <dgm:pt modelId="{6354AFA5-65B2-7745-B554-C01CA5AD59EC}" type="parTrans" cxnId="{3AB8BA6A-0BE9-0A48-8BAF-A2894299B3D3}">
      <dgm:prSet/>
      <dgm:spPr/>
      <dgm:t>
        <a:bodyPr/>
        <a:lstStyle/>
        <a:p>
          <a:pPr algn="ctr"/>
          <a:endParaRPr lang="en-US"/>
        </a:p>
      </dgm:t>
    </dgm:pt>
    <dgm:pt modelId="{3675BAC0-69A9-5747-8886-06FB81875676}" type="sibTrans" cxnId="{3AB8BA6A-0BE9-0A48-8BAF-A2894299B3D3}">
      <dgm:prSet/>
      <dgm:spPr/>
      <dgm:t>
        <a:bodyPr/>
        <a:lstStyle/>
        <a:p>
          <a:pPr algn="ctr"/>
          <a:endParaRPr lang="en-US"/>
        </a:p>
      </dgm:t>
    </dgm:pt>
    <dgm:pt modelId="{E7A62A35-219E-1844-AA8A-7499BFBA5FB1}">
      <dgm:prSet phldrT="[Text]" custT="1"/>
      <dgm:spPr>
        <a:solidFill>
          <a:srgbClr val="0000FF"/>
        </a:solidFill>
      </dgm:spPr>
      <dgm:t>
        <a:bodyPr/>
        <a:lstStyle/>
        <a:p>
          <a:pPr algn="ctr"/>
          <a:r>
            <a:rPr lang="en-US" sz="2400" dirty="0" smtClean="0"/>
            <a:t>Government:</a:t>
          </a:r>
          <a:endParaRPr lang="en-US" sz="2800" dirty="0" smtClean="0"/>
        </a:p>
        <a:p>
          <a:pPr algn="ctr"/>
          <a:r>
            <a:rPr lang="en-US" sz="1600" dirty="0" smtClean="0"/>
            <a:t>Agencies responsible for the creation and implementation of programs and policies to support producers and agro-industry</a:t>
          </a:r>
          <a:endParaRPr lang="en-US" sz="1600" dirty="0"/>
        </a:p>
      </dgm:t>
    </dgm:pt>
    <dgm:pt modelId="{EA75A981-3E69-8D4C-B402-CB93D962D036}" type="parTrans" cxnId="{5B4582D9-022C-4649-AC3A-2C1035CC23E3}">
      <dgm:prSet/>
      <dgm:spPr/>
      <dgm:t>
        <a:bodyPr/>
        <a:lstStyle/>
        <a:p>
          <a:pPr algn="ctr"/>
          <a:endParaRPr lang="en-US"/>
        </a:p>
      </dgm:t>
    </dgm:pt>
    <dgm:pt modelId="{C2FB96BE-EADC-5D41-B6B3-68DDF1212A84}" type="sibTrans" cxnId="{5B4582D9-022C-4649-AC3A-2C1035CC23E3}">
      <dgm:prSet/>
      <dgm:spPr/>
      <dgm:t>
        <a:bodyPr/>
        <a:lstStyle/>
        <a:p>
          <a:pPr algn="ctr"/>
          <a:endParaRPr lang="en-US"/>
        </a:p>
      </dgm:t>
    </dgm:pt>
    <dgm:pt modelId="{8852E366-0808-AF44-AE67-CA9F8E1D5BBA}" type="pres">
      <dgm:prSet presAssocID="{BB91C53E-A2CA-6D4A-8FD6-11D4463F570B}" presName="cycle" presStyleCnt="0">
        <dgm:presLayoutVars>
          <dgm:chMax val="1"/>
          <dgm:dir/>
          <dgm:animLvl val="ctr"/>
          <dgm:resizeHandles val="exact"/>
        </dgm:presLayoutVars>
      </dgm:prSet>
      <dgm:spPr/>
      <dgm:t>
        <a:bodyPr/>
        <a:lstStyle/>
        <a:p>
          <a:endParaRPr lang="en-US"/>
        </a:p>
      </dgm:t>
    </dgm:pt>
    <dgm:pt modelId="{056E8DAF-4343-874A-82D0-A2B7F7A9716A}" type="pres">
      <dgm:prSet presAssocID="{06E8C08F-13DC-8443-89B9-9EE190669C5E}" presName="centerShape" presStyleLbl="node0" presStyleIdx="0" presStyleCnt="1" custLinFactNeighborX="-1149" custLinFactNeighborY="2147"/>
      <dgm:spPr/>
      <dgm:t>
        <a:bodyPr/>
        <a:lstStyle/>
        <a:p>
          <a:endParaRPr lang="en-US"/>
        </a:p>
      </dgm:t>
    </dgm:pt>
    <dgm:pt modelId="{7F0DB18D-1B47-1343-8F33-EA423D8A8692}" type="pres">
      <dgm:prSet presAssocID="{1B43548B-001B-F24C-97FB-A7A121DC3EB3}" presName="parTrans" presStyleLbl="bgSibTrans2D1" presStyleIdx="0" presStyleCnt="3" custLinFactNeighborX="0" custLinFactNeighborY="12858"/>
      <dgm:spPr/>
      <dgm:t>
        <a:bodyPr/>
        <a:lstStyle/>
        <a:p>
          <a:endParaRPr lang="en-US"/>
        </a:p>
      </dgm:t>
    </dgm:pt>
    <dgm:pt modelId="{FC10E3B0-804C-5948-87C2-7796677CC5DE}" type="pres">
      <dgm:prSet presAssocID="{F7DA1726-5782-A749-BCE2-2E7B9D344E49}" presName="node" presStyleLbl="node1" presStyleIdx="0" presStyleCnt="3" custScaleX="115823" custScaleY="118086" custRadScaleRad="114704" custRadScaleInc="-17842">
        <dgm:presLayoutVars>
          <dgm:bulletEnabled val="1"/>
        </dgm:presLayoutVars>
      </dgm:prSet>
      <dgm:spPr/>
      <dgm:t>
        <a:bodyPr/>
        <a:lstStyle/>
        <a:p>
          <a:endParaRPr lang="en-US"/>
        </a:p>
      </dgm:t>
    </dgm:pt>
    <dgm:pt modelId="{2CC420AF-33AA-634E-A845-340003D47448}" type="pres">
      <dgm:prSet presAssocID="{6354AFA5-65B2-7745-B554-C01CA5AD59EC}" presName="parTrans" presStyleLbl="bgSibTrans2D1" presStyleIdx="1" presStyleCnt="3" custAng="60060" custLinFactNeighborX="2355" custLinFactNeighborY="9322"/>
      <dgm:spPr/>
      <dgm:t>
        <a:bodyPr/>
        <a:lstStyle/>
        <a:p>
          <a:endParaRPr lang="en-US"/>
        </a:p>
      </dgm:t>
    </dgm:pt>
    <dgm:pt modelId="{24EBF697-DA91-B844-937C-B25164B7F5E1}" type="pres">
      <dgm:prSet presAssocID="{B9FCE13D-BC7D-C44B-8A15-6C039E87E85F}" presName="node" presStyleLbl="node1" presStyleIdx="1" presStyleCnt="3" custScaleX="148260" custScaleY="105401" custRadScaleRad="99275" custRadScaleInc="-521">
        <dgm:presLayoutVars>
          <dgm:bulletEnabled val="1"/>
        </dgm:presLayoutVars>
      </dgm:prSet>
      <dgm:spPr/>
      <dgm:t>
        <a:bodyPr/>
        <a:lstStyle/>
        <a:p>
          <a:endParaRPr lang="en-US"/>
        </a:p>
      </dgm:t>
    </dgm:pt>
    <dgm:pt modelId="{E45B8DD5-1EE9-2F41-AB53-71A9C59B46B7}" type="pres">
      <dgm:prSet presAssocID="{EA75A981-3E69-8D4C-B402-CB93D962D036}" presName="parTrans" presStyleLbl="bgSibTrans2D1" presStyleIdx="2" presStyleCnt="3" custLinFactNeighborX="-1346" custLinFactNeighborY="13502"/>
      <dgm:spPr/>
      <dgm:t>
        <a:bodyPr/>
        <a:lstStyle/>
        <a:p>
          <a:endParaRPr lang="en-US"/>
        </a:p>
      </dgm:t>
    </dgm:pt>
    <dgm:pt modelId="{941D3183-BFB2-C84A-A6F8-0A55B1A1EF5D}" type="pres">
      <dgm:prSet presAssocID="{E7A62A35-219E-1844-AA8A-7499BFBA5FB1}" presName="node" presStyleLbl="node1" presStyleIdx="2" presStyleCnt="3" custScaleX="118781" custScaleY="117035" custRadScaleRad="112161" custRadScaleInc="19142">
        <dgm:presLayoutVars>
          <dgm:bulletEnabled val="1"/>
        </dgm:presLayoutVars>
      </dgm:prSet>
      <dgm:spPr/>
      <dgm:t>
        <a:bodyPr/>
        <a:lstStyle/>
        <a:p>
          <a:endParaRPr lang="en-US"/>
        </a:p>
      </dgm:t>
    </dgm:pt>
  </dgm:ptLst>
  <dgm:cxnLst>
    <dgm:cxn modelId="{2C9DBF41-DF0C-7E4D-A1B2-68AC6C6C0EF2}" type="presOf" srcId="{BB91C53E-A2CA-6D4A-8FD6-11D4463F570B}" destId="{8852E366-0808-AF44-AE67-CA9F8E1D5BBA}" srcOrd="0" destOrd="0" presId="urn:microsoft.com/office/officeart/2005/8/layout/radial4"/>
    <dgm:cxn modelId="{C5616572-7057-3E4A-A3FE-8E09A6A92BC4}" srcId="{BB91C53E-A2CA-6D4A-8FD6-11D4463F570B}" destId="{06E8C08F-13DC-8443-89B9-9EE190669C5E}" srcOrd="0" destOrd="0" parTransId="{F186DCA8-2D0F-2442-8EB0-0A6487ADFD49}" sibTransId="{95AD7893-AAF4-7A42-BDF2-B0B1C0D03354}"/>
    <dgm:cxn modelId="{779A64BA-A739-7A4B-A3AE-427D5542E5E4}" type="presOf" srcId="{E7A62A35-219E-1844-AA8A-7499BFBA5FB1}" destId="{941D3183-BFB2-C84A-A6F8-0A55B1A1EF5D}" srcOrd="0" destOrd="0" presId="urn:microsoft.com/office/officeart/2005/8/layout/radial4"/>
    <dgm:cxn modelId="{78A0C66A-A731-0F4E-BEB5-7F258EFD2E76}" type="presOf" srcId="{B9FCE13D-BC7D-C44B-8A15-6C039E87E85F}" destId="{24EBF697-DA91-B844-937C-B25164B7F5E1}" srcOrd="0" destOrd="0" presId="urn:microsoft.com/office/officeart/2005/8/layout/radial4"/>
    <dgm:cxn modelId="{3AB8BA6A-0BE9-0A48-8BAF-A2894299B3D3}" srcId="{06E8C08F-13DC-8443-89B9-9EE190669C5E}" destId="{B9FCE13D-BC7D-C44B-8A15-6C039E87E85F}" srcOrd="1" destOrd="0" parTransId="{6354AFA5-65B2-7745-B554-C01CA5AD59EC}" sibTransId="{3675BAC0-69A9-5747-8886-06FB81875676}"/>
    <dgm:cxn modelId="{5B4582D9-022C-4649-AC3A-2C1035CC23E3}" srcId="{06E8C08F-13DC-8443-89B9-9EE190669C5E}" destId="{E7A62A35-219E-1844-AA8A-7499BFBA5FB1}" srcOrd="2" destOrd="0" parTransId="{EA75A981-3E69-8D4C-B402-CB93D962D036}" sibTransId="{C2FB96BE-EADC-5D41-B6B3-68DDF1212A84}"/>
    <dgm:cxn modelId="{1F90C159-F60A-B04B-BF0E-302E548125B1}" type="presOf" srcId="{06E8C08F-13DC-8443-89B9-9EE190669C5E}" destId="{056E8DAF-4343-874A-82D0-A2B7F7A9716A}" srcOrd="0" destOrd="0" presId="urn:microsoft.com/office/officeart/2005/8/layout/radial4"/>
    <dgm:cxn modelId="{8FDBDD76-B153-CF4F-ABA6-70D4A2B854DE}" type="presOf" srcId="{6354AFA5-65B2-7745-B554-C01CA5AD59EC}" destId="{2CC420AF-33AA-634E-A845-340003D47448}" srcOrd="0" destOrd="0" presId="urn:microsoft.com/office/officeart/2005/8/layout/radial4"/>
    <dgm:cxn modelId="{9F55A2F5-704D-6E48-9EC5-382F33AD399B}" type="presOf" srcId="{1B43548B-001B-F24C-97FB-A7A121DC3EB3}" destId="{7F0DB18D-1B47-1343-8F33-EA423D8A8692}" srcOrd="0" destOrd="0" presId="urn:microsoft.com/office/officeart/2005/8/layout/radial4"/>
    <dgm:cxn modelId="{2C125D13-0762-194B-B672-E814344D7752}" type="presOf" srcId="{F7DA1726-5782-A749-BCE2-2E7B9D344E49}" destId="{FC10E3B0-804C-5948-87C2-7796677CC5DE}" srcOrd="0" destOrd="0" presId="urn:microsoft.com/office/officeart/2005/8/layout/radial4"/>
    <dgm:cxn modelId="{5DDD3598-A39A-CD42-8C60-8718CD5DAF70}" type="presOf" srcId="{EA75A981-3E69-8D4C-B402-CB93D962D036}" destId="{E45B8DD5-1EE9-2F41-AB53-71A9C59B46B7}" srcOrd="0" destOrd="0" presId="urn:microsoft.com/office/officeart/2005/8/layout/radial4"/>
    <dgm:cxn modelId="{F0373FA8-2AC2-F040-B4B4-DCE69AC5D366}" srcId="{06E8C08F-13DC-8443-89B9-9EE190669C5E}" destId="{F7DA1726-5782-A749-BCE2-2E7B9D344E49}" srcOrd="0" destOrd="0" parTransId="{1B43548B-001B-F24C-97FB-A7A121DC3EB3}" sibTransId="{F2A18606-7D6F-8948-B0E4-ACAF055D77E6}"/>
    <dgm:cxn modelId="{78A92836-1939-7546-9C4F-41A0E0E99522}" type="presParOf" srcId="{8852E366-0808-AF44-AE67-CA9F8E1D5BBA}" destId="{056E8DAF-4343-874A-82D0-A2B7F7A9716A}" srcOrd="0" destOrd="0" presId="urn:microsoft.com/office/officeart/2005/8/layout/radial4"/>
    <dgm:cxn modelId="{5CC407C0-1C5A-D644-ADA7-BF51A04C67B7}" type="presParOf" srcId="{8852E366-0808-AF44-AE67-CA9F8E1D5BBA}" destId="{7F0DB18D-1B47-1343-8F33-EA423D8A8692}" srcOrd="1" destOrd="0" presId="urn:microsoft.com/office/officeart/2005/8/layout/radial4"/>
    <dgm:cxn modelId="{7A25BB93-DD43-3449-A1D0-C204275CC8C7}" type="presParOf" srcId="{8852E366-0808-AF44-AE67-CA9F8E1D5BBA}" destId="{FC10E3B0-804C-5948-87C2-7796677CC5DE}" srcOrd="2" destOrd="0" presId="urn:microsoft.com/office/officeart/2005/8/layout/radial4"/>
    <dgm:cxn modelId="{DB7440BA-754F-914D-9038-693A729AEDDB}" type="presParOf" srcId="{8852E366-0808-AF44-AE67-CA9F8E1D5BBA}" destId="{2CC420AF-33AA-634E-A845-340003D47448}" srcOrd="3" destOrd="0" presId="urn:microsoft.com/office/officeart/2005/8/layout/radial4"/>
    <dgm:cxn modelId="{F0819D63-CB97-9B47-84BE-7A81B027FFB7}" type="presParOf" srcId="{8852E366-0808-AF44-AE67-CA9F8E1D5BBA}" destId="{24EBF697-DA91-B844-937C-B25164B7F5E1}" srcOrd="4" destOrd="0" presId="urn:microsoft.com/office/officeart/2005/8/layout/radial4"/>
    <dgm:cxn modelId="{6CB9CA5E-1AAE-3146-A0F4-D48B76F9AD72}" type="presParOf" srcId="{8852E366-0808-AF44-AE67-CA9F8E1D5BBA}" destId="{E45B8DD5-1EE9-2F41-AB53-71A9C59B46B7}" srcOrd="5" destOrd="0" presId="urn:microsoft.com/office/officeart/2005/8/layout/radial4"/>
    <dgm:cxn modelId="{4CE3C396-385C-F142-AF2A-D258BDA7BD21}" type="presParOf" srcId="{8852E366-0808-AF44-AE67-CA9F8E1D5BBA}" destId="{941D3183-BFB2-C84A-A6F8-0A55B1A1EF5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E8DAF-4343-874A-82D0-A2B7F7A9716A}">
      <dsp:nvSpPr>
        <dsp:cNvPr id="0" name=""/>
        <dsp:cNvSpPr/>
      </dsp:nvSpPr>
      <dsp:spPr>
        <a:xfrm>
          <a:off x="3417775" y="2868424"/>
          <a:ext cx="2386703" cy="2386703"/>
        </a:xfrm>
        <a:prstGeom prst="ellipse">
          <a:avLst/>
        </a:prstGeom>
        <a:solidFill>
          <a:srgbClr val="008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Agriculture</a:t>
          </a:r>
          <a:endParaRPr lang="en-US" sz="2800" kern="1200" dirty="0"/>
        </a:p>
      </dsp:txBody>
      <dsp:txXfrm>
        <a:off x="3767300" y="3217949"/>
        <a:ext cx="1687653" cy="1687653"/>
      </dsp:txXfrm>
    </dsp:sp>
    <dsp:sp modelId="{7F0DB18D-1B47-1343-8F33-EA423D8A8692}">
      <dsp:nvSpPr>
        <dsp:cNvPr id="0" name=""/>
        <dsp:cNvSpPr/>
      </dsp:nvSpPr>
      <dsp:spPr>
        <a:xfrm rot="12286551">
          <a:off x="1310899" y="2794002"/>
          <a:ext cx="2201701" cy="680210"/>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C10E3B0-804C-5948-87C2-7796677CC5DE}">
      <dsp:nvSpPr>
        <dsp:cNvPr id="0" name=""/>
        <dsp:cNvSpPr/>
      </dsp:nvSpPr>
      <dsp:spPr>
        <a:xfrm>
          <a:off x="99160" y="1514335"/>
          <a:ext cx="2626134" cy="2141955"/>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Producers:</a:t>
          </a:r>
        </a:p>
        <a:p>
          <a:pPr lvl="0" algn="ctr" defTabSz="1022350">
            <a:lnSpc>
              <a:spcPct val="90000"/>
            </a:lnSpc>
            <a:spcBef>
              <a:spcPct val="0"/>
            </a:spcBef>
            <a:spcAft>
              <a:spcPct val="35000"/>
            </a:spcAft>
          </a:pPr>
          <a:r>
            <a:rPr lang="en-US" sz="1600" kern="1200" dirty="0" smtClean="0"/>
            <a:t>The person, or group of people, that operate a farm</a:t>
          </a:r>
          <a:endParaRPr lang="en-US" sz="1600" kern="1200" dirty="0"/>
        </a:p>
      </dsp:txBody>
      <dsp:txXfrm>
        <a:off x="161896" y="1577071"/>
        <a:ext cx="2500662" cy="2016483"/>
      </dsp:txXfrm>
    </dsp:sp>
    <dsp:sp modelId="{2CC420AF-33AA-634E-A845-340003D47448}">
      <dsp:nvSpPr>
        <dsp:cNvPr id="0" name=""/>
        <dsp:cNvSpPr/>
      </dsp:nvSpPr>
      <dsp:spPr>
        <a:xfrm rot="16320875">
          <a:off x="3788778" y="1582976"/>
          <a:ext cx="1807765" cy="680210"/>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4EBF697-DA91-B844-937C-B25164B7F5E1}">
      <dsp:nvSpPr>
        <dsp:cNvPr id="0" name=""/>
        <dsp:cNvSpPr/>
      </dsp:nvSpPr>
      <dsp:spPr>
        <a:xfrm>
          <a:off x="2985276" y="0"/>
          <a:ext cx="3361600" cy="1911863"/>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Agro-industry</a:t>
          </a:r>
          <a:r>
            <a:rPr lang="en-US" sz="1300" kern="1200" dirty="0" smtClean="0"/>
            <a:t>:</a:t>
          </a:r>
        </a:p>
        <a:p>
          <a:pPr lvl="0" algn="ctr" defTabSz="1066800">
            <a:lnSpc>
              <a:spcPct val="90000"/>
            </a:lnSpc>
            <a:spcBef>
              <a:spcPct val="0"/>
            </a:spcBef>
            <a:spcAft>
              <a:spcPct val="35000"/>
            </a:spcAft>
          </a:pPr>
          <a:r>
            <a:rPr lang="en-US" sz="1600" kern="1200" dirty="0" smtClean="0"/>
            <a:t>Business connected with agriculture; involves researching technologies and disseminating information to producers</a:t>
          </a:r>
        </a:p>
        <a:p>
          <a:pPr lvl="0" algn="ctr" defTabSz="1066800">
            <a:lnSpc>
              <a:spcPct val="90000"/>
            </a:lnSpc>
            <a:spcBef>
              <a:spcPct val="0"/>
            </a:spcBef>
            <a:spcAft>
              <a:spcPct val="35000"/>
            </a:spcAft>
          </a:pPr>
          <a:endParaRPr lang="en-US" sz="1300" kern="1200" dirty="0" smtClean="0"/>
        </a:p>
      </dsp:txBody>
      <dsp:txXfrm>
        <a:off x="3041273" y="55997"/>
        <a:ext cx="3249606" cy="1799869"/>
      </dsp:txXfrm>
    </dsp:sp>
    <dsp:sp modelId="{E45B8DD5-1EE9-2F41-AB53-71A9C59B46B7}">
      <dsp:nvSpPr>
        <dsp:cNvPr id="0" name=""/>
        <dsp:cNvSpPr/>
      </dsp:nvSpPr>
      <dsp:spPr>
        <a:xfrm rot="20216695">
          <a:off x="5709518" y="2854167"/>
          <a:ext cx="2250731" cy="680210"/>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41D3183-BFB2-C84A-A6F8-0A55B1A1EF5D}">
      <dsp:nvSpPr>
        <dsp:cNvPr id="0" name=""/>
        <dsp:cNvSpPr/>
      </dsp:nvSpPr>
      <dsp:spPr>
        <a:xfrm>
          <a:off x="6554058" y="1600273"/>
          <a:ext cx="2693202" cy="2122891"/>
        </a:xfrm>
        <a:prstGeom prst="roundRect">
          <a:avLst>
            <a:gd name="adj" fmla="val 10000"/>
          </a:avLst>
        </a:prstGeom>
        <a:solidFill>
          <a:srgbClr val="0000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Government:</a:t>
          </a:r>
          <a:endParaRPr lang="en-US" sz="2800" kern="1200" dirty="0" smtClean="0"/>
        </a:p>
        <a:p>
          <a:pPr lvl="0" algn="ctr" defTabSz="1066800">
            <a:lnSpc>
              <a:spcPct val="90000"/>
            </a:lnSpc>
            <a:spcBef>
              <a:spcPct val="0"/>
            </a:spcBef>
            <a:spcAft>
              <a:spcPct val="35000"/>
            </a:spcAft>
          </a:pPr>
          <a:r>
            <a:rPr lang="en-US" sz="1600" kern="1200" dirty="0" smtClean="0"/>
            <a:t>Agencies responsible for the creation and implementation of programs and policies to support producers and agro-industry</a:t>
          </a:r>
          <a:endParaRPr lang="en-US" sz="1600" kern="1200" dirty="0"/>
        </a:p>
      </dsp:txBody>
      <dsp:txXfrm>
        <a:off x="6616235" y="1662450"/>
        <a:ext cx="2568848" cy="199853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2E717F-B7A4-D143-B3CB-153F924D0170}" type="datetimeFigureOut">
              <a:rPr lang="en-US" smtClean="0"/>
              <a:t>8/8/17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4697E6-C9F7-BD40-8DBF-0949A8D0DC02}" type="slidenum">
              <a:rPr lang="en-US" smtClean="0"/>
              <a:t>‹#›</a:t>
            </a:fld>
            <a:endParaRPr lang="en-US"/>
          </a:p>
        </p:txBody>
      </p:sp>
    </p:spTree>
    <p:extLst>
      <p:ext uri="{BB962C8B-B14F-4D97-AF65-F5344CB8AC3E}">
        <p14:creationId xmlns:p14="http://schemas.microsoft.com/office/powerpoint/2010/main" val="370345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90D24-10F1-FA45-A4E3-E7D0B4501EDD}" type="datetimeFigureOut">
              <a:rPr lang="en-US" smtClean="0"/>
              <a:t>8/8/17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C4F933-6243-A14B-B603-45B81D083EA6}" type="slidenum">
              <a:rPr lang="en-US" smtClean="0"/>
              <a:t>‹#›</a:t>
            </a:fld>
            <a:endParaRPr lang="en-US"/>
          </a:p>
        </p:txBody>
      </p:sp>
    </p:spTree>
    <p:extLst>
      <p:ext uri="{BB962C8B-B14F-4D97-AF65-F5344CB8AC3E}">
        <p14:creationId xmlns:p14="http://schemas.microsoft.com/office/powerpoint/2010/main" val="4493975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C4F933-6243-A14B-B603-45B81D083EA6}" type="slidenum">
              <a:rPr lang="en-US" smtClean="0"/>
              <a:t>1</a:t>
            </a:fld>
            <a:endParaRPr lang="en-US"/>
          </a:p>
        </p:txBody>
      </p:sp>
    </p:spTree>
    <p:extLst>
      <p:ext uri="{BB962C8B-B14F-4D97-AF65-F5344CB8AC3E}">
        <p14:creationId xmlns:p14="http://schemas.microsoft.com/office/powerpoint/2010/main" val="41147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
            </a:r>
            <a:r>
              <a:rPr lang="en-US" sz="1200" kern="1200" dirty="0" smtClean="0">
                <a:solidFill>
                  <a:schemeClr val="tx1"/>
                </a:solidFill>
                <a:effectLst/>
                <a:latin typeface="+mn-lt"/>
                <a:ea typeface="+mn-ea"/>
                <a:cs typeface="+mn-cs"/>
              </a:rPr>
              <a:t>or our activity today, we will be exploring the roles of three different agriculture actors (producers, agro-industry, and government) and how they can react to four different pressures placed on agriculture as a result of climate change.</a:t>
            </a:r>
            <a:r>
              <a:rPr lang="en-US" dirty="0" smtClean="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-P</a:t>
            </a:r>
            <a:r>
              <a:rPr lang="en-US" sz="1200" kern="1200" dirty="0" smtClean="0">
                <a:solidFill>
                  <a:schemeClr val="tx1"/>
                </a:solidFill>
                <a:effectLst/>
                <a:latin typeface="+mn-lt"/>
                <a:ea typeface="+mn-ea"/>
                <a:cs typeface="+mn-cs"/>
              </a:rPr>
              <a:t>roducers are farm operators.</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-A</a:t>
            </a:r>
            <a:r>
              <a:rPr lang="en-US" sz="1200" kern="1200" dirty="0" smtClean="0">
                <a:solidFill>
                  <a:schemeClr val="tx1"/>
                </a:solidFill>
                <a:effectLst/>
                <a:latin typeface="+mn-lt"/>
                <a:ea typeface="+mn-ea"/>
                <a:cs typeface="+mn-cs"/>
              </a:rPr>
              <a:t>gro-industry is made up of the businesses associated with agriculture.  This can be through researching technologies or disseminating information/products to producers.</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-Government consists of the agencies responsible for programs and policies supporting the producers and agro-industry. </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10</a:t>
            </a:fld>
            <a:endParaRPr lang="en-US"/>
          </a:p>
        </p:txBody>
      </p:sp>
    </p:spTree>
    <p:extLst>
      <p:ext uri="{BB962C8B-B14F-4D97-AF65-F5344CB8AC3E}">
        <p14:creationId xmlns:p14="http://schemas.microsoft.com/office/powerpoint/2010/main" val="573139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Y</a:t>
            </a:r>
            <a:r>
              <a:rPr lang="en-US" sz="1200" kern="1200" dirty="0" smtClean="0">
                <a:solidFill>
                  <a:schemeClr val="tx1"/>
                </a:solidFill>
                <a:effectLst/>
                <a:latin typeface="+mn-lt"/>
                <a:ea typeface="+mn-ea"/>
                <a:cs typeface="+mn-cs"/>
              </a:rPr>
              <a:t>ou will be separated into 12 groups (no more than 3 students per group) and each group will receive an </a:t>
            </a:r>
            <a:r>
              <a:rPr lang="en-US" sz="1200" i="1" kern="1200" dirty="0" smtClean="0">
                <a:solidFill>
                  <a:schemeClr val="tx1"/>
                </a:solidFill>
                <a:effectLst/>
                <a:latin typeface="+mn-lt"/>
                <a:ea typeface="+mn-ea"/>
                <a:cs typeface="+mn-cs"/>
              </a:rPr>
              <a:t>Actor</a:t>
            </a:r>
            <a:r>
              <a:rPr lang="en-US" sz="1200" kern="1200" dirty="0" smtClean="0">
                <a:solidFill>
                  <a:schemeClr val="tx1"/>
                </a:solidFill>
                <a:effectLst/>
                <a:latin typeface="+mn-lt"/>
                <a:ea typeface="+mn-ea"/>
                <a:cs typeface="+mn-cs"/>
              </a:rPr>
              <a:t> card that describes one of the three agriculture actors.</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11</a:t>
            </a:fld>
            <a:endParaRPr lang="en-US"/>
          </a:p>
        </p:txBody>
      </p:sp>
    </p:spTree>
    <p:extLst>
      <p:ext uri="{BB962C8B-B14F-4D97-AF65-F5344CB8AC3E}">
        <p14:creationId xmlns:p14="http://schemas.microsoft.com/office/powerpoint/2010/main" val="1045769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E</a:t>
            </a:r>
            <a:r>
              <a:rPr lang="en-US" sz="1200" kern="1200" dirty="0" smtClean="0">
                <a:solidFill>
                  <a:schemeClr val="tx1"/>
                </a:solidFill>
                <a:effectLst/>
                <a:latin typeface="+mn-lt"/>
                <a:ea typeface="+mn-ea"/>
                <a:cs typeface="+mn-cs"/>
              </a:rPr>
              <a:t>ach group will also draw an </a:t>
            </a:r>
            <a:r>
              <a:rPr lang="en-US" sz="1200" i="1" kern="1200" dirty="0" smtClean="0">
                <a:solidFill>
                  <a:schemeClr val="tx1"/>
                </a:solidFill>
                <a:effectLst/>
                <a:latin typeface="+mn-lt"/>
                <a:ea typeface="+mn-ea"/>
                <a:cs typeface="+mn-cs"/>
              </a:rPr>
              <a:t>Impact</a:t>
            </a:r>
            <a:r>
              <a:rPr lang="en-US" sz="1200" kern="1200" dirty="0" smtClean="0">
                <a:solidFill>
                  <a:schemeClr val="tx1"/>
                </a:solidFill>
                <a:effectLst/>
                <a:latin typeface="+mn-lt"/>
                <a:ea typeface="+mn-ea"/>
                <a:cs typeface="+mn-cs"/>
              </a:rPr>
              <a:t> card. As a result of climate change, temperature will change, water availability will change, pests will change, and pollinators will change.  When you get your </a:t>
            </a:r>
            <a:r>
              <a:rPr lang="en-US" sz="1200" i="1" kern="1200" dirty="0" smtClean="0">
                <a:solidFill>
                  <a:schemeClr val="tx1"/>
                </a:solidFill>
                <a:effectLst/>
                <a:latin typeface="+mn-lt"/>
                <a:ea typeface="+mn-ea"/>
                <a:cs typeface="+mn-cs"/>
              </a:rPr>
              <a:t>Impact</a:t>
            </a:r>
            <a:r>
              <a:rPr lang="en-US" sz="1200" kern="1200" dirty="0" smtClean="0">
                <a:solidFill>
                  <a:schemeClr val="tx1"/>
                </a:solidFill>
                <a:effectLst/>
                <a:latin typeface="+mn-lt"/>
                <a:ea typeface="+mn-ea"/>
                <a:cs typeface="+mn-cs"/>
              </a:rPr>
              <a:t> card, read aloud the impact climate change will have on your group.</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12</a:t>
            </a:fld>
            <a:endParaRPr lang="en-US"/>
          </a:p>
        </p:txBody>
      </p:sp>
    </p:spTree>
    <p:extLst>
      <p:ext uri="{BB962C8B-B14F-4D97-AF65-F5344CB8AC3E}">
        <p14:creationId xmlns:p14="http://schemas.microsoft.com/office/powerpoint/2010/main" val="2978391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sz="1200" kern="1200" dirty="0" smtClean="0">
                <a:solidFill>
                  <a:schemeClr val="tx1"/>
                </a:solidFill>
                <a:effectLst/>
                <a:latin typeface="+mn-lt"/>
                <a:ea typeface="+mn-ea"/>
                <a:cs typeface="+mn-cs"/>
              </a:rPr>
              <a:t>n today’s activity, we will ultimately make posters about our assigned actors and the impacts of climate change and then conduct a gallery walk.  First, we will learn more about the actors involved and climate impacts by doing some research.  Take a few minutes to read the descriptions of all of the actors and impacts on the </a:t>
            </a:r>
            <a:r>
              <a:rPr lang="en-US" sz="1200" i="1" kern="1200" dirty="0" smtClean="0">
                <a:solidFill>
                  <a:schemeClr val="tx1"/>
                </a:solidFill>
                <a:effectLst/>
                <a:latin typeface="+mn-lt"/>
                <a:ea typeface="+mn-ea"/>
                <a:cs typeface="+mn-cs"/>
              </a:rPr>
              <a:t>Reference Sheet</a:t>
            </a:r>
            <a:r>
              <a:rPr lang="en-US" sz="1200" kern="1200" dirty="0" smtClean="0">
                <a:solidFill>
                  <a:schemeClr val="tx1"/>
                </a:solidFill>
                <a:effectLst/>
                <a:latin typeface="+mn-lt"/>
                <a:ea typeface="+mn-ea"/>
                <a:cs typeface="+mn-cs"/>
              </a:rPr>
              <a:t> handout.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the </a:t>
            </a:r>
            <a:r>
              <a:rPr lang="en-US" sz="1200" i="1" kern="1200" dirty="0" smtClean="0">
                <a:solidFill>
                  <a:schemeClr val="tx1"/>
                </a:solidFill>
                <a:effectLst/>
                <a:latin typeface="+mn-lt"/>
                <a:ea typeface="+mn-ea"/>
                <a:cs typeface="+mn-cs"/>
              </a:rPr>
              <a:t>Actors and Impacts</a:t>
            </a:r>
            <a:r>
              <a:rPr lang="en-US" sz="1200" kern="1200" dirty="0" smtClean="0">
                <a:solidFill>
                  <a:schemeClr val="tx1"/>
                </a:solidFill>
                <a:effectLst/>
                <a:latin typeface="+mn-lt"/>
                <a:ea typeface="+mn-ea"/>
                <a:cs typeface="+mn-cs"/>
              </a:rPr>
              <a:t> handout is a list of adaptations. You will read through each adaptation and identify which actor is responsible for each.  Then color code each adaptation using highlighters: yellow for temperature, green for pests, blue for water, and pink for pollinators.  Use the </a:t>
            </a:r>
            <a:r>
              <a:rPr lang="en-US" sz="1200" i="1" kern="1200" dirty="0" smtClean="0">
                <a:solidFill>
                  <a:schemeClr val="tx1"/>
                </a:solidFill>
                <a:effectLst/>
                <a:latin typeface="+mn-lt"/>
                <a:ea typeface="+mn-ea"/>
                <a:cs typeface="+mn-cs"/>
              </a:rPr>
              <a:t>Reference Sheet</a:t>
            </a:r>
            <a:r>
              <a:rPr lang="en-US" sz="1200" kern="1200" dirty="0" smtClean="0">
                <a:solidFill>
                  <a:schemeClr val="tx1"/>
                </a:solidFill>
                <a:effectLst/>
                <a:latin typeface="+mn-lt"/>
                <a:ea typeface="+mn-ea"/>
                <a:cs typeface="+mn-cs"/>
              </a:rPr>
              <a:t> handout as needed. </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-T</a:t>
            </a:r>
            <a:r>
              <a:rPr lang="en-US" sz="1200" kern="1200" dirty="0" smtClean="0">
                <a:solidFill>
                  <a:schemeClr val="tx1"/>
                </a:solidFill>
                <a:effectLst/>
                <a:latin typeface="+mn-lt"/>
                <a:ea typeface="+mn-ea"/>
                <a:cs typeface="+mn-cs"/>
              </a:rPr>
              <a:t>he first one is done for you as an example. Adaptation # 1 should be highlighted green because it has to do with pests.  “Agro-industry” is the actor that should be written in the blank because they are involved in researching technology.</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13</a:t>
            </a:fld>
            <a:endParaRPr lang="en-US"/>
          </a:p>
        </p:txBody>
      </p:sp>
    </p:spTree>
    <p:extLst>
      <p:ext uri="{BB962C8B-B14F-4D97-AF65-F5344CB8AC3E}">
        <p14:creationId xmlns:p14="http://schemas.microsoft.com/office/powerpoint/2010/main" val="2144891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a:t>
            </a:r>
            <a:r>
              <a:rPr lang="en-US" sz="1200" kern="1200" dirty="0" smtClean="0">
                <a:solidFill>
                  <a:schemeClr val="tx1"/>
                </a:solidFill>
                <a:effectLst/>
                <a:latin typeface="+mn-lt"/>
                <a:ea typeface="+mn-ea"/>
                <a:cs typeface="+mn-cs"/>
              </a:rPr>
              <a:t>our group will now create a poster for our gallery walk.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-Begin by writing your actor and impact in large print at the top of your poster.</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-L</a:t>
            </a:r>
            <a:r>
              <a:rPr lang="en-US" sz="1200" kern="1200" dirty="0" smtClean="0">
                <a:solidFill>
                  <a:schemeClr val="tx1"/>
                </a:solidFill>
                <a:effectLst/>
                <a:latin typeface="+mn-lt"/>
                <a:ea typeface="+mn-ea"/>
                <a:cs typeface="+mn-cs"/>
              </a:rPr>
              <a:t>ook on your </a:t>
            </a:r>
            <a:r>
              <a:rPr lang="en-US" sz="1200" i="1" kern="1200" dirty="0" smtClean="0">
                <a:solidFill>
                  <a:schemeClr val="tx1"/>
                </a:solidFill>
                <a:effectLst/>
                <a:latin typeface="+mn-lt"/>
                <a:ea typeface="+mn-ea"/>
                <a:cs typeface="+mn-cs"/>
              </a:rPr>
              <a:t>Actors and Impacts</a:t>
            </a:r>
            <a:r>
              <a:rPr lang="en-US" sz="1200" kern="1200" dirty="0" smtClean="0">
                <a:solidFill>
                  <a:schemeClr val="tx1"/>
                </a:solidFill>
                <a:effectLst/>
                <a:latin typeface="+mn-lt"/>
                <a:ea typeface="+mn-ea"/>
                <a:cs typeface="+mn-cs"/>
              </a:rPr>
              <a:t> handout to find the 2-3 adaptations that apply to your actor/impact combination and list them on your poster.</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-O</a:t>
            </a:r>
            <a:r>
              <a:rPr lang="en-US" sz="1200" kern="1200" dirty="0" smtClean="0">
                <a:solidFill>
                  <a:schemeClr val="tx1"/>
                </a:solidFill>
                <a:effectLst/>
                <a:latin typeface="+mn-lt"/>
                <a:ea typeface="+mn-ea"/>
                <a:cs typeface="+mn-cs"/>
              </a:rPr>
              <a:t>nce you have finished listing your adaptations, find a spot along the wall to hang your poster.</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14</a:t>
            </a:fld>
            <a:endParaRPr lang="en-US"/>
          </a:p>
        </p:txBody>
      </p:sp>
    </p:spTree>
    <p:extLst>
      <p:ext uri="{BB962C8B-B14F-4D97-AF65-F5344CB8AC3E}">
        <p14:creationId xmlns:p14="http://schemas.microsoft.com/office/powerpoint/2010/main" val="2708769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r>
              <a:rPr lang="en-US" sz="1200" kern="1200" dirty="0" smtClean="0">
                <a:solidFill>
                  <a:schemeClr val="tx1"/>
                </a:solidFill>
                <a:effectLst/>
                <a:latin typeface="+mn-lt"/>
                <a:ea typeface="+mn-ea"/>
                <a:cs typeface="+mn-cs"/>
              </a:rPr>
              <a:t>ach group will now receive a pad of sticky notes based on their impact: yellow for temperature, green for pests, blue for water, and pink for pollinators. You will walk around the room as a group and review each poster and consider how the adaptations may apply to your impact.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15</a:t>
            </a:fld>
            <a:endParaRPr lang="en-US"/>
          </a:p>
        </p:txBody>
      </p:sp>
    </p:spTree>
    <p:extLst>
      <p:ext uri="{BB962C8B-B14F-4D97-AF65-F5344CB8AC3E}">
        <p14:creationId xmlns:p14="http://schemas.microsoft.com/office/powerpoint/2010/main" val="3887597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sz="1200" kern="1200" dirty="0" smtClean="0">
                <a:solidFill>
                  <a:schemeClr val="tx1"/>
                </a:solidFill>
                <a:effectLst/>
                <a:latin typeface="+mn-lt"/>
                <a:ea typeface="+mn-ea"/>
                <a:cs typeface="+mn-cs"/>
              </a:rPr>
              <a:t>f an adaptation would apply to your impact, mark it with a sticky note.  If it would have a positive effect, add a plus sign to the sticky note.  If it would have a negative effect, add a minus sign to the sticky note.</a:t>
            </a:r>
            <a:r>
              <a:rPr lang="en-US" dirty="0" smtClean="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-F</a:t>
            </a:r>
            <a:r>
              <a:rPr lang="en-US" sz="1200" kern="1200" dirty="0" smtClean="0">
                <a:solidFill>
                  <a:schemeClr val="tx1"/>
                </a:solidFill>
                <a:effectLst/>
                <a:latin typeface="+mn-lt"/>
                <a:ea typeface="+mn-ea"/>
                <a:cs typeface="+mn-cs"/>
              </a:rPr>
              <a:t>or example, if producers add shade structures to reduce the impact of increased temperature, it will also decrease evaporation from soil and evapotranspiration from plants, increasing water efficiency.  This adaptation would affect both temperature and water.  The groups that researched water would add a blue sticky note next to that adaptation.  It would have a positive impact, so those groups would add a plus sign to their sticky note.</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16</a:t>
            </a:fld>
            <a:endParaRPr lang="en-US"/>
          </a:p>
        </p:txBody>
      </p:sp>
    </p:spTree>
    <p:extLst>
      <p:ext uri="{BB962C8B-B14F-4D97-AF65-F5344CB8AC3E}">
        <p14:creationId xmlns:p14="http://schemas.microsoft.com/office/powerpoint/2010/main" val="625721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r>
              <a:rPr lang="en-US" sz="1200" kern="1200" dirty="0" smtClean="0">
                <a:solidFill>
                  <a:schemeClr val="tx1"/>
                </a:solidFill>
                <a:effectLst/>
                <a:latin typeface="+mn-lt"/>
                <a:ea typeface="+mn-ea"/>
                <a:cs typeface="+mn-cs"/>
              </a:rPr>
              <a:t>ook around the room at all of the posters.  What is something that you notice?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17</a:t>
            </a:fld>
            <a:endParaRPr lang="en-US"/>
          </a:p>
        </p:txBody>
      </p:sp>
    </p:spTree>
    <p:extLst>
      <p:ext uri="{BB962C8B-B14F-4D97-AF65-F5344CB8AC3E}">
        <p14:creationId xmlns:p14="http://schemas.microsoft.com/office/powerpoint/2010/main" val="1159004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r>
              <a:rPr lang="en-US" sz="1200" kern="1200" dirty="0" smtClean="0">
                <a:solidFill>
                  <a:schemeClr val="tx1"/>
                </a:solidFill>
                <a:effectLst/>
                <a:latin typeface="+mn-lt"/>
                <a:ea typeface="+mn-ea"/>
                <a:cs typeface="+mn-cs"/>
              </a:rPr>
              <a:t>emember the California example at the beginning of the today’s activity. </a:t>
            </a:r>
            <a:r>
              <a:rPr lang="en-US" sz="1200" kern="1200" smtClean="0">
                <a:solidFill>
                  <a:schemeClr val="tx1"/>
                </a:solidFill>
                <a:effectLst/>
                <a:latin typeface="+mn-lt"/>
                <a:ea typeface="+mn-ea"/>
                <a:cs typeface="+mn-cs"/>
              </a:rPr>
              <a:t>Farmers in several areas, such as Tulare County, are digging more wells to tap into the groundwater supply.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18</a:t>
            </a:fld>
            <a:endParaRPr lang="en-US"/>
          </a:p>
        </p:txBody>
      </p:sp>
    </p:spTree>
    <p:extLst>
      <p:ext uri="{BB962C8B-B14F-4D97-AF65-F5344CB8AC3E}">
        <p14:creationId xmlns:p14="http://schemas.microsoft.com/office/powerpoint/2010/main" val="88785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sz="1200" kern="1200" dirty="0" smtClean="0">
                <a:solidFill>
                  <a:schemeClr val="tx1"/>
                </a:solidFill>
                <a:effectLst/>
                <a:latin typeface="+mn-lt"/>
                <a:ea typeface="+mn-ea"/>
                <a:cs typeface="+mn-cs"/>
              </a:rPr>
              <a:t>e are going to use California as a case study to learn about how agricultural actors can react to climate change. California is an ecologically diverse state.  Within its borders are desert, Mediterranean, forested mountains, and coastal mountain systems.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2</a:t>
            </a:fld>
            <a:endParaRPr lang="en-US"/>
          </a:p>
        </p:txBody>
      </p:sp>
    </p:spTree>
    <p:extLst>
      <p:ext uri="{BB962C8B-B14F-4D97-AF65-F5344CB8AC3E}">
        <p14:creationId xmlns:p14="http://schemas.microsoft.com/office/powerpoint/2010/main" val="58839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r>
              <a:rPr lang="en-US" sz="1200" kern="1200" dirty="0" smtClean="0">
                <a:solidFill>
                  <a:schemeClr val="tx1"/>
                </a:solidFill>
                <a:effectLst/>
                <a:latin typeface="+mn-lt"/>
                <a:ea typeface="+mn-ea"/>
                <a:cs typeface="+mn-cs"/>
              </a:rPr>
              <a:t>alifornia is also home to many large- and small-scale agricultural producers. Nearly half of the fruit, vegetables, and nuts in the US are produced in California.  Several crops are only producible in California because of the diverse ecosystems there.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3</a:t>
            </a:fld>
            <a:endParaRPr lang="en-US"/>
          </a:p>
        </p:txBody>
      </p:sp>
    </p:spTree>
    <p:extLst>
      <p:ext uri="{BB962C8B-B14F-4D97-AF65-F5344CB8AC3E}">
        <p14:creationId xmlns:p14="http://schemas.microsoft.com/office/powerpoint/2010/main" val="76860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sz="1200" kern="1200" dirty="0" smtClean="0">
                <a:solidFill>
                  <a:schemeClr val="tx1"/>
                </a:solidFill>
                <a:effectLst/>
                <a:latin typeface="+mn-lt"/>
                <a:ea typeface="+mn-ea"/>
                <a:cs typeface="+mn-cs"/>
              </a:rPr>
              <a:t>he state has been in a severe drought since 2012. California’s 2014 and 2015 water years (12 month precipitation totals) were the warmest on record causing Governor Jerry Brown to declare a state of emergency for the state in 2014. What would you do in this situation?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4</a:t>
            </a:fld>
            <a:endParaRPr lang="en-US"/>
          </a:p>
        </p:txBody>
      </p:sp>
    </p:spTree>
    <p:extLst>
      <p:ext uri="{BB962C8B-B14F-4D97-AF65-F5344CB8AC3E}">
        <p14:creationId xmlns:p14="http://schemas.microsoft.com/office/powerpoint/2010/main" val="59139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sz="1200" kern="1200" dirty="0" smtClean="0">
                <a:solidFill>
                  <a:schemeClr val="tx1"/>
                </a:solidFill>
                <a:effectLst/>
                <a:latin typeface="+mn-lt"/>
                <a:ea typeface="+mn-ea"/>
                <a:cs typeface="+mn-cs"/>
              </a:rPr>
              <a:t>n response to the drought, some farmers started digging more wells to tap into groundwater supplies to compensate for the decreased amount of surface water. </a:t>
            </a:r>
            <a:r>
              <a:rPr lang="en-US" sz="1200" b="1" kern="1200" dirty="0" smtClean="0">
                <a:solidFill>
                  <a:schemeClr val="tx1"/>
                </a:solidFill>
                <a:effectLst/>
                <a:latin typeface="+mn-lt"/>
                <a:ea typeface="+mn-ea"/>
                <a:cs typeface="+mn-cs"/>
              </a:rPr>
              <a:t>Groundwater </a:t>
            </a:r>
            <a:r>
              <a:rPr lang="en-US" sz="1200" kern="1200" dirty="0" smtClean="0">
                <a:solidFill>
                  <a:schemeClr val="tx1"/>
                </a:solidFill>
                <a:effectLst/>
                <a:latin typeface="+mn-lt"/>
                <a:ea typeface="+mn-ea"/>
                <a:cs typeface="+mn-cs"/>
              </a:rPr>
              <a:t>is supplied by underground aquifers that are gradually replenished by rain, rivers, streams, and irrigation as it percolates through the soil. This became a popular way for farmers to adapt to sustain their crops through a changing climate. Accessing groundwater became such a popular short-term solution to the drought that many counties saw a dramatic increase in drilling permits over a five-year period.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5</a:t>
            </a:fld>
            <a:endParaRPr lang="en-US"/>
          </a:p>
        </p:txBody>
      </p:sp>
    </p:spTree>
    <p:extLst>
      <p:ext uri="{BB962C8B-B14F-4D97-AF65-F5344CB8AC3E}">
        <p14:creationId xmlns:p14="http://schemas.microsoft.com/office/powerpoint/2010/main" val="310478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sz="1200" kern="1200" dirty="0" smtClean="0">
                <a:solidFill>
                  <a:schemeClr val="tx1"/>
                </a:solidFill>
                <a:effectLst/>
                <a:latin typeface="+mn-lt"/>
                <a:ea typeface="+mn-ea"/>
                <a:cs typeface="+mn-cs"/>
              </a:rPr>
              <a:t>n response to this severe drought, many farmers adjusted their methods to sustain their crops as climate factors changed. When farmers and ranchers alter their practices to meet the needs of a changing climate it is called an </a:t>
            </a:r>
            <a:r>
              <a:rPr lang="en-US" sz="1200" b="1" kern="1200" dirty="0" smtClean="0">
                <a:solidFill>
                  <a:schemeClr val="tx1"/>
                </a:solidFill>
                <a:effectLst/>
                <a:latin typeface="+mn-lt"/>
                <a:ea typeface="+mn-ea"/>
                <a:cs typeface="+mn-cs"/>
              </a:rPr>
              <a:t>adaptation</a:t>
            </a:r>
            <a:r>
              <a:rPr lang="en-US" sz="1200" kern="1200" dirty="0" smtClean="0">
                <a:solidFill>
                  <a:schemeClr val="tx1"/>
                </a:solidFill>
                <a:effectLst/>
                <a:latin typeface="+mn-lt"/>
                <a:ea typeface="+mn-ea"/>
                <a:cs typeface="+mn-cs"/>
              </a:rPr>
              <a:t>. An adaptation is an adjustment in human systems as a response to actual or expected climatic effects, which moderates harm or exploits beneficial opportunities.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6</a:t>
            </a:fld>
            <a:endParaRPr lang="en-US"/>
          </a:p>
        </p:txBody>
      </p:sp>
    </p:spTree>
    <p:extLst>
      <p:ext uri="{BB962C8B-B14F-4D97-AF65-F5344CB8AC3E}">
        <p14:creationId xmlns:p14="http://schemas.microsoft.com/office/powerpoint/2010/main" val="2182114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sz="1200" kern="1200" dirty="0" smtClean="0">
                <a:solidFill>
                  <a:schemeClr val="tx1"/>
                </a:solidFill>
                <a:effectLst/>
                <a:latin typeface="+mn-lt"/>
                <a:ea typeface="+mn-ea"/>
                <a:cs typeface="+mn-cs"/>
              </a:rPr>
              <a:t>ome of these agricultural adaptations will have short-term benefits that allow crops to grow well but will</a:t>
            </a:r>
            <a:r>
              <a:rPr lang="en-US" sz="1200" kern="1200" baseline="0" dirty="0" smtClean="0">
                <a:solidFill>
                  <a:schemeClr val="tx1"/>
                </a:solidFill>
                <a:effectLst/>
                <a:latin typeface="+mn-lt"/>
                <a:ea typeface="+mn-ea"/>
                <a:cs typeface="+mn-cs"/>
              </a:rPr>
              <a:t> also have </a:t>
            </a:r>
            <a:r>
              <a:rPr lang="en-US" sz="1200" kern="1200" dirty="0" smtClean="0">
                <a:solidFill>
                  <a:schemeClr val="tx1"/>
                </a:solidFill>
                <a:effectLst/>
                <a:latin typeface="+mn-lt"/>
                <a:ea typeface="+mn-ea"/>
                <a:cs typeface="+mn-cs"/>
              </a:rPr>
              <a:t>long-term effects that can have a greater, potentially negative, effect on future productivity. Accessing groundwater has been a method used by farmers for decades.  In this picture, the telephone pole has three numbers on it.  The number at the top is 1925; this is where the ground level was in that year.  The middle number is 1955, and the number at the bottom is 1977.  Tapping into groundwater for irrigation purposes caused this dramatic change in the ground level, called subsidence, because the aquifers underneath this area have been diminished.  In addition, it is very expensive to dig the wells that access the groundwater.  These are examples of trade-offs.  In the short-term, crops are getting watered, but in the long run, it costs a lot of money.  Also, the aquifers are not getting replenished as quickly as they are getting used.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7</a:t>
            </a:fld>
            <a:endParaRPr lang="en-US"/>
          </a:p>
        </p:txBody>
      </p:sp>
    </p:spTree>
    <p:extLst>
      <p:ext uri="{BB962C8B-B14F-4D97-AF65-F5344CB8AC3E}">
        <p14:creationId xmlns:p14="http://schemas.microsoft.com/office/powerpoint/2010/main" val="418876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sz="1200" kern="1200" dirty="0" smtClean="0">
                <a:solidFill>
                  <a:schemeClr val="tx1"/>
                </a:solidFill>
                <a:effectLst/>
                <a:latin typeface="+mn-lt"/>
                <a:ea typeface="+mn-ea"/>
                <a:cs typeface="+mn-cs"/>
              </a:rPr>
              <a:t>here are no quick fixes for farmers to adapt to climate change because the effects can be related.  For example, when farmers experience decreased water availability, they are often dealing with increased temperature as well. Adapting to climate change is also going to require knowledge about how the climate will change in the future and of the impacts of various adaptation methods. Many of these methods can be expensive, so adapting to climate change can be financially challenging. These are some of the trade-offs that farmers have to consider.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8</a:t>
            </a:fld>
            <a:endParaRPr lang="en-US"/>
          </a:p>
        </p:txBody>
      </p:sp>
    </p:spTree>
    <p:extLst>
      <p:ext uri="{BB962C8B-B14F-4D97-AF65-F5344CB8AC3E}">
        <p14:creationId xmlns:p14="http://schemas.microsoft.com/office/powerpoint/2010/main" val="153201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
            </a:r>
            <a:r>
              <a:rPr lang="en-US" sz="1200" kern="1200" dirty="0" smtClean="0">
                <a:solidFill>
                  <a:schemeClr val="tx1"/>
                </a:solidFill>
                <a:effectLst/>
                <a:latin typeface="+mn-lt"/>
                <a:ea typeface="+mn-ea"/>
                <a:cs typeface="+mn-cs"/>
              </a:rPr>
              <a:t>armers are not the only ones who need to adapt to climate change; the agricultural industry and government should adjust their practices and policies to support agricultural sustainability because the effects of climate change will affect all three actors.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9</a:t>
            </a:fld>
            <a:endParaRPr lang="en-US"/>
          </a:p>
        </p:txBody>
      </p:sp>
    </p:spTree>
    <p:extLst>
      <p:ext uri="{BB962C8B-B14F-4D97-AF65-F5344CB8AC3E}">
        <p14:creationId xmlns:p14="http://schemas.microsoft.com/office/powerpoint/2010/main" val="3328045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A46DAE-301F-A540-A058-6F0914FE28A1}" type="datetimeFigureOut">
              <a:rPr lang="en-US" smtClean="0"/>
              <a:pPr/>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A46DAE-301F-A540-A058-6F0914FE28A1}" type="datetimeFigureOut">
              <a:rPr lang="en-US" smtClean="0"/>
              <a:pPr/>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A46DAE-301F-A540-A058-6F0914FE28A1}" type="datetimeFigureOut">
              <a:rPr lang="en-US" smtClean="0"/>
              <a:pPr/>
              <a:t>8/8/17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A46DAE-301F-A540-A058-6F0914FE28A1}" type="datetimeFigureOut">
              <a:rPr lang="en-US" smtClean="0"/>
              <a:pPr/>
              <a:t>8/8/17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46DAE-301F-A540-A058-6F0914FE28A1}" type="datetimeFigureOut">
              <a:rPr lang="en-US" smtClean="0"/>
              <a:pPr/>
              <a:t>8/8/17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FB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Perpetua"/>
                <a:cs typeface="Perpetua"/>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Perpetua"/>
                <a:cs typeface="Perpetua"/>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Perpetua"/>
                <a:cs typeface="Perpetua"/>
              </a:defRPr>
            </a:lvl1pPr>
          </a:lstStyle>
          <a:p>
            <a:fld id="{18AE2C47-7BDD-4149-ABA4-13333A140F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venir Black"/>
          <a:ea typeface="+mj-ea"/>
          <a:cs typeface="Avenir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774" cy="6858000"/>
          </a:xfrm>
          <a:prstGeom prst="rect">
            <a:avLst/>
          </a:prstGeom>
        </p:spPr>
      </p:pic>
    </p:spTree>
    <p:extLst>
      <p:ext uri="{BB962C8B-B14F-4D97-AF65-F5344CB8AC3E}">
        <p14:creationId xmlns:p14="http://schemas.microsoft.com/office/powerpoint/2010/main" val="17466172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One</a:t>
            </a:r>
            <a:endParaRPr lang="en-US" dirty="0"/>
          </a:p>
        </p:txBody>
      </p:sp>
      <p:graphicFrame>
        <p:nvGraphicFramePr>
          <p:cNvPr id="11" name="Diagram 10"/>
          <p:cNvGraphicFramePr/>
          <p:nvPr>
            <p:extLst>
              <p:ext uri="{D42A27DB-BD31-4B8C-83A1-F6EECF244321}">
                <p14:modId xmlns:p14="http://schemas.microsoft.com/office/powerpoint/2010/main" val="2825726731"/>
              </p:ext>
            </p:extLst>
          </p:nvPr>
        </p:nvGraphicFramePr>
        <p:xfrm>
          <a:off x="-89689" y="1305048"/>
          <a:ext cx="9399579"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3107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82718"/>
            <a:ext cx="8229600" cy="1143000"/>
          </a:xfrm>
        </p:spPr>
        <p:txBody>
          <a:bodyPr/>
          <a:lstStyle/>
          <a:p>
            <a:r>
              <a:rPr lang="en-US" dirty="0" smtClean="0"/>
              <a:t>Actor Card</a:t>
            </a:r>
            <a:endParaRPr lang="en-US" dirty="0"/>
          </a:p>
        </p:txBody>
      </p:sp>
      <p:sp>
        <p:nvSpPr>
          <p:cNvPr id="3" name="Content Placeholder 2"/>
          <p:cNvSpPr>
            <a:spLocks noGrp="1"/>
          </p:cNvSpPr>
          <p:nvPr>
            <p:ph idx="1"/>
          </p:nvPr>
        </p:nvSpPr>
        <p:spPr>
          <a:xfrm>
            <a:off x="609600" y="2362200"/>
            <a:ext cx="3620497" cy="2224631"/>
          </a:xfrm>
        </p:spPr>
        <p:txBody>
          <a:bodyPr/>
          <a:lstStyle/>
          <a:p>
            <a:pPr marL="457200" lvl="1" indent="0" algn="ctr">
              <a:buNone/>
            </a:pPr>
            <a:r>
              <a:rPr lang="en-US" dirty="0" smtClean="0"/>
              <a:t>Producers</a:t>
            </a:r>
          </a:p>
          <a:p>
            <a:pPr marL="457200" lvl="1" indent="0" algn="ctr">
              <a:buNone/>
            </a:pPr>
            <a:r>
              <a:rPr lang="en-US" dirty="0" smtClean="0"/>
              <a:t>Agro-Industry</a:t>
            </a:r>
          </a:p>
          <a:p>
            <a:pPr marL="457200" lvl="1" indent="0" algn="ctr">
              <a:buNone/>
            </a:pPr>
            <a:r>
              <a:rPr lang="en-US" dirty="0" smtClean="0"/>
              <a:t>Government</a:t>
            </a:r>
          </a:p>
        </p:txBody>
      </p:sp>
      <p:sp>
        <p:nvSpPr>
          <p:cNvPr id="6" name="Content Placeholder 2"/>
          <p:cNvSpPr txBox="1">
            <a:spLocks/>
          </p:cNvSpPr>
          <p:nvPr/>
        </p:nvSpPr>
        <p:spPr>
          <a:xfrm>
            <a:off x="431174" y="5791200"/>
            <a:ext cx="8344897" cy="1066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Read description of </a:t>
            </a:r>
            <a:r>
              <a:rPr lang="en-US" smtClean="0"/>
              <a:t>your actor</a:t>
            </a:r>
            <a:endParaRPr lang="en-US" dirty="0" smtClean="0"/>
          </a:p>
          <a:p>
            <a:pPr marL="0" indent="0">
              <a:buFont typeface="Arial"/>
              <a:buNone/>
            </a:pPr>
            <a:endParaRPr lang="en-US" dirty="0" smtClean="0"/>
          </a:p>
        </p:txBody>
      </p:sp>
      <p:pic>
        <p:nvPicPr>
          <p:cNvPr id="4" name="Picture 3" descr="Screen Shot 2017-08-08 at 3.01.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658" y="194562"/>
            <a:ext cx="3616142" cy="2755156"/>
          </a:xfrm>
          <a:prstGeom prst="rect">
            <a:avLst/>
          </a:prstGeom>
        </p:spPr>
      </p:pic>
      <p:pic>
        <p:nvPicPr>
          <p:cNvPr id="8" name="Picture 7" descr="Screen Shot 2017-08-08 at 3.01.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4458" y="2862756"/>
            <a:ext cx="3781613" cy="2928444"/>
          </a:xfrm>
          <a:prstGeom prst="rect">
            <a:avLst/>
          </a:prstGeom>
        </p:spPr>
      </p:pic>
    </p:spTree>
    <p:extLst>
      <p:ext uri="{BB962C8B-B14F-4D97-AF65-F5344CB8AC3E}">
        <p14:creationId xmlns:p14="http://schemas.microsoft.com/office/powerpoint/2010/main" val="28627938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17211"/>
            <a:ext cx="8229600" cy="1143000"/>
          </a:xfrm>
        </p:spPr>
        <p:txBody>
          <a:bodyPr/>
          <a:lstStyle/>
          <a:p>
            <a:r>
              <a:rPr lang="en-US" dirty="0" smtClean="0"/>
              <a:t>Impact Card</a:t>
            </a:r>
            <a:endParaRPr lang="en-US" dirty="0"/>
          </a:p>
        </p:txBody>
      </p:sp>
      <p:sp>
        <p:nvSpPr>
          <p:cNvPr id="5" name="Rectangle 4"/>
          <p:cNvSpPr/>
          <p:nvPr/>
        </p:nvSpPr>
        <p:spPr>
          <a:xfrm>
            <a:off x="533400" y="1716436"/>
            <a:ext cx="4038600" cy="2062103"/>
          </a:xfrm>
          <a:prstGeom prst="rect">
            <a:avLst/>
          </a:prstGeom>
        </p:spPr>
        <p:txBody>
          <a:bodyPr wrap="square">
            <a:spAutoFit/>
          </a:bodyPr>
          <a:lstStyle/>
          <a:p>
            <a:pPr lvl="1" algn="ctr"/>
            <a:r>
              <a:rPr lang="en-US" sz="3200" dirty="0" smtClean="0">
                <a:latin typeface="Avenir Black"/>
                <a:cs typeface="Avenir Black"/>
              </a:rPr>
              <a:t>Temperature</a:t>
            </a:r>
            <a:endParaRPr lang="en-US" sz="3200" dirty="0">
              <a:latin typeface="Avenir Black"/>
              <a:cs typeface="Avenir Black"/>
            </a:endParaRPr>
          </a:p>
          <a:p>
            <a:pPr lvl="1" algn="ctr"/>
            <a:r>
              <a:rPr lang="en-US" sz="3200" dirty="0">
                <a:latin typeface="Avenir Black"/>
                <a:cs typeface="Avenir Black"/>
              </a:rPr>
              <a:t>Water</a:t>
            </a:r>
          </a:p>
          <a:p>
            <a:pPr lvl="1" algn="ctr"/>
            <a:r>
              <a:rPr lang="en-US" sz="3200" dirty="0">
                <a:latin typeface="Avenir Black"/>
                <a:cs typeface="Avenir Black"/>
              </a:rPr>
              <a:t>Pest</a:t>
            </a:r>
          </a:p>
          <a:p>
            <a:pPr lvl="1" algn="ctr"/>
            <a:r>
              <a:rPr lang="en-US" sz="3200" dirty="0">
                <a:latin typeface="Avenir Black"/>
                <a:cs typeface="Avenir Black"/>
              </a:rPr>
              <a:t>Pollinator</a:t>
            </a:r>
          </a:p>
        </p:txBody>
      </p:sp>
      <p:sp>
        <p:nvSpPr>
          <p:cNvPr id="3" name="Content Placeholder 2"/>
          <p:cNvSpPr>
            <a:spLocks noGrp="1"/>
          </p:cNvSpPr>
          <p:nvPr>
            <p:ph idx="1"/>
          </p:nvPr>
        </p:nvSpPr>
        <p:spPr>
          <a:xfrm>
            <a:off x="685800" y="4953000"/>
            <a:ext cx="7772400" cy="1905000"/>
          </a:xfrm>
        </p:spPr>
        <p:txBody>
          <a:bodyPr>
            <a:normAutofit/>
          </a:bodyPr>
          <a:lstStyle/>
          <a:p>
            <a:pPr marL="0" indent="0">
              <a:buNone/>
            </a:pPr>
            <a:endParaRPr lang="en-US" dirty="0" smtClean="0"/>
          </a:p>
          <a:p>
            <a:pPr marL="0" indent="0">
              <a:buNone/>
            </a:pPr>
            <a:r>
              <a:rPr lang="en-US" dirty="0" smtClean="0"/>
              <a:t>Read </a:t>
            </a:r>
            <a:r>
              <a:rPr lang="en-US" dirty="0"/>
              <a:t>challenges caused by your </a:t>
            </a:r>
            <a:r>
              <a:rPr lang="en-US" dirty="0" smtClean="0"/>
              <a:t>impact</a:t>
            </a:r>
            <a:endParaRPr lang="en-US" dirty="0"/>
          </a:p>
          <a:p>
            <a:pPr lvl="1"/>
            <a:r>
              <a:rPr lang="en-US" dirty="0"/>
              <a:t>Effects of climate change</a:t>
            </a:r>
          </a:p>
          <a:p>
            <a:pPr lvl="1"/>
            <a:endParaRPr lang="en-US" dirty="0" smtClean="0"/>
          </a:p>
        </p:txBody>
      </p:sp>
      <p:pic>
        <p:nvPicPr>
          <p:cNvPr id="9" name="Picture 8" descr="Screen Shot 2017-08-08 at 3.10.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729" y="2743200"/>
            <a:ext cx="3692071" cy="2819400"/>
          </a:xfrm>
          <a:prstGeom prst="rect">
            <a:avLst/>
          </a:prstGeom>
        </p:spPr>
      </p:pic>
      <p:pic>
        <p:nvPicPr>
          <p:cNvPr id="10" name="Picture 9" descr="Screen Shot 2017-08-08 at 3.09.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4502" y="170611"/>
            <a:ext cx="3352800" cy="2572589"/>
          </a:xfrm>
          <a:prstGeom prst="rect">
            <a:avLst/>
          </a:prstGeom>
        </p:spPr>
      </p:pic>
    </p:spTree>
    <p:extLst>
      <p:ext uri="{BB962C8B-B14F-4D97-AF65-F5344CB8AC3E}">
        <p14:creationId xmlns:p14="http://schemas.microsoft.com/office/powerpoint/2010/main" val="35943645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Two</a:t>
            </a:r>
            <a:endParaRPr lang="en-US" dirty="0"/>
          </a:p>
        </p:txBody>
      </p:sp>
      <p:sp>
        <p:nvSpPr>
          <p:cNvPr id="3" name="Content Placeholder 2"/>
          <p:cNvSpPr>
            <a:spLocks noGrp="1"/>
          </p:cNvSpPr>
          <p:nvPr>
            <p:ph idx="1"/>
          </p:nvPr>
        </p:nvSpPr>
        <p:spPr>
          <a:xfrm>
            <a:off x="457200" y="1418487"/>
            <a:ext cx="8229600" cy="5210913"/>
          </a:xfrm>
        </p:spPr>
        <p:txBody>
          <a:bodyPr>
            <a:normAutofit fontScale="92500" lnSpcReduction="10000"/>
          </a:bodyPr>
          <a:lstStyle/>
          <a:p>
            <a:r>
              <a:rPr lang="en-US" dirty="0" smtClean="0"/>
              <a:t>Goal</a:t>
            </a:r>
          </a:p>
          <a:p>
            <a:pPr lvl="1"/>
            <a:r>
              <a:rPr lang="en-US" dirty="0" smtClean="0"/>
              <a:t>Research ways </a:t>
            </a:r>
            <a:r>
              <a:rPr lang="en-US" dirty="0"/>
              <a:t>for assigned </a:t>
            </a:r>
            <a:r>
              <a:rPr lang="en-US" dirty="0" smtClean="0"/>
              <a:t>actor </a:t>
            </a:r>
            <a:r>
              <a:rPr lang="en-US" dirty="0"/>
              <a:t>to adapt to the assigned </a:t>
            </a:r>
            <a:r>
              <a:rPr lang="en-US" dirty="0" smtClean="0"/>
              <a:t>impact</a:t>
            </a:r>
            <a:endParaRPr lang="en-US" dirty="0"/>
          </a:p>
          <a:p>
            <a:endParaRPr lang="en-US" dirty="0" smtClean="0"/>
          </a:p>
          <a:p>
            <a:r>
              <a:rPr lang="en-US" dirty="0" smtClean="0"/>
              <a:t>Fill in an actor</a:t>
            </a:r>
          </a:p>
          <a:p>
            <a:endParaRPr lang="en-US" dirty="0" smtClean="0"/>
          </a:p>
          <a:p>
            <a:r>
              <a:rPr lang="en-US" dirty="0" smtClean="0"/>
              <a:t>Color code</a:t>
            </a:r>
          </a:p>
          <a:p>
            <a:pPr lvl="1"/>
            <a:r>
              <a:rPr lang="en-US" dirty="0" smtClean="0"/>
              <a:t>Yellow = Temp.</a:t>
            </a:r>
          </a:p>
          <a:p>
            <a:pPr lvl="1"/>
            <a:r>
              <a:rPr lang="en-US" dirty="0" smtClean="0"/>
              <a:t>Green = Pests</a:t>
            </a:r>
          </a:p>
          <a:p>
            <a:pPr lvl="1"/>
            <a:r>
              <a:rPr lang="en-US" dirty="0"/>
              <a:t>B</a:t>
            </a:r>
            <a:r>
              <a:rPr lang="en-US" dirty="0" smtClean="0"/>
              <a:t>lue = Water</a:t>
            </a:r>
          </a:p>
          <a:p>
            <a:pPr lvl="1"/>
            <a:r>
              <a:rPr lang="en-US" dirty="0" smtClean="0"/>
              <a:t>Pink = Pollinators </a:t>
            </a:r>
          </a:p>
        </p:txBody>
      </p:sp>
      <p:pic>
        <p:nvPicPr>
          <p:cNvPr id="4" name="Picture 3" descr="Screen Shot 2017-08-08 at 3.12.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632" y="3048000"/>
            <a:ext cx="5105400" cy="2363773"/>
          </a:xfrm>
          <a:prstGeom prst="rect">
            <a:avLst/>
          </a:prstGeom>
        </p:spPr>
      </p:pic>
    </p:spTree>
    <p:extLst>
      <p:ext uri="{BB962C8B-B14F-4D97-AF65-F5344CB8AC3E}">
        <p14:creationId xmlns:p14="http://schemas.microsoft.com/office/powerpoint/2010/main" val="16210767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Three</a:t>
            </a:r>
            <a:endParaRPr lang="en-US" dirty="0"/>
          </a:p>
        </p:txBody>
      </p:sp>
      <p:pic>
        <p:nvPicPr>
          <p:cNvPr id="5" name="Picture 4" descr="22777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133600"/>
            <a:ext cx="4191000" cy="4191000"/>
          </a:xfrm>
          <a:prstGeom prst="rect">
            <a:avLst/>
          </a:prstGeom>
        </p:spPr>
      </p:pic>
      <p:sp>
        <p:nvSpPr>
          <p:cNvPr id="3" name="Content Placeholder 2"/>
          <p:cNvSpPr>
            <a:spLocks noGrp="1"/>
          </p:cNvSpPr>
          <p:nvPr>
            <p:ph idx="1"/>
          </p:nvPr>
        </p:nvSpPr>
        <p:spPr>
          <a:xfrm>
            <a:off x="152400" y="1143000"/>
            <a:ext cx="5334000" cy="5514711"/>
          </a:xfrm>
        </p:spPr>
        <p:txBody>
          <a:bodyPr>
            <a:normAutofit/>
          </a:bodyPr>
          <a:lstStyle/>
          <a:p>
            <a:r>
              <a:rPr lang="en-US" dirty="0" smtClean="0"/>
              <a:t>Create a poster for sharing with classmates</a:t>
            </a:r>
          </a:p>
          <a:p>
            <a:endParaRPr lang="en-US" dirty="0" smtClean="0"/>
          </a:p>
          <a:p>
            <a:r>
              <a:rPr lang="en-US" dirty="0" smtClean="0"/>
              <a:t>Format</a:t>
            </a:r>
          </a:p>
          <a:p>
            <a:pPr lvl="1"/>
            <a:r>
              <a:rPr lang="en-US" dirty="0"/>
              <a:t>Top: label with </a:t>
            </a:r>
            <a:r>
              <a:rPr lang="en-US" dirty="0" smtClean="0"/>
              <a:t>your actor and impact</a:t>
            </a:r>
            <a:endParaRPr lang="en-US" dirty="0"/>
          </a:p>
          <a:p>
            <a:pPr lvl="1"/>
            <a:r>
              <a:rPr lang="en-US" dirty="0"/>
              <a:t>List suggested adaptations</a:t>
            </a:r>
          </a:p>
          <a:p>
            <a:endParaRPr lang="en-US" dirty="0" smtClean="0"/>
          </a:p>
          <a:p>
            <a:r>
              <a:rPr lang="en-US" dirty="0" smtClean="0"/>
              <a:t>Hang poster</a:t>
            </a:r>
          </a:p>
        </p:txBody>
      </p:sp>
      <p:sp>
        <p:nvSpPr>
          <p:cNvPr id="6" name="TextBox 5"/>
          <p:cNvSpPr txBox="1"/>
          <p:nvPr/>
        </p:nvSpPr>
        <p:spPr>
          <a:xfrm>
            <a:off x="6096000" y="2286000"/>
            <a:ext cx="1505540" cy="646331"/>
          </a:xfrm>
          <a:prstGeom prst="rect">
            <a:avLst/>
          </a:prstGeom>
          <a:noFill/>
        </p:spPr>
        <p:txBody>
          <a:bodyPr wrap="none" rtlCol="0">
            <a:spAutoFit/>
          </a:bodyPr>
          <a:lstStyle/>
          <a:p>
            <a:pPr algn="ctr"/>
            <a:r>
              <a:rPr lang="en-US" dirty="0" smtClean="0">
                <a:solidFill>
                  <a:srgbClr val="FF0000"/>
                </a:solidFill>
                <a:latin typeface="Avenir Black"/>
                <a:cs typeface="Avenir Black"/>
              </a:rPr>
              <a:t>Your actor</a:t>
            </a:r>
          </a:p>
          <a:p>
            <a:pPr algn="ctr"/>
            <a:r>
              <a:rPr lang="en-US" dirty="0" smtClean="0">
                <a:solidFill>
                  <a:srgbClr val="FF0000"/>
                </a:solidFill>
                <a:latin typeface="Avenir Black"/>
                <a:cs typeface="Avenir Black"/>
              </a:rPr>
              <a:t>Your impact</a:t>
            </a:r>
            <a:endParaRPr lang="en-US" dirty="0">
              <a:solidFill>
                <a:srgbClr val="FF0000"/>
              </a:solidFill>
              <a:latin typeface="Avenir Black"/>
              <a:cs typeface="Avenir Black"/>
            </a:endParaRPr>
          </a:p>
        </p:txBody>
      </p:sp>
      <p:sp>
        <p:nvSpPr>
          <p:cNvPr id="7" name="TextBox 6"/>
          <p:cNvSpPr txBox="1"/>
          <p:nvPr/>
        </p:nvSpPr>
        <p:spPr>
          <a:xfrm>
            <a:off x="5638800" y="3429000"/>
            <a:ext cx="2736647" cy="369332"/>
          </a:xfrm>
          <a:prstGeom prst="rect">
            <a:avLst/>
          </a:prstGeom>
          <a:noFill/>
        </p:spPr>
        <p:txBody>
          <a:bodyPr wrap="none" rtlCol="0">
            <a:spAutoFit/>
          </a:bodyPr>
          <a:lstStyle/>
          <a:p>
            <a:r>
              <a:rPr lang="en-US" dirty="0" smtClean="0">
                <a:solidFill>
                  <a:srgbClr val="FF0000"/>
                </a:solidFill>
                <a:latin typeface="Avenir Black"/>
                <a:cs typeface="Avenir Black"/>
              </a:rPr>
              <a:t>Suggested adaptations</a:t>
            </a:r>
            <a:endParaRPr lang="en-US" dirty="0">
              <a:solidFill>
                <a:srgbClr val="FF0000"/>
              </a:solidFill>
              <a:latin typeface="Avenir Black"/>
              <a:cs typeface="Avenir Black"/>
            </a:endParaRPr>
          </a:p>
        </p:txBody>
      </p:sp>
    </p:spTree>
    <p:extLst>
      <p:ext uri="{BB962C8B-B14F-4D97-AF65-F5344CB8AC3E}">
        <p14:creationId xmlns:p14="http://schemas.microsoft.com/office/powerpoint/2010/main" val="21256966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Three</a:t>
            </a:r>
            <a:endParaRPr lang="en-US" dirty="0"/>
          </a:p>
        </p:txBody>
      </p:sp>
      <p:sp>
        <p:nvSpPr>
          <p:cNvPr id="3" name="Content Placeholder 2"/>
          <p:cNvSpPr>
            <a:spLocks noGrp="1"/>
          </p:cNvSpPr>
          <p:nvPr>
            <p:ph idx="1"/>
          </p:nvPr>
        </p:nvSpPr>
        <p:spPr>
          <a:xfrm>
            <a:off x="457200" y="1417638"/>
            <a:ext cx="8229600" cy="5135562"/>
          </a:xfrm>
        </p:spPr>
        <p:txBody>
          <a:bodyPr>
            <a:normAutofit/>
          </a:bodyPr>
          <a:lstStyle/>
          <a:p>
            <a:r>
              <a:rPr lang="en-US" dirty="0" smtClean="0"/>
              <a:t>Sticky notes color coded for your impact</a:t>
            </a:r>
          </a:p>
          <a:p>
            <a:r>
              <a:rPr lang="en-US" dirty="0" smtClean="0"/>
              <a:t>Walk around room in your group</a:t>
            </a:r>
          </a:p>
          <a:p>
            <a:pPr lvl="1"/>
            <a:r>
              <a:rPr lang="en-US" dirty="0" smtClean="0"/>
              <a:t>Review suggested adaptations</a:t>
            </a:r>
          </a:p>
          <a:p>
            <a:pPr lvl="1"/>
            <a:r>
              <a:rPr lang="en-US" dirty="0" smtClean="0"/>
              <a:t>Consider how adaptations may apply to your impact</a:t>
            </a:r>
            <a:endParaRPr lang="en-US" dirty="0" smtClean="0">
              <a:solidFill>
                <a:srgbClr val="FF0000"/>
              </a:solidFill>
            </a:endParaRPr>
          </a:p>
          <a:p>
            <a:pPr lvl="1"/>
            <a:endParaRPr lang="en-US" dirty="0"/>
          </a:p>
        </p:txBody>
      </p:sp>
      <p:pic>
        <p:nvPicPr>
          <p:cNvPr id="6" name="Picture 5" descr="light-blue-sticky-note-clip-art-at-vector-clip-art-sticky-note-clipart-600_5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276494"/>
            <a:ext cx="2512868" cy="2429106"/>
          </a:xfrm>
          <a:prstGeom prst="rect">
            <a:avLst/>
          </a:prstGeom>
        </p:spPr>
      </p:pic>
    </p:spTree>
    <p:extLst>
      <p:ext uri="{BB962C8B-B14F-4D97-AF65-F5344CB8AC3E}">
        <p14:creationId xmlns:p14="http://schemas.microsoft.com/office/powerpoint/2010/main" val="24962207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Three</a:t>
            </a:r>
            <a:endParaRPr lang="en-US" dirty="0"/>
          </a:p>
        </p:txBody>
      </p:sp>
      <p:sp>
        <p:nvSpPr>
          <p:cNvPr id="3" name="Content Placeholder 2"/>
          <p:cNvSpPr>
            <a:spLocks noGrp="1"/>
          </p:cNvSpPr>
          <p:nvPr>
            <p:ph idx="1"/>
          </p:nvPr>
        </p:nvSpPr>
        <p:spPr>
          <a:xfrm>
            <a:off x="457200" y="1417638"/>
            <a:ext cx="8229600" cy="5135562"/>
          </a:xfrm>
        </p:spPr>
        <p:txBody>
          <a:bodyPr>
            <a:normAutofit/>
          </a:bodyPr>
          <a:lstStyle/>
          <a:p>
            <a:r>
              <a:rPr lang="en-US" sz="3400" dirty="0"/>
              <a:t>If </a:t>
            </a:r>
            <a:r>
              <a:rPr lang="en-US" sz="3400" dirty="0" smtClean="0"/>
              <a:t>an adaptation </a:t>
            </a:r>
            <a:r>
              <a:rPr lang="en-US" sz="3400" dirty="0"/>
              <a:t>would apply to your </a:t>
            </a:r>
            <a:r>
              <a:rPr lang="en-US" sz="3400" dirty="0" smtClean="0">
                <a:solidFill>
                  <a:srgbClr val="000000"/>
                </a:solidFill>
              </a:rPr>
              <a:t>impact</a:t>
            </a:r>
            <a:r>
              <a:rPr lang="en-US" sz="3400" dirty="0" smtClean="0"/>
              <a:t>, </a:t>
            </a:r>
            <a:r>
              <a:rPr lang="en-US" sz="3400" dirty="0"/>
              <a:t>mark with sticky note</a:t>
            </a:r>
          </a:p>
          <a:p>
            <a:pPr lvl="1"/>
            <a:r>
              <a:rPr lang="en-US" sz="3200" dirty="0"/>
              <a:t>Positive and negative </a:t>
            </a:r>
            <a:r>
              <a:rPr lang="en-US" sz="3200" dirty="0" smtClean="0"/>
              <a:t>effects</a:t>
            </a:r>
          </a:p>
          <a:p>
            <a:pPr lvl="2"/>
            <a:r>
              <a:rPr lang="en-US" sz="3000" dirty="0" smtClean="0"/>
              <a:t>Add a plus sign to sticky note</a:t>
            </a:r>
          </a:p>
          <a:p>
            <a:pPr lvl="2"/>
            <a:r>
              <a:rPr lang="en-US" sz="3000" dirty="0" smtClean="0"/>
              <a:t>Add a minus sign to sticky note</a:t>
            </a:r>
            <a:endParaRPr lang="en-US" sz="3000" dirty="0"/>
          </a:p>
          <a:p>
            <a:pPr lvl="1"/>
            <a:r>
              <a:rPr lang="en-US" sz="3000" dirty="0" smtClean="0"/>
              <a:t>Example: shade structures</a:t>
            </a:r>
            <a:endParaRPr lang="en-US" sz="3000" dirty="0"/>
          </a:p>
        </p:txBody>
      </p:sp>
      <p:pic>
        <p:nvPicPr>
          <p:cNvPr id="6" name="Picture 5" descr="light-blue-sticky-note-clip-art-at-vector-clip-art-sticky-note-clipart-600_5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276494"/>
            <a:ext cx="2512868" cy="2429106"/>
          </a:xfrm>
          <a:prstGeom prst="rect">
            <a:avLst/>
          </a:prstGeom>
        </p:spPr>
      </p:pic>
      <p:sp>
        <p:nvSpPr>
          <p:cNvPr id="5" name="TextBox 4"/>
          <p:cNvSpPr txBox="1"/>
          <p:nvPr/>
        </p:nvSpPr>
        <p:spPr>
          <a:xfrm>
            <a:off x="6324600" y="4114800"/>
            <a:ext cx="1828800" cy="2323713"/>
          </a:xfrm>
          <a:prstGeom prst="rect">
            <a:avLst/>
          </a:prstGeom>
          <a:noFill/>
        </p:spPr>
        <p:txBody>
          <a:bodyPr wrap="square" rtlCol="0">
            <a:spAutoFit/>
          </a:bodyPr>
          <a:lstStyle/>
          <a:p>
            <a:pPr algn="ctr"/>
            <a:r>
              <a:rPr lang="en-US" sz="14500" b="1" dirty="0" smtClean="0">
                <a:latin typeface="Papyrus"/>
                <a:cs typeface="Papyrus"/>
              </a:rPr>
              <a:t>+</a:t>
            </a:r>
            <a:endParaRPr lang="en-US" sz="14500" b="1" dirty="0">
              <a:latin typeface="Papyrus"/>
              <a:cs typeface="Papyrus"/>
            </a:endParaRPr>
          </a:p>
        </p:txBody>
      </p:sp>
    </p:spTree>
    <p:extLst>
      <p:ext uri="{BB962C8B-B14F-4D97-AF65-F5344CB8AC3E}">
        <p14:creationId xmlns:p14="http://schemas.microsoft.com/office/powerpoint/2010/main" val="24508382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Four</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Discussion</a:t>
            </a:r>
          </a:p>
          <a:p>
            <a:pPr lvl="1"/>
            <a:r>
              <a:rPr lang="en-US" dirty="0" smtClean="0"/>
              <a:t>What do you notice about the posters around the room?</a:t>
            </a:r>
          </a:p>
        </p:txBody>
      </p:sp>
      <p:pic>
        <p:nvPicPr>
          <p:cNvPr id="4" name="Picture 3" descr="f917e33b13b5db03e5e16be40b435a81_sticky-note-clip-art-post-it-note-clipart-no-background_600-5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352800"/>
            <a:ext cx="2995448" cy="2895600"/>
          </a:xfrm>
          <a:prstGeom prst="rect">
            <a:avLst/>
          </a:prstGeom>
        </p:spPr>
      </p:pic>
      <p:pic>
        <p:nvPicPr>
          <p:cNvPr id="6" name="Picture 5" descr="light-blue-sticky-note-clip-art-at-vector-clip-art-sticky-note-clipart-600_58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8552" y="3194150"/>
            <a:ext cx="2995448" cy="2895600"/>
          </a:xfrm>
          <a:prstGeom prst="rect">
            <a:avLst/>
          </a:prstGeom>
        </p:spPr>
      </p:pic>
      <p:pic>
        <p:nvPicPr>
          <p:cNvPr id="5" name="Picture 4" descr="post-20it-20notes-20clipart-sticky-note-clip-art-600_58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0248" y="3942953"/>
            <a:ext cx="2995448" cy="2895600"/>
          </a:xfrm>
          <a:prstGeom prst="rect">
            <a:avLst/>
          </a:prstGeom>
        </p:spPr>
      </p:pic>
    </p:spTree>
    <p:extLst>
      <p:ext uri="{BB962C8B-B14F-4D97-AF65-F5344CB8AC3E}">
        <p14:creationId xmlns:p14="http://schemas.microsoft.com/office/powerpoint/2010/main" val="28465702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417638"/>
            <a:ext cx="8534400" cy="5211762"/>
          </a:xfrm>
        </p:spPr>
        <p:txBody>
          <a:bodyPr/>
          <a:lstStyle/>
          <a:p>
            <a:r>
              <a:rPr lang="en-US" dirty="0" smtClean="0"/>
              <a:t>Remember: California farmers using more groundwater</a:t>
            </a:r>
          </a:p>
          <a:p>
            <a:pPr lvl="1"/>
            <a:r>
              <a:rPr lang="en-US" smtClean="0"/>
              <a:t>Tulare County, CA</a:t>
            </a:r>
            <a:endParaRPr lang="en-US" dirty="0" smtClean="0"/>
          </a:p>
        </p:txBody>
      </p:sp>
      <p:sp>
        <p:nvSpPr>
          <p:cNvPr id="4" name="TextBox 3"/>
          <p:cNvSpPr txBox="1"/>
          <p:nvPr/>
        </p:nvSpPr>
        <p:spPr>
          <a:xfrm>
            <a:off x="424342" y="6112039"/>
            <a:ext cx="3676181" cy="646331"/>
          </a:xfrm>
          <a:prstGeom prst="rect">
            <a:avLst/>
          </a:prstGeom>
          <a:noFill/>
        </p:spPr>
        <p:txBody>
          <a:bodyPr wrap="square" rtlCol="0">
            <a:spAutoFit/>
          </a:bodyPr>
          <a:lstStyle/>
          <a:p>
            <a:r>
              <a:rPr lang="en-US" sz="1200" dirty="0" smtClean="0">
                <a:latin typeface="Baskerville"/>
                <a:cs typeface="Baskerville"/>
              </a:rPr>
              <a:t>Source: </a:t>
            </a:r>
            <a:r>
              <a:rPr lang="en-US" sz="1200" dirty="0" err="1" smtClean="0">
                <a:latin typeface="Baskerville"/>
                <a:cs typeface="Baskerville"/>
              </a:rPr>
              <a:t>nevada.usgs.gov</a:t>
            </a:r>
            <a:r>
              <a:rPr lang="en-US" sz="1200" dirty="0">
                <a:latin typeface="Baskerville"/>
                <a:cs typeface="Baskerville"/>
              </a:rPr>
              <a:t>/water/</a:t>
            </a:r>
            <a:r>
              <a:rPr lang="en-US" sz="1200" dirty="0" err="1">
                <a:latin typeface="Baskerville"/>
                <a:cs typeface="Baskerville"/>
              </a:rPr>
              <a:t>AquiferTests</a:t>
            </a:r>
            <a:r>
              <a:rPr lang="en-US" sz="1200" dirty="0">
                <a:latin typeface="Baskerville"/>
                <a:cs typeface="Baskerville"/>
              </a:rPr>
              <a:t>/</a:t>
            </a:r>
            <a:r>
              <a:rPr lang="en-US" sz="1200" dirty="0" err="1">
                <a:latin typeface="Baskerville"/>
                <a:cs typeface="Baskerville"/>
              </a:rPr>
              <a:t>walkerdata_powerline.cfm?studyname</a:t>
            </a:r>
            <a:r>
              <a:rPr lang="en-US" sz="1200" dirty="0">
                <a:latin typeface="Baskerville"/>
                <a:cs typeface="Baskerville"/>
              </a:rPr>
              <a:t>=</a:t>
            </a:r>
            <a:r>
              <a:rPr lang="en-US" sz="1200" dirty="0" err="1">
                <a:latin typeface="Baskerville"/>
                <a:cs typeface="Baskerville"/>
              </a:rPr>
              <a:t>walkerdata_powerline</a:t>
            </a:r>
            <a:endParaRPr lang="en-US" sz="1200" dirty="0">
              <a:latin typeface="Baskerville"/>
              <a:cs typeface="Baskerville"/>
            </a:endParaRPr>
          </a:p>
        </p:txBody>
      </p:sp>
      <p:pic>
        <p:nvPicPr>
          <p:cNvPr id="5" name="Picture 4" descr="image0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42" y="3352800"/>
            <a:ext cx="3676181" cy="2759239"/>
          </a:xfrm>
          <a:prstGeom prst="rect">
            <a:avLst/>
          </a:prstGeom>
        </p:spPr>
      </p:pic>
      <p:pic>
        <p:nvPicPr>
          <p:cNvPr id="7" name="Picture 6"/>
          <p:cNvPicPr>
            <a:picLocks noChangeAspect="1"/>
          </p:cNvPicPr>
          <p:nvPr/>
        </p:nvPicPr>
        <p:blipFill>
          <a:blip r:embed="rId4"/>
          <a:stretch>
            <a:fillRect/>
          </a:stretch>
        </p:blipFill>
        <p:spPr>
          <a:xfrm>
            <a:off x="5006925" y="3665984"/>
            <a:ext cx="3876040" cy="2225510"/>
          </a:xfrm>
          <a:prstGeom prst="rect">
            <a:avLst/>
          </a:prstGeom>
        </p:spPr>
      </p:pic>
      <p:sp>
        <p:nvSpPr>
          <p:cNvPr id="8" name="TextBox 7"/>
          <p:cNvSpPr txBox="1"/>
          <p:nvPr/>
        </p:nvSpPr>
        <p:spPr>
          <a:xfrm>
            <a:off x="4974067" y="5891494"/>
            <a:ext cx="3839513" cy="276999"/>
          </a:xfrm>
          <a:prstGeom prst="rect">
            <a:avLst/>
          </a:prstGeom>
          <a:noFill/>
        </p:spPr>
        <p:txBody>
          <a:bodyPr wrap="none" rtlCol="0">
            <a:spAutoFit/>
          </a:bodyPr>
          <a:lstStyle/>
          <a:p>
            <a:r>
              <a:rPr lang="en-US" sz="1200" dirty="0" smtClean="0">
                <a:latin typeface="Baskerville"/>
                <a:cs typeface="Baskerville"/>
              </a:rPr>
              <a:t>Source: </a:t>
            </a:r>
            <a:r>
              <a:rPr lang="en-US" sz="1200" dirty="0" err="1" smtClean="0">
                <a:latin typeface="Baskerville"/>
                <a:cs typeface="Baskerville"/>
              </a:rPr>
              <a:t>water.usgs.gov</a:t>
            </a:r>
            <a:r>
              <a:rPr lang="en-US" sz="1200" dirty="0">
                <a:latin typeface="Baskerville"/>
                <a:cs typeface="Baskerville"/>
              </a:rPr>
              <a:t>/</a:t>
            </a:r>
            <a:r>
              <a:rPr lang="en-US" sz="1200" dirty="0" err="1">
                <a:latin typeface="Baskerville"/>
                <a:cs typeface="Baskerville"/>
              </a:rPr>
              <a:t>edu</a:t>
            </a:r>
            <a:r>
              <a:rPr lang="en-US" sz="1200" dirty="0">
                <a:latin typeface="Baskerville"/>
                <a:cs typeface="Baskerville"/>
              </a:rPr>
              <a:t>/graphics/gwflowproblems2.gif</a:t>
            </a:r>
          </a:p>
        </p:txBody>
      </p:sp>
    </p:spTree>
    <p:extLst>
      <p:ext uri="{BB962C8B-B14F-4D97-AF65-F5344CB8AC3E}">
        <p14:creationId xmlns:p14="http://schemas.microsoft.com/office/powerpoint/2010/main" val="7627005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California</a:t>
            </a:r>
            <a:endParaRPr lang="en-US" dirty="0"/>
          </a:p>
        </p:txBody>
      </p:sp>
      <p:sp>
        <p:nvSpPr>
          <p:cNvPr id="3" name="Content Placeholder 2"/>
          <p:cNvSpPr>
            <a:spLocks noGrp="1"/>
          </p:cNvSpPr>
          <p:nvPr>
            <p:ph idx="1"/>
          </p:nvPr>
        </p:nvSpPr>
        <p:spPr>
          <a:xfrm>
            <a:off x="457200" y="1676400"/>
            <a:ext cx="4470060" cy="4279697"/>
          </a:xfrm>
        </p:spPr>
        <p:txBody>
          <a:bodyPr/>
          <a:lstStyle/>
          <a:p>
            <a:r>
              <a:rPr lang="en-US" dirty="0" smtClean="0"/>
              <a:t>Ecologically diverse</a:t>
            </a:r>
          </a:p>
          <a:p>
            <a:pPr lvl="1"/>
            <a:r>
              <a:rPr lang="en-US" dirty="0" smtClean="0"/>
              <a:t>Desert</a:t>
            </a:r>
          </a:p>
          <a:p>
            <a:pPr lvl="1"/>
            <a:r>
              <a:rPr lang="en-US" dirty="0" smtClean="0"/>
              <a:t>Mediterranean </a:t>
            </a:r>
          </a:p>
          <a:p>
            <a:pPr lvl="1"/>
            <a:r>
              <a:rPr lang="en-US" dirty="0" smtClean="0"/>
              <a:t>Forested mountains</a:t>
            </a:r>
          </a:p>
          <a:p>
            <a:pPr lvl="1"/>
            <a:r>
              <a:rPr lang="en-US" dirty="0" smtClean="0"/>
              <a:t>Coastal mountains</a:t>
            </a:r>
          </a:p>
        </p:txBody>
      </p:sp>
      <p:sp>
        <p:nvSpPr>
          <p:cNvPr id="5" name="TextBox 4"/>
          <p:cNvSpPr txBox="1"/>
          <p:nvPr/>
        </p:nvSpPr>
        <p:spPr>
          <a:xfrm>
            <a:off x="3055475" y="6090047"/>
            <a:ext cx="5867400" cy="461665"/>
          </a:xfrm>
          <a:prstGeom prst="rect">
            <a:avLst/>
          </a:prstGeom>
          <a:noFill/>
        </p:spPr>
        <p:txBody>
          <a:bodyPr wrap="square" rtlCol="0">
            <a:spAutoFit/>
          </a:bodyPr>
          <a:lstStyle/>
          <a:p>
            <a:r>
              <a:rPr lang="en-US" sz="1200" dirty="0" smtClean="0">
                <a:latin typeface="Baskerville"/>
                <a:cs typeface="Baskerville"/>
              </a:rPr>
              <a:t>Source: 1) </a:t>
            </a:r>
            <a:r>
              <a:rPr lang="en-US" sz="1200" dirty="0" err="1" smtClean="0">
                <a:latin typeface="Baskerville"/>
                <a:cs typeface="Baskerville"/>
              </a:rPr>
              <a:t>www.werc.usgs.gov</a:t>
            </a:r>
            <a:r>
              <a:rPr lang="en-US" sz="1200" dirty="0">
                <a:latin typeface="Baskerville"/>
                <a:cs typeface="Baskerville"/>
              </a:rPr>
              <a:t>/</a:t>
            </a:r>
            <a:r>
              <a:rPr lang="en-US" sz="1200" dirty="0" err="1">
                <a:latin typeface="Baskerville"/>
                <a:cs typeface="Baskerville"/>
              </a:rPr>
              <a:t>ProjectSubWebPage.aspx?SubWebPageID</a:t>
            </a:r>
            <a:r>
              <a:rPr lang="en-US" sz="1200" dirty="0">
                <a:latin typeface="Baskerville"/>
                <a:cs typeface="Baskerville"/>
              </a:rPr>
              <a:t>=2&amp;ProjectID=</a:t>
            </a:r>
            <a:r>
              <a:rPr lang="en-US" sz="1200" dirty="0" smtClean="0">
                <a:latin typeface="Baskerville"/>
                <a:cs typeface="Baskerville"/>
              </a:rPr>
              <a:t>230</a:t>
            </a:r>
          </a:p>
          <a:p>
            <a:r>
              <a:rPr lang="en-US" sz="1200" dirty="0" smtClean="0">
                <a:latin typeface="Baskerville"/>
                <a:cs typeface="Baskerville"/>
              </a:rPr>
              <a:t>             2) </a:t>
            </a:r>
            <a:r>
              <a:rPr lang="en-US" sz="1200" dirty="0" err="1" smtClean="0">
                <a:latin typeface="Baskerville"/>
                <a:cs typeface="Baskerville"/>
              </a:rPr>
              <a:t>www.nps.gov</a:t>
            </a:r>
            <a:r>
              <a:rPr lang="en-US" sz="1200" dirty="0">
                <a:latin typeface="Baskerville"/>
                <a:cs typeface="Baskerville"/>
              </a:rPr>
              <a:t>/</a:t>
            </a:r>
            <a:r>
              <a:rPr lang="en-US" sz="1200" dirty="0" err="1">
                <a:latin typeface="Baskerville"/>
                <a:cs typeface="Baskerville"/>
              </a:rPr>
              <a:t>redw</a:t>
            </a:r>
            <a:r>
              <a:rPr lang="en-US" sz="1200" dirty="0">
                <a:latin typeface="Baskerville"/>
                <a:cs typeface="Baskerville"/>
              </a:rPr>
              <a:t>/</a:t>
            </a:r>
            <a:r>
              <a:rPr lang="en-US" sz="1200" dirty="0" err="1">
                <a:latin typeface="Baskerville"/>
                <a:cs typeface="Baskerville"/>
              </a:rPr>
              <a:t>index.htm</a:t>
            </a:r>
            <a:endParaRPr lang="en-US" sz="1200" dirty="0">
              <a:latin typeface="Baskerville"/>
              <a:cs typeface="Baskerville"/>
            </a:endParaRPr>
          </a:p>
        </p:txBody>
      </p:sp>
      <p:pic>
        <p:nvPicPr>
          <p:cNvPr id="4" name="Picture 3" descr="moja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552" y="1432088"/>
            <a:ext cx="3788848" cy="2133600"/>
          </a:xfrm>
          <a:prstGeom prst="rect">
            <a:avLst/>
          </a:prstGeom>
        </p:spPr>
      </p:pic>
      <p:pic>
        <p:nvPicPr>
          <p:cNvPr id="6" name="Picture 5" descr="redwood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6552" y="3887026"/>
            <a:ext cx="3800571" cy="2133224"/>
          </a:xfrm>
          <a:prstGeom prst="rect">
            <a:avLst/>
          </a:prstGeom>
        </p:spPr>
      </p:pic>
    </p:spTree>
    <p:extLst>
      <p:ext uri="{BB962C8B-B14F-4D97-AF65-F5344CB8AC3E}">
        <p14:creationId xmlns:p14="http://schemas.microsoft.com/office/powerpoint/2010/main" val="31541890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California</a:t>
            </a:r>
          </a:p>
        </p:txBody>
      </p:sp>
      <p:sp>
        <p:nvSpPr>
          <p:cNvPr id="3" name="Content Placeholder 2"/>
          <p:cNvSpPr>
            <a:spLocks noGrp="1"/>
          </p:cNvSpPr>
          <p:nvPr>
            <p:ph idx="1"/>
          </p:nvPr>
        </p:nvSpPr>
        <p:spPr>
          <a:xfrm>
            <a:off x="457200" y="1676400"/>
            <a:ext cx="8229600" cy="4279697"/>
          </a:xfrm>
        </p:spPr>
        <p:txBody>
          <a:bodyPr>
            <a:normAutofit lnSpcReduction="10000"/>
          </a:bodyPr>
          <a:lstStyle/>
          <a:p>
            <a:r>
              <a:rPr lang="en-US" dirty="0"/>
              <a:t>Large-</a:t>
            </a:r>
            <a:r>
              <a:rPr lang="en-US" dirty="0" smtClean="0"/>
              <a:t>scale agriculture </a:t>
            </a:r>
            <a:r>
              <a:rPr lang="en-US" dirty="0"/>
              <a:t>producers</a:t>
            </a:r>
          </a:p>
          <a:p>
            <a:pPr lvl="1"/>
            <a:r>
              <a:rPr lang="en-US" sz="2700" dirty="0"/>
              <a:t>Nearly half of fruit, </a:t>
            </a:r>
            <a:r>
              <a:rPr lang="en-US" sz="2700" dirty="0" smtClean="0"/>
              <a:t/>
            </a:r>
            <a:br>
              <a:rPr lang="en-US" sz="2700" dirty="0" smtClean="0"/>
            </a:br>
            <a:r>
              <a:rPr lang="en-US" sz="2700" dirty="0" smtClean="0"/>
              <a:t>vegetables</a:t>
            </a:r>
            <a:r>
              <a:rPr lang="en-US" sz="2700" dirty="0"/>
              <a:t>, &amp; nuts </a:t>
            </a:r>
            <a:r>
              <a:rPr lang="en-US" sz="2700" dirty="0" smtClean="0"/>
              <a:t/>
            </a:r>
            <a:br>
              <a:rPr lang="en-US" sz="2700" dirty="0" smtClean="0"/>
            </a:br>
            <a:r>
              <a:rPr lang="en-US" sz="2700" dirty="0" smtClean="0"/>
              <a:t>in US</a:t>
            </a:r>
            <a:endParaRPr lang="en-US" sz="2700" dirty="0"/>
          </a:p>
          <a:p>
            <a:pPr lvl="1"/>
            <a:r>
              <a:rPr lang="en-US" sz="2700" dirty="0"/>
              <a:t>Several crops only </a:t>
            </a:r>
            <a:r>
              <a:rPr lang="en-US" sz="2700" dirty="0" smtClean="0"/>
              <a:t/>
            </a:r>
            <a:br>
              <a:rPr lang="en-US" sz="2700" dirty="0" smtClean="0"/>
            </a:br>
            <a:r>
              <a:rPr lang="en-US" sz="2700" dirty="0" smtClean="0"/>
              <a:t>producible </a:t>
            </a:r>
            <a:r>
              <a:rPr lang="en-US" sz="2700" dirty="0"/>
              <a:t>in CA</a:t>
            </a:r>
          </a:p>
          <a:p>
            <a:pPr marL="0" indent="0">
              <a:buNone/>
            </a:pPr>
            <a:r>
              <a:rPr lang="en-US" dirty="0" smtClean="0"/>
              <a:t>AND</a:t>
            </a:r>
          </a:p>
          <a:p>
            <a:r>
              <a:rPr lang="en-US" sz="2700" dirty="0" smtClean="0"/>
              <a:t>Small</a:t>
            </a:r>
            <a:r>
              <a:rPr lang="en-US" sz="2700" dirty="0"/>
              <a:t>-scale </a:t>
            </a:r>
            <a:r>
              <a:rPr lang="en-US" sz="2700" dirty="0" smtClean="0"/>
              <a:t>agriculture</a:t>
            </a:r>
            <a:br>
              <a:rPr lang="en-US" sz="2700" dirty="0" smtClean="0"/>
            </a:br>
            <a:r>
              <a:rPr lang="en-US" sz="2700" dirty="0" smtClean="0"/>
              <a:t> producers</a:t>
            </a:r>
          </a:p>
          <a:p>
            <a:pPr lvl="1"/>
            <a:endParaRPr lang="en-US" dirty="0"/>
          </a:p>
        </p:txBody>
      </p:sp>
      <p:sp>
        <p:nvSpPr>
          <p:cNvPr id="5" name="TextBox 4"/>
          <p:cNvSpPr txBox="1"/>
          <p:nvPr/>
        </p:nvSpPr>
        <p:spPr>
          <a:xfrm>
            <a:off x="4724400" y="6209417"/>
            <a:ext cx="4122192" cy="276999"/>
          </a:xfrm>
          <a:prstGeom prst="rect">
            <a:avLst/>
          </a:prstGeom>
          <a:noFill/>
        </p:spPr>
        <p:txBody>
          <a:bodyPr wrap="square" rtlCol="0">
            <a:spAutoFit/>
          </a:bodyPr>
          <a:lstStyle/>
          <a:p>
            <a:r>
              <a:rPr lang="en-US" sz="1200" dirty="0" smtClean="0">
                <a:latin typeface="Baskerville"/>
                <a:cs typeface="Baskerville"/>
              </a:rPr>
              <a:t>Source: </a:t>
            </a:r>
            <a:r>
              <a:rPr lang="en-US" sz="1200" dirty="0" err="1" smtClean="0">
                <a:latin typeface="Baskerville"/>
                <a:cs typeface="Baskerville"/>
              </a:rPr>
              <a:t>www.cdc.gov</a:t>
            </a:r>
            <a:r>
              <a:rPr lang="en-US" sz="1200" dirty="0">
                <a:latin typeface="Baskerville"/>
                <a:cs typeface="Baskerville"/>
              </a:rPr>
              <a:t>/</a:t>
            </a:r>
            <a:r>
              <a:rPr lang="en-US" sz="1200" dirty="0" err="1">
                <a:latin typeface="Baskerville"/>
                <a:cs typeface="Baskerville"/>
              </a:rPr>
              <a:t>foodsafety</a:t>
            </a:r>
            <a:r>
              <a:rPr lang="en-US" sz="1200" dirty="0">
                <a:latin typeface="Baskerville"/>
                <a:cs typeface="Baskerville"/>
              </a:rPr>
              <a:t>/challenges/</a:t>
            </a:r>
            <a:r>
              <a:rPr lang="en-US" sz="1200" dirty="0" err="1">
                <a:latin typeface="Baskerville"/>
                <a:cs typeface="Baskerville"/>
              </a:rPr>
              <a:t>index.html</a:t>
            </a:r>
            <a:endParaRPr lang="en-US" sz="1200" dirty="0">
              <a:latin typeface="Baskerville"/>
              <a:cs typeface="Baskerville"/>
            </a:endParaRPr>
          </a:p>
        </p:txBody>
      </p:sp>
      <p:pic>
        <p:nvPicPr>
          <p:cNvPr id="6" name="Picture 5"/>
          <p:cNvPicPr>
            <a:picLocks noChangeAspect="1"/>
          </p:cNvPicPr>
          <p:nvPr/>
        </p:nvPicPr>
        <p:blipFill>
          <a:blip r:embed="rId3"/>
          <a:stretch>
            <a:fillRect/>
          </a:stretch>
        </p:blipFill>
        <p:spPr>
          <a:xfrm>
            <a:off x="4892040" y="2362200"/>
            <a:ext cx="3810000" cy="3810000"/>
          </a:xfrm>
          <a:prstGeom prst="rect">
            <a:avLst/>
          </a:prstGeom>
        </p:spPr>
      </p:pic>
    </p:spTree>
    <p:extLst>
      <p:ext uri="{BB962C8B-B14F-4D97-AF65-F5344CB8AC3E}">
        <p14:creationId xmlns:p14="http://schemas.microsoft.com/office/powerpoint/2010/main" val="35790983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California</a:t>
            </a:r>
          </a:p>
        </p:txBody>
      </p:sp>
      <p:sp>
        <p:nvSpPr>
          <p:cNvPr id="3" name="Content Placeholder 2"/>
          <p:cNvSpPr>
            <a:spLocks noGrp="1"/>
          </p:cNvSpPr>
          <p:nvPr>
            <p:ph idx="1"/>
          </p:nvPr>
        </p:nvSpPr>
        <p:spPr>
          <a:xfrm>
            <a:off x="457200" y="1676400"/>
            <a:ext cx="8229600" cy="4279697"/>
          </a:xfrm>
        </p:spPr>
        <p:txBody>
          <a:bodyPr/>
          <a:lstStyle/>
          <a:p>
            <a:r>
              <a:rPr lang="en-US" dirty="0" smtClean="0"/>
              <a:t>Severe drought since 2012</a:t>
            </a:r>
          </a:p>
          <a:p>
            <a:r>
              <a:rPr lang="en-US" dirty="0" smtClean="0"/>
              <a:t>2014 &amp; 2015 water years were warmest on record</a:t>
            </a:r>
          </a:p>
          <a:p>
            <a:r>
              <a:rPr lang="en-US" dirty="0" smtClean="0"/>
              <a:t>Declared state of emergency in 2014 by Governor Jerry Brown</a:t>
            </a:r>
            <a:endParaRPr lang="en-US" dirty="0"/>
          </a:p>
        </p:txBody>
      </p:sp>
      <p:sp>
        <p:nvSpPr>
          <p:cNvPr id="5" name="TextBox 4"/>
          <p:cNvSpPr txBox="1"/>
          <p:nvPr/>
        </p:nvSpPr>
        <p:spPr>
          <a:xfrm>
            <a:off x="304800" y="6331485"/>
            <a:ext cx="8686800" cy="276999"/>
          </a:xfrm>
          <a:prstGeom prst="rect">
            <a:avLst/>
          </a:prstGeom>
          <a:noFill/>
        </p:spPr>
        <p:txBody>
          <a:bodyPr wrap="square" rtlCol="0">
            <a:spAutoFit/>
          </a:bodyPr>
          <a:lstStyle/>
          <a:p>
            <a:pPr algn="ctr"/>
            <a:r>
              <a:rPr lang="en-US" sz="1200" dirty="0" smtClean="0">
                <a:latin typeface="Baskerville"/>
                <a:cs typeface="Baskerville"/>
              </a:rPr>
              <a:t>Source: </a:t>
            </a:r>
            <a:r>
              <a:rPr lang="en-US" sz="1200" dirty="0" err="1" smtClean="0">
                <a:latin typeface="Baskerville"/>
                <a:cs typeface="Baskerville"/>
              </a:rPr>
              <a:t>www.fire.ca.gov</a:t>
            </a:r>
            <a:r>
              <a:rPr lang="en-US" sz="1200" dirty="0">
                <a:latin typeface="Baskerville"/>
                <a:cs typeface="Baskerville"/>
              </a:rPr>
              <a:t>/blogs/</a:t>
            </a:r>
            <a:r>
              <a:rPr lang="en-US" sz="1200" dirty="0" err="1">
                <a:latin typeface="Baskerville"/>
                <a:cs typeface="Baskerville"/>
              </a:rPr>
              <a:t>aeu</a:t>
            </a:r>
            <a:r>
              <a:rPr lang="en-US" sz="1200" dirty="0">
                <a:latin typeface="Baskerville"/>
                <a:cs typeface="Baskerville"/>
              </a:rPr>
              <a:t>/files/2014/03/California-Drought-2014-Pictures.jpg</a:t>
            </a:r>
          </a:p>
        </p:txBody>
      </p:sp>
      <p:pic>
        <p:nvPicPr>
          <p:cNvPr id="4" name="Picture 3"/>
          <p:cNvPicPr>
            <a:picLocks noChangeAspect="1"/>
          </p:cNvPicPr>
          <p:nvPr/>
        </p:nvPicPr>
        <p:blipFill>
          <a:blip r:embed="rId3"/>
          <a:stretch>
            <a:fillRect/>
          </a:stretch>
        </p:blipFill>
        <p:spPr>
          <a:xfrm>
            <a:off x="3048000" y="4404915"/>
            <a:ext cx="3048000" cy="1967507"/>
          </a:xfrm>
          <a:prstGeom prst="rect">
            <a:avLst/>
          </a:prstGeom>
        </p:spPr>
      </p:pic>
    </p:spTree>
    <p:extLst>
      <p:ext uri="{BB962C8B-B14F-4D97-AF65-F5344CB8AC3E}">
        <p14:creationId xmlns:p14="http://schemas.microsoft.com/office/powerpoint/2010/main" val="7799390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Example: California</a:t>
            </a:r>
          </a:p>
        </p:txBody>
      </p:sp>
      <p:sp>
        <p:nvSpPr>
          <p:cNvPr id="3" name="Content Placeholder 2"/>
          <p:cNvSpPr>
            <a:spLocks noGrp="1"/>
          </p:cNvSpPr>
          <p:nvPr>
            <p:ph idx="1"/>
          </p:nvPr>
        </p:nvSpPr>
        <p:spPr>
          <a:xfrm>
            <a:off x="152400" y="1416288"/>
            <a:ext cx="5094653" cy="5181600"/>
          </a:xfrm>
        </p:spPr>
        <p:txBody>
          <a:bodyPr/>
          <a:lstStyle/>
          <a:p>
            <a:r>
              <a:rPr lang="en-US" dirty="0" smtClean="0"/>
              <a:t>Farmers accessing groundwater more frequently</a:t>
            </a:r>
          </a:p>
          <a:p>
            <a:pPr lvl="1"/>
            <a:r>
              <a:rPr lang="en-US" dirty="0"/>
              <a:t>Tulare County, Central Valley</a:t>
            </a:r>
          </a:p>
          <a:p>
            <a:pPr lvl="2"/>
            <a:r>
              <a:rPr lang="en-US" dirty="0"/>
              <a:t>New irrigation permits for drilling </a:t>
            </a:r>
            <a:r>
              <a:rPr lang="en-US" dirty="0" smtClean="0"/>
              <a:t/>
            </a:r>
            <a:br>
              <a:rPr lang="en-US" dirty="0" smtClean="0"/>
            </a:br>
            <a:r>
              <a:rPr lang="en-US" dirty="0" smtClean="0"/>
              <a:t>increased </a:t>
            </a:r>
            <a:r>
              <a:rPr lang="en-US" dirty="0"/>
              <a:t>by 11 times over 5 </a:t>
            </a:r>
            <a:r>
              <a:rPr lang="en-US" dirty="0" smtClean="0"/>
              <a:t>years</a:t>
            </a:r>
            <a:br>
              <a:rPr lang="en-US" dirty="0" smtClean="0"/>
            </a:br>
            <a:r>
              <a:rPr lang="en-US" dirty="0" smtClean="0"/>
              <a:t>(</a:t>
            </a:r>
            <a:r>
              <a:rPr lang="en-US" dirty="0"/>
              <a:t>2010-2015</a:t>
            </a:r>
            <a:r>
              <a:rPr lang="en-US" dirty="0" smtClean="0"/>
              <a:t>)</a:t>
            </a:r>
          </a:p>
        </p:txBody>
      </p:sp>
      <p:pic>
        <p:nvPicPr>
          <p:cNvPr id="6" name="Picture 5"/>
          <p:cNvPicPr>
            <a:picLocks noChangeAspect="1"/>
          </p:cNvPicPr>
          <p:nvPr/>
        </p:nvPicPr>
        <p:blipFill>
          <a:blip r:embed="rId3"/>
          <a:stretch>
            <a:fillRect/>
          </a:stretch>
        </p:blipFill>
        <p:spPr>
          <a:xfrm>
            <a:off x="5029200" y="4572000"/>
            <a:ext cx="3876040" cy="2225510"/>
          </a:xfrm>
          <a:prstGeom prst="rect">
            <a:avLst/>
          </a:prstGeom>
        </p:spPr>
      </p:pic>
      <p:pic>
        <p:nvPicPr>
          <p:cNvPr id="7" name="Picture 6"/>
          <p:cNvPicPr>
            <a:picLocks noChangeAspect="1"/>
          </p:cNvPicPr>
          <p:nvPr/>
        </p:nvPicPr>
        <p:blipFill>
          <a:blip r:embed="rId4"/>
          <a:stretch>
            <a:fillRect/>
          </a:stretch>
        </p:blipFill>
        <p:spPr>
          <a:xfrm>
            <a:off x="5029200" y="1295400"/>
            <a:ext cx="3819679" cy="2189328"/>
          </a:xfrm>
          <a:prstGeom prst="rect">
            <a:avLst/>
          </a:prstGeom>
        </p:spPr>
      </p:pic>
      <p:sp>
        <p:nvSpPr>
          <p:cNvPr id="8" name="Down Arrow 7"/>
          <p:cNvSpPr/>
          <p:nvPr/>
        </p:nvSpPr>
        <p:spPr>
          <a:xfrm>
            <a:off x="6781800" y="3733800"/>
            <a:ext cx="609600" cy="685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189687" y="6520511"/>
            <a:ext cx="3839513" cy="276999"/>
          </a:xfrm>
          <a:prstGeom prst="rect">
            <a:avLst/>
          </a:prstGeom>
          <a:noFill/>
        </p:spPr>
        <p:txBody>
          <a:bodyPr wrap="none" rtlCol="0">
            <a:spAutoFit/>
          </a:bodyPr>
          <a:lstStyle/>
          <a:p>
            <a:r>
              <a:rPr lang="en-US" sz="1200" dirty="0" smtClean="0">
                <a:latin typeface="Baskerville"/>
                <a:cs typeface="Baskerville"/>
              </a:rPr>
              <a:t>Source: </a:t>
            </a:r>
            <a:r>
              <a:rPr lang="en-US" sz="1200" dirty="0" err="1" smtClean="0">
                <a:latin typeface="Baskerville"/>
                <a:cs typeface="Baskerville"/>
              </a:rPr>
              <a:t>water.usgs.gov</a:t>
            </a:r>
            <a:r>
              <a:rPr lang="en-US" sz="1200" dirty="0">
                <a:latin typeface="Baskerville"/>
                <a:cs typeface="Baskerville"/>
              </a:rPr>
              <a:t>/</a:t>
            </a:r>
            <a:r>
              <a:rPr lang="en-US" sz="1200" dirty="0" err="1">
                <a:latin typeface="Baskerville"/>
                <a:cs typeface="Baskerville"/>
              </a:rPr>
              <a:t>edu</a:t>
            </a:r>
            <a:r>
              <a:rPr lang="en-US" sz="1200" dirty="0">
                <a:latin typeface="Baskerville"/>
                <a:cs typeface="Baskerville"/>
              </a:rPr>
              <a:t>/graphics/gwflowproblems2.gif</a:t>
            </a:r>
          </a:p>
        </p:txBody>
      </p:sp>
    </p:spTree>
    <p:extLst>
      <p:ext uri="{BB962C8B-B14F-4D97-AF65-F5344CB8AC3E}">
        <p14:creationId xmlns:p14="http://schemas.microsoft.com/office/powerpoint/2010/main" val="2329180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a:t>
            </a:r>
            <a:endParaRPr lang="en-US" dirty="0"/>
          </a:p>
        </p:txBody>
      </p:sp>
      <p:sp>
        <p:nvSpPr>
          <p:cNvPr id="3" name="Content Placeholder 2"/>
          <p:cNvSpPr>
            <a:spLocks noGrp="1"/>
          </p:cNvSpPr>
          <p:nvPr>
            <p:ph idx="1"/>
          </p:nvPr>
        </p:nvSpPr>
        <p:spPr>
          <a:xfrm>
            <a:off x="457200" y="1676400"/>
            <a:ext cx="8229600" cy="4279697"/>
          </a:xfrm>
        </p:spPr>
        <p:txBody>
          <a:bodyPr/>
          <a:lstStyle/>
          <a:p>
            <a:r>
              <a:rPr lang="en-US" dirty="0" smtClean="0"/>
              <a:t>Some farmers are adjusting methods</a:t>
            </a:r>
          </a:p>
          <a:p>
            <a:endParaRPr lang="en-US" dirty="0" smtClean="0"/>
          </a:p>
          <a:p>
            <a:r>
              <a:rPr lang="en-US" u="sng" dirty="0" smtClean="0"/>
              <a:t>Adaptation</a:t>
            </a:r>
            <a:r>
              <a:rPr lang="en-US" dirty="0" smtClean="0"/>
              <a:t>: </a:t>
            </a:r>
            <a:r>
              <a:rPr lang="en-US" i="1" dirty="0" smtClean="0"/>
              <a:t>an </a:t>
            </a:r>
            <a:r>
              <a:rPr lang="en-US" i="1" dirty="0"/>
              <a:t>adjustment in human systems as a response to </a:t>
            </a:r>
            <a:r>
              <a:rPr lang="en-US" i="1" dirty="0" smtClean="0"/>
              <a:t>actual or </a:t>
            </a:r>
            <a:r>
              <a:rPr lang="en-US" i="1" dirty="0"/>
              <a:t>expected climatic </a:t>
            </a:r>
            <a:r>
              <a:rPr lang="en-US" i="1" dirty="0" smtClean="0"/>
              <a:t>effects, which moderates </a:t>
            </a:r>
            <a:r>
              <a:rPr lang="en-US" i="1" dirty="0"/>
              <a:t>harm or </a:t>
            </a:r>
            <a:r>
              <a:rPr lang="en-US" i="1" dirty="0" smtClean="0"/>
              <a:t>exploits </a:t>
            </a:r>
            <a:r>
              <a:rPr lang="en-US" i="1" dirty="0"/>
              <a:t>beneficial opportunities </a:t>
            </a:r>
            <a:r>
              <a:rPr lang="en-US" dirty="0"/>
              <a:t>(IPCC, 2014). </a:t>
            </a:r>
            <a:endParaRPr lang="en-US" dirty="0" smtClean="0"/>
          </a:p>
        </p:txBody>
      </p:sp>
    </p:spTree>
    <p:extLst>
      <p:ext uri="{BB962C8B-B14F-4D97-AF65-F5344CB8AC3E}">
        <p14:creationId xmlns:p14="http://schemas.microsoft.com/office/powerpoint/2010/main" val="19083263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California</a:t>
            </a:r>
          </a:p>
        </p:txBody>
      </p:sp>
      <p:sp>
        <p:nvSpPr>
          <p:cNvPr id="3" name="Content Placeholder 2"/>
          <p:cNvSpPr>
            <a:spLocks noGrp="1"/>
          </p:cNvSpPr>
          <p:nvPr>
            <p:ph idx="1"/>
          </p:nvPr>
        </p:nvSpPr>
        <p:spPr>
          <a:xfrm>
            <a:off x="474315" y="1676400"/>
            <a:ext cx="4572000" cy="4516586"/>
          </a:xfrm>
        </p:spPr>
        <p:txBody>
          <a:bodyPr/>
          <a:lstStyle/>
          <a:p>
            <a:r>
              <a:rPr lang="en-US" dirty="0"/>
              <a:t>What are some of the trade offs?</a:t>
            </a:r>
          </a:p>
          <a:p>
            <a:pPr lvl="1"/>
            <a:r>
              <a:rPr lang="en-US" u="sng" dirty="0"/>
              <a:t>Trade-offs</a:t>
            </a:r>
            <a:r>
              <a:rPr lang="en-US" dirty="0"/>
              <a:t>: the exchange of one thing in return for another</a:t>
            </a:r>
          </a:p>
        </p:txBody>
      </p:sp>
      <p:pic>
        <p:nvPicPr>
          <p:cNvPr id="12" name="Picture 11"/>
          <p:cNvPicPr>
            <a:picLocks noChangeAspect="1"/>
          </p:cNvPicPr>
          <p:nvPr/>
        </p:nvPicPr>
        <p:blipFill>
          <a:blip r:embed="rId3"/>
          <a:stretch>
            <a:fillRect/>
          </a:stretch>
        </p:blipFill>
        <p:spPr>
          <a:xfrm>
            <a:off x="6019800" y="1417638"/>
            <a:ext cx="2312546" cy="5010517"/>
          </a:xfrm>
          <a:prstGeom prst="rect">
            <a:avLst/>
          </a:prstGeom>
        </p:spPr>
      </p:pic>
      <p:sp>
        <p:nvSpPr>
          <p:cNvPr id="13" name="TextBox 12"/>
          <p:cNvSpPr txBox="1"/>
          <p:nvPr/>
        </p:nvSpPr>
        <p:spPr>
          <a:xfrm>
            <a:off x="1371600" y="6431584"/>
            <a:ext cx="4495800" cy="276999"/>
          </a:xfrm>
          <a:prstGeom prst="rect">
            <a:avLst/>
          </a:prstGeom>
          <a:noFill/>
        </p:spPr>
        <p:txBody>
          <a:bodyPr wrap="square" rtlCol="0">
            <a:spAutoFit/>
          </a:bodyPr>
          <a:lstStyle/>
          <a:p>
            <a:pPr algn="r"/>
            <a:r>
              <a:rPr lang="en-US" sz="1200" dirty="0" smtClean="0">
                <a:latin typeface="Baskerville"/>
                <a:cs typeface="Baskerville"/>
              </a:rPr>
              <a:t>Source: </a:t>
            </a:r>
            <a:r>
              <a:rPr lang="en-US" sz="1200" dirty="0" err="1" smtClean="0">
                <a:latin typeface="Baskerville"/>
                <a:cs typeface="Baskerville"/>
              </a:rPr>
              <a:t>commons.wikimedia.org</a:t>
            </a:r>
            <a:r>
              <a:rPr lang="en-US" sz="1200" dirty="0">
                <a:latin typeface="Baskerville"/>
                <a:cs typeface="Baskerville"/>
              </a:rPr>
              <a:t>/wiki/</a:t>
            </a:r>
            <a:r>
              <a:rPr lang="en-US" sz="1200" dirty="0" err="1">
                <a:latin typeface="Baskerville"/>
                <a:cs typeface="Baskerville"/>
              </a:rPr>
              <a:t>File:Gwsanjoaquin.jpg</a:t>
            </a:r>
            <a:endParaRPr lang="en-US" sz="1200" dirty="0">
              <a:latin typeface="Baskerville"/>
              <a:cs typeface="Baskerville"/>
            </a:endParaRPr>
          </a:p>
        </p:txBody>
      </p:sp>
    </p:spTree>
    <p:extLst>
      <p:ext uri="{BB962C8B-B14F-4D97-AF65-F5344CB8AC3E}">
        <p14:creationId xmlns:p14="http://schemas.microsoft.com/office/powerpoint/2010/main" val="16830356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Adaptations</a:t>
            </a:r>
            <a:endParaRPr lang="en-US" dirty="0"/>
          </a:p>
        </p:txBody>
      </p:sp>
      <p:sp>
        <p:nvSpPr>
          <p:cNvPr id="3" name="Content Placeholder 2"/>
          <p:cNvSpPr>
            <a:spLocks noGrp="1"/>
          </p:cNvSpPr>
          <p:nvPr>
            <p:ph idx="1"/>
          </p:nvPr>
        </p:nvSpPr>
        <p:spPr>
          <a:xfrm>
            <a:off x="152400" y="1417638"/>
            <a:ext cx="8229600" cy="4785360"/>
          </a:xfrm>
        </p:spPr>
        <p:txBody>
          <a:bodyPr>
            <a:normAutofit/>
          </a:bodyPr>
          <a:lstStyle/>
          <a:p>
            <a:r>
              <a:rPr lang="en-US" dirty="0" smtClean="0"/>
              <a:t>No quick fixes</a:t>
            </a:r>
          </a:p>
          <a:p>
            <a:r>
              <a:rPr lang="en-US" dirty="0"/>
              <a:t>Effects </a:t>
            </a:r>
            <a:r>
              <a:rPr lang="en-US" dirty="0" smtClean="0"/>
              <a:t>of climate change</a:t>
            </a:r>
          </a:p>
          <a:p>
            <a:pPr marL="0" indent="0">
              <a:buNone/>
            </a:pPr>
            <a:r>
              <a:rPr lang="en-US" dirty="0"/>
              <a:t> </a:t>
            </a:r>
            <a:r>
              <a:rPr lang="en-US" dirty="0" smtClean="0"/>
              <a:t>  are interconnected</a:t>
            </a:r>
            <a:endParaRPr lang="en-US" dirty="0"/>
          </a:p>
          <a:p>
            <a:pPr lvl="1"/>
            <a:r>
              <a:rPr lang="en-US" dirty="0"/>
              <a:t>Example: decreased </a:t>
            </a:r>
            <a:r>
              <a:rPr lang="en-US" dirty="0" smtClean="0"/>
              <a:t/>
            </a:r>
            <a:br>
              <a:rPr lang="en-US" dirty="0" smtClean="0"/>
            </a:br>
            <a:r>
              <a:rPr lang="en-US" dirty="0" smtClean="0"/>
              <a:t>water </a:t>
            </a:r>
            <a:r>
              <a:rPr lang="en-US" dirty="0"/>
              <a:t>availability and </a:t>
            </a:r>
            <a:r>
              <a:rPr lang="en-US" dirty="0" smtClean="0"/>
              <a:t/>
            </a:r>
            <a:br>
              <a:rPr lang="en-US" dirty="0" smtClean="0"/>
            </a:br>
            <a:r>
              <a:rPr lang="en-US" dirty="0" smtClean="0"/>
              <a:t>increased </a:t>
            </a:r>
            <a:r>
              <a:rPr lang="en-US" dirty="0"/>
              <a:t>temperature</a:t>
            </a:r>
          </a:p>
          <a:p>
            <a:r>
              <a:rPr lang="en-US" dirty="0" smtClean="0"/>
              <a:t>Adapting can:</a:t>
            </a:r>
          </a:p>
          <a:p>
            <a:pPr lvl="1"/>
            <a:r>
              <a:rPr lang="en-US" dirty="0" smtClean="0"/>
              <a:t>Require more knowledge</a:t>
            </a:r>
          </a:p>
          <a:p>
            <a:pPr lvl="1"/>
            <a:r>
              <a:rPr lang="en-US" dirty="0" smtClean="0"/>
              <a:t>Be costly</a:t>
            </a:r>
          </a:p>
        </p:txBody>
      </p:sp>
      <p:sp>
        <p:nvSpPr>
          <p:cNvPr id="5" name="TextBox 4"/>
          <p:cNvSpPr txBox="1"/>
          <p:nvPr/>
        </p:nvSpPr>
        <p:spPr>
          <a:xfrm>
            <a:off x="1701213" y="6428439"/>
            <a:ext cx="3886200" cy="276999"/>
          </a:xfrm>
          <a:prstGeom prst="rect">
            <a:avLst/>
          </a:prstGeom>
          <a:noFill/>
        </p:spPr>
        <p:txBody>
          <a:bodyPr wrap="square" rtlCol="0">
            <a:spAutoFit/>
          </a:bodyPr>
          <a:lstStyle/>
          <a:p>
            <a:pPr algn="r"/>
            <a:r>
              <a:rPr lang="en-US" sz="1200" dirty="0" smtClean="0">
                <a:latin typeface="Baskerville"/>
                <a:cs typeface="Baskerville"/>
              </a:rPr>
              <a:t>Source: </a:t>
            </a:r>
            <a:r>
              <a:rPr lang="en-US" sz="1200" dirty="0" err="1" smtClean="0">
                <a:latin typeface="Baskerville"/>
                <a:cs typeface="Baskerville"/>
              </a:rPr>
              <a:t>water.usgs.gov</a:t>
            </a:r>
            <a:r>
              <a:rPr lang="en-US" sz="1200" dirty="0">
                <a:latin typeface="Baskerville"/>
                <a:cs typeface="Baskerville"/>
              </a:rPr>
              <a:t>/</a:t>
            </a:r>
            <a:r>
              <a:rPr lang="en-US" sz="1200" dirty="0" err="1">
                <a:latin typeface="Baskerville"/>
                <a:cs typeface="Baskerville"/>
              </a:rPr>
              <a:t>edu</a:t>
            </a:r>
            <a:r>
              <a:rPr lang="en-US" sz="1200" dirty="0">
                <a:latin typeface="Baskerville"/>
                <a:cs typeface="Baskerville"/>
              </a:rPr>
              <a:t>/</a:t>
            </a:r>
            <a:r>
              <a:rPr lang="en-US" sz="1200" dirty="0" err="1">
                <a:latin typeface="Baskerville"/>
                <a:cs typeface="Baskerville"/>
              </a:rPr>
              <a:t>earthgwdecline.html</a:t>
            </a:r>
            <a:endParaRPr lang="en-US" sz="1200" dirty="0">
              <a:latin typeface="Baskerville"/>
              <a:cs typeface="Baskerville"/>
            </a:endParaRPr>
          </a:p>
        </p:txBody>
      </p:sp>
      <p:pic>
        <p:nvPicPr>
          <p:cNvPr id="4" name="Picture 3"/>
          <p:cNvPicPr>
            <a:picLocks noChangeAspect="1"/>
          </p:cNvPicPr>
          <p:nvPr/>
        </p:nvPicPr>
        <p:blipFill>
          <a:blip r:embed="rId3"/>
          <a:stretch>
            <a:fillRect/>
          </a:stretch>
        </p:blipFill>
        <p:spPr>
          <a:xfrm>
            <a:off x="5867400" y="4038600"/>
            <a:ext cx="2417380" cy="1752600"/>
          </a:xfrm>
          <a:prstGeom prst="rect">
            <a:avLst/>
          </a:prstGeom>
        </p:spPr>
      </p:pic>
      <p:pic>
        <p:nvPicPr>
          <p:cNvPr id="8" name="Picture 7" descr="AA0538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7348" y="1549894"/>
            <a:ext cx="2819436" cy="1897062"/>
          </a:xfrm>
          <a:prstGeom prst="rect">
            <a:avLst/>
          </a:prstGeom>
        </p:spPr>
      </p:pic>
    </p:spTree>
    <p:extLst>
      <p:ext uri="{BB962C8B-B14F-4D97-AF65-F5344CB8AC3E}">
        <p14:creationId xmlns:p14="http://schemas.microsoft.com/office/powerpoint/2010/main" val="17988527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852015" y="3585289"/>
            <a:ext cx="2819545" cy="2971800"/>
          </a:xfrm>
          <a:prstGeom prst="rect">
            <a:avLst/>
          </a:prstGeom>
        </p:spPr>
      </p:pic>
      <p:sp>
        <p:nvSpPr>
          <p:cNvPr id="2" name="Title 1"/>
          <p:cNvSpPr>
            <a:spLocks noGrp="1"/>
          </p:cNvSpPr>
          <p:nvPr>
            <p:ph type="title"/>
          </p:nvPr>
        </p:nvSpPr>
        <p:spPr/>
        <p:txBody>
          <a:bodyPr/>
          <a:lstStyle/>
          <a:p>
            <a:r>
              <a:rPr lang="en-US" dirty="0" smtClean="0"/>
              <a:t>Agricultural Adaptations</a:t>
            </a:r>
            <a:endParaRPr lang="en-US" dirty="0"/>
          </a:p>
        </p:txBody>
      </p:sp>
      <p:sp>
        <p:nvSpPr>
          <p:cNvPr id="3" name="Content Placeholder 2"/>
          <p:cNvSpPr>
            <a:spLocks noGrp="1"/>
          </p:cNvSpPr>
          <p:nvPr>
            <p:ph idx="1"/>
          </p:nvPr>
        </p:nvSpPr>
        <p:spPr>
          <a:xfrm>
            <a:off x="457200" y="1676401"/>
            <a:ext cx="8229600" cy="2209800"/>
          </a:xfrm>
        </p:spPr>
        <p:txBody>
          <a:bodyPr/>
          <a:lstStyle/>
          <a:p>
            <a:r>
              <a:rPr lang="en-US" dirty="0" smtClean="0"/>
              <a:t>Not only individual farmers (producers)</a:t>
            </a:r>
          </a:p>
          <a:p>
            <a:pPr lvl="1"/>
            <a:r>
              <a:rPr lang="en-US" dirty="0" smtClean="0"/>
              <a:t>Adaptations also needed in the agriculture industry &amp; government</a:t>
            </a:r>
          </a:p>
          <a:p>
            <a:pPr lvl="2"/>
            <a:r>
              <a:rPr lang="en-US" dirty="0" smtClean="0"/>
              <a:t>Adjust practices and policies</a:t>
            </a:r>
          </a:p>
        </p:txBody>
      </p:sp>
      <p:sp>
        <p:nvSpPr>
          <p:cNvPr id="5" name="TextBox 4"/>
          <p:cNvSpPr txBox="1"/>
          <p:nvPr/>
        </p:nvSpPr>
        <p:spPr>
          <a:xfrm>
            <a:off x="3733800" y="6456698"/>
            <a:ext cx="5029200" cy="276999"/>
          </a:xfrm>
          <a:prstGeom prst="rect">
            <a:avLst/>
          </a:prstGeom>
          <a:noFill/>
        </p:spPr>
        <p:txBody>
          <a:bodyPr wrap="square" rtlCol="0">
            <a:spAutoFit/>
          </a:bodyPr>
          <a:lstStyle/>
          <a:p>
            <a:pPr algn="ctr"/>
            <a:r>
              <a:rPr lang="en-US" sz="1200" dirty="0" smtClean="0">
                <a:latin typeface="Baskerville"/>
                <a:cs typeface="Baskerville"/>
              </a:rPr>
              <a:t>Source: </a:t>
            </a:r>
            <a:r>
              <a:rPr lang="en-US" sz="1200" dirty="0" err="1" smtClean="0">
                <a:latin typeface="Baskerville"/>
                <a:cs typeface="Baskerville"/>
              </a:rPr>
              <a:t>www.freespiritresorts.com.au</a:t>
            </a:r>
            <a:r>
              <a:rPr lang="en-US" sz="1200" dirty="0">
                <a:latin typeface="Baskerville"/>
                <a:cs typeface="Baskerville"/>
              </a:rPr>
              <a:t>/</a:t>
            </a:r>
            <a:r>
              <a:rPr lang="en-US" sz="1200" dirty="0" err="1">
                <a:latin typeface="Baskerville"/>
                <a:cs typeface="Baskerville"/>
              </a:rPr>
              <a:t>wp</a:t>
            </a:r>
            <a:r>
              <a:rPr lang="en-US" sz="1200" dirty="0">
                <a:latin typeface="Baskerville"/>
                <a:cs typeface="Baskerville"/>
              </a:rPr>
              <a:t>-content/uploads/2014/07</a:t>
            </a:r>
            <a:r>
              <a:rPr lang="en-US" sz="1200" dirty="0" smtClean="0">
                <a:latin typeface="Baskerville"/>
                <a:cs typeface="Baskerville"/>
              </a:rPr>
              <a:t>/</a:t>
            </a:r>
            <a:endParaRPr lang="en-US" sz="1200" dirty="0">
              <a:latin typeface="Baskerville"/>
              <a:cs typeface="Baskerville"/>
            </a:endParaRPr>
          </a:p>
        </p:txBody>
      </p:sp>
    </p:spTree>
    <p:extLst>
      <p:ext uri="{BB962C8B-B14F-4D97-AF65-F5344CB8AC3E}">
        <p14:creationId xmlns:p14="http://schemas.microsoft.com/office/powerpoint/2010/main" val="20735673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6377</TotalTime>
  <Words>1852</Words>
  <Application>Microsoft Macintosh PowerPoint</Application>
  <PresentationFormat>On-screen Show (4:3)</PresentationFormat>
  <Paragraphs>154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Example: California</vt:lpstr>
      <vt:lpstr>Example: California</vt:lpstr>
      <vt:lpstr>Example: California</vt:lpstr>
      <vt:lpstr>Example: California</vt:lpstr>
      <vt:lpstr>Adaptation</vt:lpstr>
      <vt:lpstr>Example: California</vt:lpstr>
      <vt:lpstr>Agricultural Adaptations</vt:lpstr>
      <vt:lpstr>Agricultural Adaptations</vt:lpstr>
      <vt:lpstr>Part One</vt:lpstr>
      <vt:lpstr>Actor Card</vt:lpstr>
      <vt:lpstr>Impact Card</vt:lpstr>
      <vt:lpstr>Part Two</vt:lpstr>
      <vt:lpstr>Part Three</vt:lpstr>
      <vt:lpstr>Part Three</vt:lpstr>
      <vt:lpstr>Part Three</vt:lpstr>
      <vt:lpstr>Part Four</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Haan-Amato</dc:creator>
  <cp:lastModifiedBy>Stephanie Haan-Amato</cp:lastModifiedBy>
  <cp:revision>520</cp:revision>
  <cp:lastPrinted>2016-05-03T23:10:53Z</cp:lastPrinted>
  <dcterms:created xsi:type="dcterms:W3CDTF">2013-01-27T22:12:05Z</dcterms:created>
  <dcterms:modified xsi:type="dcterms:W3CDTF">2017-08-08T21:15:22Z</dcterms:modified>
</cp:coreProperties>
</file>