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10" r:id="rId2"/>
    <p:sldId id="30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03" r:id="rId15"/>
    <p:sldId id="304" r:id="rId16"/>
    <p:sldId id="271" r:id="rId17"/>
    <p:sldId id="273" r:id="rId18"/>
    <p:sldId id="274" r:id="rId19"/>
    <p:sldId id="275" r:id="rId20"/>
    <p:sldId id="277" r:id="rId21"/>
    <p:sldId id="278" r:id="rId22"/>
    <p:sldId id="288" r:id="rId23"/>
    <p:sldId id="289" r:id="rId24"/>
    <p:sldId id="290" r:id="rId25"/>
    <p:sldId id="301" r:id="rId26"/>
    <p:sldId id="283" r:id="rId27"/>
    <p:sldId id="284" r:id="rId28"/>
    <p:sldId id="305" r:id="rId29"/>
    <p:sldId id="292" r:id="rId30"/>
    <p:sldId id="306" r:id="rId31"/>
    <p:sldId id="295" r:id="rId32"/>
    <p:sldId id="291" r:id="rId33"/>
    <p:sldId id="293" r:id="rId34"/>
    <p:sldId id="294" r:id="rId35"/>
    <p:sldId id="296" r:id="rId36"/>
    <p:sldId id="297" r:id="rId37"/>
    <p:sldId id="298" r:id="rId38"/>
    <p:sldId id="307" r:id="rId39"/>
    <p:sldId id="299" r:id="rId40"/>
    <p:sldId id="300" r:id="rId41"/>
    <p:sldId id="302" r:id="rId42"/>
    <p:sldId id="30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DDF9FB"/>
    <a:srgbClr val="CBF5F8"/>
    <a:srgbClr val="95DEF2"/>
    <a:srgbClr val="183862"/>
    <a:srgbClr val="FF7E48"/>
    <a:srgbClr val="FC4E05"/>
    <a:srgbClr val="FC5D19"/>
    <a:srgbClr val="FC8C7F"/>
    <a:srgbClr val="FFA987"/>
    <a:srgbClr val="FC7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9"/>
  </p:normalViewPr>
  <p:slideViewPr>
    <p:cSldViewPr snapToGrid="0" snapToObjects="1">
      <p:cViewPr>
        <p:scale>
          <a:sx n="81" d="100"/>
          <a:sy n="81" d="100"/>
        </p:scale>
        <p:origin x="-1192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DF574-D5A7-5644-A5BB-AF4358487621}" type="datetime1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5E232-F7D8-7F43-8CE7-DE35BE1CD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08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82FA7-8C60-DE46-95BC-7F2A53DC2397}" type="datetime1">
              <a:rPr lang="en-US" smtClean="0"/>
              <a:t>8/17/20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3E802-550F-5645-BA5A-F420B1EE9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8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08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F933-6243-A14B-B603-45B81D083E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75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F933-6243-A14B-B603-45B81D083E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75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F933-6243-A14B-B603-45B81D083E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61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F933-6243-A14B-B603-45B81D083E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63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0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5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11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F933-6243-A14B-B603-45B81D083E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F933-6243-A14B-B603-45B81D083E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00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F933-6243-A14B-B603-45B81D083E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7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F933-6243-A14B-B603-45B81D083E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0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F933-6243-A14B-B603-45B81D083E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8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C10FC-B8B0-8E42-886F-086211146EC5}" type="datetime1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47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35DFF6-FFB0-364E-A45B-D52A415DB482}" type="datetime1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5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1BAEC-5975-5A48-9378-518F044A7511}" type="datetime1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80427B-FF3C-B244-B071-CF922629F72C}" type="datetime1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5E0D2C-7B38-AA4F-AA56-8D332D1003A8}" type="datetime1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3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FF4944-CA92-F643-87F2-748FE45DB46C}" type="datetime1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6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01F25-F381-8E4B-ADB6-467A3A7B006B}" type="datetime1">
              <a:rPr lang="en-US" smtClean="0"/>
              <a:t>8/17/20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2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F1A7A-8395-D646-80C1-B844A29697F8}" type="datetime1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0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FF5CAC-9F99-0347-9384-87614DE11B11}" type="datetime1">
              <a:rPr lang="en-US" smtClean="0"/>
              <a:t>8/17/20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82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D2DE5B-DF89-624C-9E63-BB1785DE34B9}" type="datetime1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6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953D36-F5EF-5840-AAB8-406A186406BE}" type="datetime1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F5F8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50385"/>
            <a:ext cx="9144000" cy="1449815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60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3329"/>
            <a:ext cx="8229600" cy="4372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defRPr>
            </a:lvl1pPr>
          </a:lstStyle>
          <a:p>
            <a:fld id="{3B96059A-A42D-A749-AC6A-A9F14826E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953735"/>
          </a:solidFill>
          <a:latin typeface="Avenir Black"/>
          <a:ea typeface="+mj-ea"/>
          <a:cs typeface="Avenir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>
              <a:lumMod val="50000"/>
            </a:schemeClr>
          </a:solidFill>
          <a:latin typeface="Avenir Black"/>
          <a:ea typeface="+mn-ea"/>
          <a:cs typeface="Avenir Blac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50000"/>
            </a:schemeClr>
          </a:solidFill>
          <a:latin typeface="Avenir Black"/>
          <a:ea typeface="+mn-ea"/>
          <a:cs typeface="Avenir Blac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>
              <a:lumMod val="50000"/>
            </a:schemeClr>
          </a:solidFill>
          <a:latin typeface="Avenir Black"/>
          <a:ea typeface="+mn-ea"/>
          <a:cs typeface="Avenir Blac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50000"/>
            </a:schemeClr>
          </a:solidFill>
          <a:latin typeface="Avenir Black"/>
          <a:ea typeface="+mn-ea"/>
          <a:cs typeface="Avenir Blac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>
              <a:lumMod val="50000"/>
            </a:schemeClr>
          </a:solidFill>
          <a:latin typeface="Avenir Black"/>
          <a:ea typeface="+mn-ea"/>
          <a:cs typeface="Avenir Blac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ast.noaa.gov/slr/" TargetMode="Externa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mailto:bit.ly/2q4t5Pw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8.jpg"/><Relationship Id="rId5" Type="http://schemas.openxmlformats.org/officeDocument/2006/relationships/image" Target="../media/image15.emf"/><Relationship Id="rId6" Type="http://schemas.openxmlformats.org/officeDocument/2006/relationships/image" Target="../media/image5.jpg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F958C2-5FC7-5341-A21A-7918921A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8-10-04 at 3.4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397" y="76731"/>
            <a:ext cx="6491234" cy="678421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37149" y="403882"/>
            <a:ext cx="1851368" cy="822960"/>
          </a:xfrm>
          <a:prstGeom prst="rightArrow">
            <a:avLst/>
          </a:prstGeom>
          <a:solidFill>
            <a:srgbClr val="FF6600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2102258" y="661754"/>
            <a:ext cx="2437400" cy="307215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880386" y="968969"/>
            <a:ext cx="1238972" cy="1184693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504710" y="1226842"/>
            <a:ext cx="3614649" cy="1735895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4581264"/>
            <a:ext cx="8469716" cy="1775086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 the drop down menus near the top of the page:</a:t>
            </a:r>
          </a:p>
          <a:p>
            <a:pPr marL="457200" lvl="1" indent="0">
              <a:buNone/>
            </a:pPr>
            <a:r>
              <a:rPr lang="en-US" dirty="0"/>
              <a:t>Choose “Carbon Cycle Gases”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9358" y="2153662"/>
            <a:ext cx="20246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Leave the other two drop down menus on their default settings.</a:t>
            </a:r>
          </a:p>
          <a:p>
            <a:pPr marL="292100" lvl="3" indent="-285750">
              <a:buFont typeface="Arial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Popup detail: “Full”</a:t>
            </a:r>
          </a:p>
          <a:p>
            <a:pPr marL="292100" lvl="3" indent="-285750">
              <a:buFont typeface="Arial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Active Sites: “All Sites”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  <a:latin typeface="Avenir Black"/>
              <a:cs typeface="Avenir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0-05 at 10.3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044"/>
            <a:ext cx="9144000" cy="533327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385996" y="1276102"/>
            <a:ext cx="1851368" cy="822960"/>
          </a:xfrm>
          <a:prstGeom prst="rightArrow">
            <a:avLst/>
          </a:prstGeom>
          <a:solidFill>
            <a:srgbClr val="FF6600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6284408" y="1546480"/>
            <a:ext cx="1971653" cy="307215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409518" y="1981477"/>
            <a:ext cx="1851368" cy="822960"/>
          </a:xfrm>
          <a:prstGeom prst="rightArrow">
            <a:avLst/>
          </a:prstGeom>
          <a:solidFill>
            <a:srgbClr val="FF6600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 flipH="1">
            <a:off x="6284407" y="2230277"/>
            <a:ext cx="1595309" cy="307215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559540"/>
            <a:ext cx="9144000" cy="2298460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 the right side bar, click on the “Carbon Cycle Gases” button.</a:t>
            </a:r>
          </a:p>
          <a:p>
            <a:pPr lvl="1"/>
            <a:r>
              <a:rPr lang="en-US" dirty="0"/>
              <a:t>Two or more plot types will appear.</a:t>
            </a:r>
          </a:p>
          <a:p>
            <a:pPr lvl="2"/>
            <a:r>
              <a:rPr lang="en-US" dirty="0"/>
              <a:t>Click on “Time Series”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0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10-05 at 10.53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375" y="0"/>
            <a:ext cx="4898823" cy="685479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560697" y="2351650"/>
            <a:ext cx="837832" cy="484363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30857" y="3010112"/>
            <a:ext cx="841531" cy="183496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72800" y="3739124"/>
            <a:ext cx="1025729" cy="402183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725713" y="4444619"/>
            <a:ext cx="672816" cy="35456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560697" y="5902642"/>
            <a:ext cx="811691" cy="705495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141133" y="942324"/>
            <a:ext cx="3810490" cy="54778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You will be taken to another screen.  Leave all options on their default settings.</a:t>
            </a:r>
          </a:p>
          <a:p>
            <a:pPr lvl="1"/>
            <a:r>
              <a:rPr lang="en-US" dirty="0"/>
              <a:t>Parameter: “Carbon Dioxide” </a:t>
            </a:r>
          </a:p>
          <a:p>
            <a:pPr lvl="1"/>
            <a:r>
              <a:rPr lang="en-US" dirty="0"/>
              <a:t>Data Type: “Flask Samples” or “Aircraft Data”</a:t>
            </a:r>
          </a:p>
          <a:p>
            <a:pPr lvl="1"/>
            <a:r>
              <a:rPr lang="en-US" dirty="0"/>
              <a:t>Data Frequency: “Discrete”</a:t>
            </a:r>
          </a:p>
          <a:p>
            <a:pPr lvl="1"/>
            <a:r>
              <a:rPr lang="en-US" dirty="0"/>
              <a:t>Time Span: “All – a graph of all available data”</a:t>
            </a:r>
          </a:p>
          <a:p>
            <a:pPr lvl="1"/>
            <a:r>
              <a:rPr lang="en-US" dirty="0"/>
              <a:t>Click the “Submit” button.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5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NOAA Interactive Atmospheric Data Visualization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 Questions 1 &amp; 2 on handout</a:t>
            </a:r>
          </a:p>
        </p:txBody>
      </p:sp>
      <p:pic>
        <p:nvPicPr>
          <p:cNvPr id="4" name="Picture 3" descr="ccgg.WGC.co2.1.none.discrete.all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169" y="2516159"/>
            <a:ext cx="5644394" cy="43418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8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Feedback Loop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573845"/>
            <a:ext cx="8229600" cy="2337616"/>
          </a:xfrm>
        </p:spPr>
        <p:txBody>
          <a:bodyPr/>
          <a:lstStyle/>
          <a:p>
            <a:r>
              <a:rPr lang="en-US" dirty="0"/>
              <a:t>Phenomenon: carbon dioxide in the atmosphere is affecting temperatures on Earth, resulting in several positive feedback loops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61772" y="66970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ircular Arrow 13"/>
          <p:cNvSpPr/>
          <p:nvPr/>
        </p:nvSpPr>
        <p:spPr>
          <a:xfrm rot="10594972">
            <a:off x="1996471" y="3632152"/>
            <a:ext cx="5101385" cy="328516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933387"/>
              <a:gd name="adj5" fmla="val 17602"/>
            </a:avLst>
          </a:prstGeom>
          <a:solidFill>
            <a:schemeClr val="accent2">
              <a:lumMod val="75000"/>
            </a:schemeClr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123408"/>
            <a:ext cx="1721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 err="1"/>
              <a:t>ya-webdesign.com</a:t>
            </a:r>
            <a:endParaRPr lang="en-US" sz="1100" dirty="0"/>
          </a:p>
        </p:txBody>
      </p:sp>
      <p:pic>
        <p:nvPicPr>
          <p:cNvPr id="18" name="Picture 17" descr="smokefree-tx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334" y="3512175"/>
            <a:ext cx="2370666" cy="99567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22467" y="3294390"/>
            <a:ext cx="18004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 err="1"/>
              <a:t>teen.smokefree.gov</a:t>
            </a:r>
            <a:endParaRPr lang="en-US" sz="1100" dirty="0"/>
          </a:p>
        </p:txBody>
      </p:sp>
      <p:pic>
        <p:nvPicPr>
          <p:cNvPr id="29" name="Picture 28" descr="s87enDhLC2-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31" y="5553013"/>
            <a:ext cx="1146654" cy="9555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53677" y="6451571"/>
            <a:ext cx="1652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 err="1"/>
              <a:t>drawception.com</a:t>
            </a:r>
            <a:endParaRPr lang="en-US" sz="1100" dirty="0"/>
          </a:p>
        </p:txBody>
      </p:sp>
      <p:pic>
        <p:nvPicPr>
          <p:cNvPr id="31" name="Picture 30" descr="gangnam-style-transpa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31" y="3556000"/>
            <a:ext cx="1038129" cy="1661006"/>
          </a:xfrm>
          <a:prstGeom prst="rect">
            <a:avLst/>
          </a:prstGeom>
        </p:spPr>
      </p:pic>
      <p:sp>
        <p:nvSpPr>
          <p:cNvPr id="32" name="Circular Arrow 31"/>
          <p:cNvSpPr/>
          <p:nvPr/>
        </p:nvSpPr>
        <p:spPr>
          <a:xfrm>
            <a:off x="1721082" y="3415955"/>
            <a:ext cx="5101385" cy="328114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933387"/>
              <a:gd name="adj5" fmla="val 17602"/>
            </a:avLst>
          </a:prstGeom>
          <a:solidFill>
            <a:schemeClr val="accent2">
              <a:lumMod val="75000"/>
            </a:schemeClr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65210" y="4507854"/>
            <a:ext cx="252159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oper Black"/>
                <a:cs typeface="Cooper Black"/>
              </a:rPr>
              <a:t>MORE PEOPLE SEE IT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21082" y="4523243"/>
            <a:ext cx="2953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oper Black"/>
                <a:cs typeface="Cooper Black"/>
              </a:rPr>
              <a:t>VIDEO IS SHARED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6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F96A51C-65C8-A243-B784-DA09EACDD3D1}"/>
              </a:ext>
            </a:extLst>
          </p:cNvPr>
          <p:cNvSpPr/>
          <p:nvPr/>
        </p:nvSpPr>
        <p:spPr>
          <a:xfrm>
            <a:off x="2120750" y="1610709"/>
            <a:ext cx="5486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Feedback Loop</a:t>
            </a:r>
          </a:p>
        </p:txBody>
      </p:sp>
      <p:pic>
        <p:nvPicPr>
          <p:cNvPr id="11" name="Picture 10" descr="ccgg.WGC.co2.1.none.discrete.all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4055"/>
            <a:ext cx="3019778" cy="2322905"/>
          </a:xfrm>
          <a:prstGeom prst="rect">
            <a:avLst/>
          </a:prstGeom>
        </p:spPr>
      </p:pic>
      <p:pic>
        <p:nvPicPr>
          <p:cNvPr id="3" name="Picture 2" descr="co2_MaunaLo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83" y="3884592"/>
            <a:ext cx="3815055" cy="2993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5838" y="6565611"/>
            <a:ext cx="29290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Source: </a:t>
            </a:r>
            <a:r>
              <a:rPr lang="en-US" sz="1300" dirty="0" err="1"/>
              <a:t>esrl.noaa.gov</a:t>
            </a:r>
            <a:r>
              <a:rPr lang="en-US" sz="1300" dirty="0"/>
              <a:t>/</a:t>
            </a:r>
            <a:r>
              <a:rPr lang="en-US" sz="1300" dirty="0" err="1"/>
              <a:t>gmd</a:t>
            </a:r>
            <a:r>
              <a:rPr lang="en-US" sz="1300" dirty="0"/>
              <a:t>/</a:t>
            </a:r>
            <a:r>
              <a:rPr lang="en-US" sz="1300" dirty="0" err="1"/>
              <a:t>ccgg</a:t>
            </a:r>
            <a:r>
              <a:rPr lang="en-US" sz="1300" dirty="0"/>
              <a:t>/trends/</a:t>
            </a:r>
          </a:p>
        </p:txBody>
      </p:sp>
      <p:sp>
        <p:nvSpPr>
          <p:cNvPr id="18" name="Circular Arrow 17">
            <a:extLst>
              <a:ext uri="{FF2B5EF4-FFF2-40B4-BE49-F238E27FC236}">
                <a16:creationId xmlns="" xmlns:a16="http://schemas.microsoft.com/office/drawing/2014/main" id="{F2CD0E41-3269-1544-84B8-9E46EB89224E}"/>
              </a:ext>
            </a:extLst>
          </p:cNvPr>
          <p:cNvSpPr/>
          <p:nvPr/>
        </p:nvSpPr>
        <p:spPr>
          <a:xfrm rot="297252">
            <a:off x="2094877" y="2115136"/>
            <a:ext cx="4732715" cy="4112068"/>
          </a:xfrm>
          <a:prstGeom prst="circularArrow">
            <a:avLst>
              <a:gd name="adj1" fmla="val 12322"/>
              <a:gd name="adj2" fmla="val 763303"/>
              <a:gd name="adj3" fmla="val 20416539"/>
              <a:gd name="adj4" fmla="val 16855481"/>
              <a:gd name="adj5" fmla="val 11954"/>
            </a:avLst>
          </a:prstGeom>
          <a:solidFill>
            <a:srgbClr val="FC4E0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4E05"/>
              </a:solidFill>
            </a:endParaRPr>
          </a:p>
        </p:txBody>
      </p:sp>
      <p:sp>
        <p:nvSpPr>
          <p:cNvPr id="38" name="Circular Arrow 37">
            <a:extLst>
              <a:ext uri="{FF2B5EF4-FFF2-40B4-BE49-F238E27FC236}">
                <a16:creationId xmlns="" xmlns:a16="http://schemas.microsoft.com/office/drawing/2014/main" id="{BA36F388-0EE7-BD4D-AEEA-B4995E680B01}"/>
              </a:ext>
            </a:extLst>
          </p:cNvPr>
          <p:cNvSpPr/>
          <p:nvPr/>
        </p:nvSpPr>
        <p:spPr>
          <a:xfrm rot="297252">
            <a:off x="2098549" y="2113038"/>
            <a:ext cx="4732715" cy="4112068"/>
          </a:xfrm>
          <a:prstGeom prst="circularArrow">
            <a:avLst>
              <a:gd name="adj1" fmla="val 12322"/>
              <a:gd name="adj2" fmla="val 763303"/>
              <a:gd name="adj3" fmla="val 20416539"/>
              <a:gd name="adj4" fmla="val 17778599"/>
              <a:gd name="adj5" fmla="val 11954"/>
            </a:avLst>
          </a:prstGeom>
          <a:solidFill>
            <a:srgbClr val="FC4E0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4E05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EE4C0BF0-E281-C947-A891-A8EE182AE71C}"/>
              </a:ext>
            </a:extLst>
          </p:cNvPr>
          <p:cNvSpPr/>
          <p:nvPr/>
        </p:nvSpPr>
        <p:spPr>
          <a:xfrm rot="1932041">
            <a:off x="5277832" y="2546003"/>
            <a:ext cx="45719" cy="491147"/>
          </a:xfrm>
          <a:prstGeom prst="rect">
            <a:avLst/>
          </a:prstGeom>
          <a:solidFill>
            <a:srgbClr val="FC4E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25901" y="2733851"/>
            <a:ext cx="1587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Increasing CO</a:t>
            </a:r>
            <a:r>
              <a:rPr lang="en-US" sz="2200" baseline="-250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2</a:t>
            </a:r>
            <a:endParaRPr lang="en-US" sz="2200" dirty="0">
              <a:solidFill>
                <a:schemeClr val="tx2">
                  <a:lumMod val="50000"/>
                </a:schemeClr>
              </a:solidFill>
              <a:latin typeface="Avenir Black"/>
              <a:cs typeface="Avenir Blac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1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it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Carbon dioxide is increasing</a:t>
            </a:r>
          </a:p>
          <a:p>
            <a:r>
              <a:rPr lang="en-US" dirty="0"/>
              <a:t>Carbon dioxide is a greenhouse gas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99" y="5861399"/>
            <a:ext cx="45339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Source: </a:t>
            </a:r>
            <a:r>
              <a:rPr lang="en-US" sz="1300" dirty="0" err="1"/>
              <a:t>epa.gov</a:t>
            </a:r>
            <a:r>
              <a:rPr lang="en-US" sz="1300" dirty="0"/>
              <a:t>/enforcement/national-compliance-initiative-</a:t>
            </a:r>
          </a:p>
          <a:p>
            <a:pPr algn="ctr"/>
            <a:r>
              <a:rPr lang="en-US" sz="1300" dirty="0"/>
              <a:t>reducing-air-pollution-largest-sources</a:t>
            </a:r>
          </a:p>
        </p:txBody>
      </p:sp>
      <p:pic>
        <p:nvPicPr>
          <p:cNvPr id="6" name="Picture 5" descr="nei-energy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476687"/>
            <a:ext cx="3479800" cy="2324506"/>
          </a:xfrm>
          <a:prstGeom prst="rect">
            <a:avLst/>
          </a:prstGeom>
        </p:spPr>
      </p:pic>
      <p:pic>
        <p:nvPicPr>
          <p:cNvPr id="8" name="Picture 7" descr="Muir Glacier Alask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495" y="2990944"/>
            <a:ext cx="3837305" cy="3110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2305" y="6087937"/>
            <a:ext cx="4078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Source: </a:t>
            </a:r>
            <a:r>
              <a:rPr lang="en-US" sz="1300" dirty="0" err="1"/>
              <a:t>climate.nasa.gov</a:t>
            </a:r>
            <a:r>
              <a:rPr lang="en-US" sz="1300" dirty="0"/>
              <a:t>/</a:t>
            </a:r>
            <a:r>
              <a:rPr lang="en-US" sz="1300" dirty="0" err="1"/>
              <a:t>climate_resources</a:t>
            </a:r>
            <a:r>
              <a:rPr lang="en-US" sz="1300" dirty="0"/>
              <a:t>/4/graphic-dramatic-glacier-melt/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2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75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4003" y="2315752"/>
            <a:ext cx="5202026" cy="39015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Setting Up the Experiment</a:t>
            </a:r>
          </a:p>
        </p:txBody>
      </p:sp>
      <p:pic>
        <p:nvPicPr>
          <p:cNvPr id="6" name="Picture 5" descr="IMG_775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205" y="2642119"/>
            <a:ext cx="4472940" cy="30861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1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Greenhouse Gases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Gases that trap heat in the atmosphere</a:t>
            </a:r>
          </a:p>
          <a:p>
            <a:pPr marL="920750" indent="-460375"/>
            <a:r>
              <a:rPr lang="en-US" dirty="0"/>
              <a:t>Carbon Dioxide</a:t>
            </a:r>
          </a:p>
          <a:p>
            <a:pPr marL="920750" indent="-460375"/>
            <a:r>
              <a:rPr lang="en-US" dirty="0"/>
              <a:t>Water Vapor</a:t>
            </a:r>
          </a:p>
          <a:p>
            <a:pPr marL="920750" indent="-460375"/>
            <a:r>
              <a:rPr lang="en-US" dirty="0"/>
              <a:t>Ozone</a:t>
            </a:r>
          </a:p>
          <a:p>
            <a:pPr marL="920750" indent="-460375"/>
            <a:r>
              <a:rPr lang="en-US" dirty="0"/>
              <a:t>Methane</a:t>
            </a:r>
          </a:p>
          <a:p>
            <a:pPr marL="920750" indent="-460375"/>
            <a:r>
              <a:rPr lang="en-US" dirty="0"/>
              <a:t>Nitrous Oxide</a:t>
            </a:r>
          </a:p>
          <a:p>
            <a:pPr marL="920750" indent="-460375"/>
            <a:r>
              <a:rPr lang="en-US" dirty="0"/>
              <a:t>Fluorinated Gases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5837" y="6292334"/>
            <a:ext cx="5614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Source: </a:t>
            </a:r>
            <a:r>
              <a:rPr lang="en-US" sz="1600" dirty="0" err="1">
                <a:latin typeface="Calibri"/>
                <a:cs typeface="Calibri"/>
              </a:rPr>
              <a:t>www.epa.gov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ghgemissions</a:t>
            </a:r>
            <a:r>
              <a:rPr lang="en-US" sz="1600" dirty="0">
                <a:latin typeface="Calibri"/>
                <a:cs typeface="Calibri"/>
              </a:rPr>
              <a:t>/overview-greenhouse-gases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house-effectFromN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611"/>
            <a:ext cx="9173438" cy="5403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8924" y="5861435"/>
            <a:ext cx="6339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Source: </a:t>
            </a:r>
            <a:r>
              <a:rPr lang="en-US" sz="1600" dirty="0" err="1">
                <a:latin typeface="Calibri"/>
                <a:cs typeface="Calibri"/>
              </a:rPr>
              <a:t>www.nps.gov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goga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naturescience</a:t>
            </a:r>
            <a:r>
              <a:rPr lang="en-US" sz="1600" dirty="0">
                <a:latin typeface="Calibri"/>
                <a:cs typeface="Calibri"/>
              </a:rPr>
              <a:t>/images/Greenhouse-</a:t>
            </a:r>
            <a:r>
              <a:rPr lang="en-US" sz="1600" dirty="0" err="1">
                <a:latin typeface="Calibri"/>
                <a:cs typeface="Calibri"/>
              </a:rPr>
              <a:t>effect.jpg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0400" y="1"/>
            <a:ext cx="4703038" cy="5861434"/>
          </a:xfrm>
          <a:prstGeom prst="rect">
            <a:avLst/>
          </a:prstGeom>
          <a:solidFill>
            <a:srgbClr val="DDF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20052" y="1290095"/>
            <a:ext cx="580016" cy="210015"/>
          </a:xfrm>
          <a:prstGeom prst="rect">
            <a:avLst/>
          </a:prstGeom>
          <a:solidFill>
            <a:srgbClr val="1838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316056"/>
            <a:ext cx="8904111" cy="1143000"/>
          </a:xfrm>
        </p:spPr>
        <p:txBody>
          <a:bodyPr>
            <a:noAutofit/>
          </a:bodyPr>
          <a:lstStyle/>
          <a:p>
            <a:r>
              <a:rPr lang="en-US" sz="3900" dirty="0"/>
              <a:t>What do viral videos and carbon dioxide have in common?</a:t>
            </a:r>
          </a:p>
        </p:txBody>
      </p:sp>
      <p:sp>
        <p:nvSpPr>
          <p:cNvPr id="7" name="Circular Arrow 6"/>
          <p:cNvSpPr/>
          <p:nvPr/>
        </p:nvSpPr>
        <p:spPr>
          <a:xfrm rot="10594972">
            <a:off x="2689056" y="3550724"/>
            <a:ext cx="5101385" cy="328516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933387"/>
              <a:gd name="adj5" fmla="val 17602"/>
            </a:avLst>
          </a:prstGeom>
          <a:solidFill>
            <a:schemeClr val="accent2">
              <a:lumMod val="75000"/>
            </a:schemeClr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64" y="4389631"/>
            <a:ext cx="1721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 err="1"/>
              <a:t>ya-webdesign.com</a:t>
            </a:r>
            <a:endParaRPr lang="en-US" sz="1100" dirty="0"/>
          </a:p>
        </p:txBody>
      </p:sp>
      <p:pic>
        <p:nvPicPr>
          <p:cNvPr id="15" name="Picture 14" descr="smokefree-tx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334" y="2568646"/>
            <a:ext cx="3005666" cy="12623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29111" y="4017111"/>
            <a:ext cx="252159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oper Black"/>
                <a:cs typeface="Cooper Black"/>
              </a:rPr>
              <a:t>MORE PEOPLE SEE 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3507" y="3762415"/>
            <a:ext cx="18004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 err="1"/>
              <a:t>teen.smokefree.gov</a:t>
            </a:r>
            <a:endParaRPr lang="en-US" sz="1100" dirty="0"/>
          </a:p>
        </p:txBody>
      </p:sp>
      <p:pic>
        <p:nvPicPr>
          <p:cNvPr id="5" name="Picture 4" descr="s87enDhLC2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46" y="4880740"/>
            <a:ext cx="1809322" cy="15077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61259" y="4192454"/>
            <a:ext cx="2953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oper Black"/>
                <a:cs typeface="Cooper Black"/>
              </a:rPr>
              <a:t>VIDEO IS SHARED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346" y="6331520"/>
            <a:ext cx="1652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 err="1"/>
              <a:t>drawception.com</a:t>
            </a:r>
            <a:endParaRPr lang="en-US" sz="1100" dirty="0"/>
          </a:p>
        </p:txBody>
      </p:sp>
      <p:pic>
        <p:nvPicPr>
          <p:cNvPr id="10" name="Picture 9" descr="gangnam-style-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454" y="1774368"/>
            <a:ext cx="1721102" cy="2753763"/>
          </a:xfrm>
          <a:prstGeom prst="rect">
            <a:avLst/>
          </a:prstGeom>
        </p:spPr>
      </p:pic>
      <p:sp>
        <p:nvSpPr>
          <p:cNvPr id="8" name="Circular Arrow 7"/>
          <p:cNvSpPr/>
          <p:nvPr/>
        </p:nvSpPr>
        <p:spPr>
          <a:xfrm>
            <a:off x="1777957" y="2463243"/>
            <a:ext cx="5101385" cy="328114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933387"/>
              <a:gd name="adj5" fmla="val 17602"/>
            </a:avLst>
          </a:prstGeom>
          <a:solidFill>
            <a:schemeClr val="accent2">
              <a:lumMod val="75000"/>
            </a:schemeClr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0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3" grpId="1"/>
      <p:bldP spid="14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Humans &amp; Greenhouse Gases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4328"/>
            <a:ext cx="8229600" cy="4525963"/>
          </a:xfrm>
        </p:spPr>
        <p:txBody>
          <a:bodyPr/>
          <a:lstStyle/>
          <a:p>
            <a:r>
              <a:rPr lang="en-US" dirty="0"/>
              <a:t>Humans produce more carbon dioxide (CO</a:t>
            </a:r>
            <a:r>
              <a:rPr lang="en-US" baseline="-25000" dirty="0"/>
              <a:t>2</a:t>
            </a:r>
            <a:r>
              <a:rPr lang="en-US" dirty="0"/>
              <a:t>) than any other greenhouse gas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2326" y="6400800"/>
            <a:ext cx="5614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Source: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www.epa.gov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ghgemissions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/overview-greenhouse-gases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4436" y="4114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venir Black"/>
                <a:cs typeface="Avenir Black"/>
              </a:rPr>
              <a:t>US </a:t>
            </a:r>
            <a:r>
              <a:rPr lang="en-US" dirty="0">
                <a:latin typeface="Avenir Black"/>
                <a:cs typeface="Avenir Black"/>
              </a:rPr>
              <a:t>Greenhouse Gas Emissions by Gas</a:t>
            </a:r>
          </a:p>
        </p:txBody>
      </p:sp>
      <p:pic>
        <p:nvPicPr>
          <p:cNvPr id="6" name="Picture 5" descr="ghg-emiss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747" y="2837093"/>
            <a:ext cx="3553602" cy="3614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How do humans release CO</a:t>
            </a:r>
            <a:r>
              <a:rPr lang="en-US" sz="4200" baseline="-25000" dirty="0"/>
              <a:t>2</a:t>
            </a:r>
            <a:r>
              <a:rPr lang="en-US" sz="42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099"/>
            <a:ext cx="8229600" cy="470852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Electricity</a:t>
            </a:r>
          </a:p>
          <a:p>
            <a:pPr marL="742950" lvl="2" indent="-342900">
              <a:lnSpc>
                <a:spcPct val="130000"/>
              </a:lnSpc>
            </a:pPr>
            <a:r>
              <a:rPr lang="en-US" dirty="0"/>
              <a:t>Largest source of CO</a:t>
            </a:r>
            <a:r>
              <a:rPr lang="en-US" baseline="-25000" dirty="0"/>
              <a:t>2</a:t>
            </a:r>
            <a:r>
              <a:rPr lang="en-US" dirty="0"/>
              <a:t> emissions in U.S.</a:t>
            </a:r>
          </a:p>
          <a:p>
            <a:pPr>
              <a:lnSpc>
                <a:spcPct val="130000"/>
              </a:lnSpc>
            </a:pPr>
            <a:r>
              <a:rPr lang="en-US" dirty="0"/>
              <a:t>Transportation</a:t>
            </a:r>
          </a:p>
          <a:p>
            <a:pPr>
              <a:lnSpc>
                <a:spcPct val="130000"/>
              </a:lnSpc>
            </a:pPr>
            <a:r>
              <a:rPr lang="en-US" dirty="0"/>
              <a:t>Industry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2354" y="6477000"/>
            <a:ext cx="5614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Source: </a:t>
            </a:r>
            <a:r>
              <a:rPr lang="en-US" sz="1600" dirty="0" err="1">
                <a:latin typeface="Calibri"/>
                <a:cs typeface="Calibri"/>
              </a:rPr>
              <a:t>www.epa.gov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ghgemissions</a:t>
            </a:r>
            <a:r>
              <a:rPr lang="en-US" sz="1600" dirty="0">
                <a:latin typeface="Calibri"/>
                <a:cs typeface="Calibri"/>
              </a:rPr>
              <a:t>/overview-greenhouse-gases</a:t>
            </a:r>
          </a:p>
        </p:txBody>
      </p:sp>
      <p:pic>
        <p:nvPicPr>
          <p:cNvPr id="7" name="Picture 6" descr="gases-c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485" y="3228884"/>
            <a:ext cx="2848843" cy="3216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1107" y="4610879"/>
            <a:ext cx="1459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U.S. Carbon Dioxide Emissions, By Source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05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9" y="274638"/>
            <a:ext cx="8690721" cy="1143000"/>
          </a:xfrm>
        </p:spPr>
        <p:txBody>
          <a:bodyPr>
            <a:normAutofit/>
          </a:bodyPr>
          <a:lstStyle/>
          <a:p>
            <a:r>
              <a:rPr lang="en-US" sz="4100" dirty="0"/>
              <a:t>CO</a:t>
            </a:r>
            <a:r>
              <a:rPr lang="en-US" sz="4100" baseline="-25000" dirty="0"/>
              <a:t>2</a:t>
            </a:r>
            <a:r>
              <a:rPr lang="en-US" sz="4100" dirty="0"/>
              <a:t> and Global Warming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Phenomenon: carbon dioxide in the atmosphere is affecting temperatures on Earth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117" y="5861399"/>
            <a:ext cx="4136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Photo Credit: EPA </a:t>
            </a:r>
          </a:p>
          <a:p>
            <a:pPr algn="ctr"/>
            <a:r>
              <a:rPr lang="en-US" sz="1400" dirty="0"/>
              <a:t>(</a:t>
            </a:r>
            <a:r>
              <a:rPr lang="en-US" sz="1400" dirty="0" err="1"/>
              <a:t>epa.gov</a:t>
            </a:r>
            <a:r>
              <a:rPr lang="en-US" sz="1400" dirty="0"/>
              <a:t>/enforcement/national-compliance-initiative-</a:t>
            </a:r>
          </a:p>
          <a:p>
            <a:pPr algn="ctr"/>
            <a:r>
              <a:rPr lang="en-US" sz="1400" dirty="0"/>
              <a:t>reducing-air-pollution-largest-sources)</a:t>
            </a:r>
          </a:p>
        </p:txBody>
      </p:sp>
      <p:pic>
        <p:nvPicPr>
          <p:cNvPr id="7" name="Picture 6" descr="nei-energy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476687"/>
            <a:ext cx="3479800" cy="2324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9495" y="6026573"/>
            <a:ext cx="4078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Image Credit: NASA </a:t>
            </a:r>
          </a:p>
          <a:p>
            <a:pPr algn="ctr"/>
            <a:r>
              <a:rPr lang="en-US" sz="1400" dirty="0"/>
              <a:t>(</a:t>
            </a:r>
            <a:r>
              <a:rPr lang="en-US" sz="1400" dirty="0" err="1"/>
              <a:t>climate.nasa.gov</a:t>
            </a:r>
            <a:r>
              <a:rPr lang="en-US" sz="1400" dirty="0"/>
              <a:t>/</a:t>
            </a:r>
            <a:r>
              <a:rPr lang="en-US" sz="1400" dirty="0" err="1"/>
              <a:t>climate_resources</a:t>
            </a:r>
            <a:r>
              <a:rPr lang="en-US" sz="1400" dirty="0"/>
              <a:t>/4/graphic-dramatic-glacier-melt/)</a:t>
            </a:r>
          </a:p>
        </p:txBody>
      </p:sp>
      <p:pic>
        <p:nvPicPr>
          <p:cNvPr id="10" name="Picture 9" descr="Muir Glacier Alask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495" y="2978244"/>
            <a:ext cx="3837305" cy="31103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3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03" y="316056"/>
            <a:ext cx="8836611" cy="1143000"/>
          </a:xfrm>
        </p:spPr>
        <p:txBody>
          <a:bodyPr>
            <a:normAutofit/>
          </a:bodyPr>
          <a:lstStyle/>
          <a:p>
            <a:r>
              <a:rPr lang="en-US" dirty="0"/>
              <a:t>Greenhouse Effect Experiment</a:t>
            </a:r>
          </a:p>
        </p:txBody>
      </p:sp>
      <p:pic>
        <p:nvPicPr>
          <p:cNvPr id="4" name="Picture 3" descr="IMG_13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04" y="2198762"/>
            <a:ext cx="4945260" cy="3708945"/>
          </a:xfrm>
          <a:prstGeom prst="rect">
            <a:avLst/>
          </a:prstGeom>
        </p:spPr>
      </p:pic>
      <p:pic>
        <p:nvPicPr>
          <p:cNvPr id="6" name="Picture 5" descr="IMG_84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430" y="1671810"/>
            <a:ext cx="3285525" cy="47048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9282" y="5907708"/>
            <a:ext cx="1832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tx2">
                    <a:lumMod val="75000"/>
                  </a:schemeClr>
                </a:solidFill>
              </a:rPr>
              <a:t>Towel Trial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2523" y="6301890"/>
            <a:ext cx="4262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tx2">
                    <a:lumMod val="75000"/>
                  </a:schemeClr>
                </a:solidFill>
              </a:rPr>
              <a:t>Towel + Space Blanket Trial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9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house-effectFromN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09"/>
            <a:ext cx="9173438" cy="5403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8924" y="5861435"/>
            <a:ext cx="6339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Source: </a:t>
            </a:r>
            <a:r>
              <a:rPr lang="en-US" sz="1600" dirty="0" err="1">
                <a:latin typeface="Calibri"/>
                <a:cs typeface="Calibri"/>
              </a:rPr>
              <a:t>www.nps.gov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goga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naturescience</a:t>
            </a:r>
            <a:r>
              <a:rPr lang="en-US" sz="1600" dirty="0">
                <a:latin typeface="Calibri"/>
                <a:cs typeface="Calibri"/>
              </a:rPr>
              <a:t>/images/Greenhouse-</a:t>
            </a:r>
            <a:r>
              <a:rPr lang="en-US" sz="1600" dirty="0" err="1">
                <a:latin typeface="Calibri"/>
                <a:cs typeface="Calibri"/>
              </a:rPr>
              <a:t>effect.jpg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house-effectFromN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16" y="1607080"/>
            <a:ext cx="8119984" cy="4783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9700" y="6390489"/>
            <a:ext cx="392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Source: </a:t>
            </a:r>
            <a:r>
              <a:rPr lang="en-US" sz="1200" dirty="0" err="1">
                <a:latin typeface="Calibri"/>
                <a:cs typeface="Calibri"/>
              </a:rPr>
              <a:t>www.nps.gov</a:t>
            </a:r>
            <a:r>
              <a:rPr lang="en-US" sz="1200" dirty="0">
                <a:latin typeface="Calibri"/>
                <a:cs typeface="Calibri"/>
              </a:rPr>
              <a:t>/</a:t>
            </a:r>
            <a:r>
              <a:rPr lang="en-US" sz="1200" dirty="0" err="1">
                <a:latin typeface="Calibri"/>
                <a:cs typeface="Calibri"/>
              </a:rPr>
              <a:t>goga</a:t>
            </a:r>
            <a:r>
              <a:rPr lang="en-US" sz="1200" dirty="0">
                <a:latin typeface="Calibri"/>
                <a:cs typeface="Calibri"/>
              </a:rPr>
              <a:t>/</a:t>
            </a:r>
            <a:r>
              <a:rPr lang="en-US" sz="1200" dirty="0" err="1">
                <a:latin typeface="Calibri"/>
                <a:cs typeface="Calibri"/>
              </a:rPr>
              <a:t>naturescience</a:t>
            </a:r>
            <a:r>
              <a:rPr lang="en-US" sz="1200" dirty="0">
                <a:latin typeface="Calibri"/>
                <a:cs typeface="Calibri"/>
              </a:rPr>
              <a:t>/images/Greenhouse-</a:t>
            </a:r>
            <a:r>
              <a:rPr lang="en-US" sz="1200" dirty="0" err="1">
                <a:latin typeface="Calibri"/>
                <a:cs typeface="Calibri"/>
              </a:rPr>
              <a:t>effect.jpg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129" y="1607080"/>
            <a:ext cx="4271173" cy="4834209"/>
          </a:xfrm>
          <a:prstGeom prst="rect">
            <a:avLst/>
          </a:prstGeom>
          <a:solidFill>
            <a:srgbClr val="DDF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MG_845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286" y="3695700"/>
            <a:ext cx="2204216" cy="31564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603" y="316056"/>
            <a:ext cx="8836611" cy="1143000"/>
          </a:xfrm>
        </p:spPr>
        <p:txBody>
          <a:bodyPr>
            <a:normAutofit/>
          </a:bodyPr>
          <a:lstStyle/>
          <a:p>
            <a:r>
              <a:rPr lang="en-US" dirty="0"/>
              <a:t>The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499" y="1607080"/>
            <a:ext cx="45847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Which component in the model was representing: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Earth?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The Atmosphere?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Additional CO</a:t>
            </a:r>
            <a:r>
              <a:rPr lang="en-US" sz="2400" baseline="-250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2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?</a:t>
            </a: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Avenir Black"/>
              <a:cs typeface="Avenir Black"/>
            </a:endParaRPr>
          </a:p>
          <a:p>
            <a:r>
              <a:rPr lang="en-US" sz="2400" u="sng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Options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: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Lap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Towel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Space Blanket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2100" y="2344336"/>
            <a:ext cx="709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  <a:latin typeface="Avenir Black"/>
                <a:cs typeface="Avenir Black"/>
              </a:rPr>
              <a:t>Lap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9600" y="2726032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  <a:latin typeface="Avenir Black"/>
                <a:cs typeface="Avenir Black"/>
              </a:rPr>
              <a:t>Towel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8300" y="3086099"/>
            <a:ext cx="22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  <a:latin typeface="Avenir Black"/>
                <a:cs typeface="Avenir Black"/>
              </a:rPr>
              <a:t>Space Blanket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Warming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3192" y="6400800"/>
            <a:ext cx="531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Source: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www.giss.nasa.gov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/research/news/20110113/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483" y="1570984"/>
            <a:ext cx="86061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0253F"/>
                </a:solidFill>
                <a:latin typeface="Avenir Black"/>
                <a:cs typeface="Avenir Black"/>
              </a:rPr>
              <a:t>Recorded Data Since 1880</a:t>
            </a:r>
          </a:p>
        </p:txBody>
      </p:sp>
      <p:pic>
        <p:nvPicPr>
          <p:cNvPr id="4" name="Picture 3" descr="509796main_GISS_annual_temperature_anomalies_running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11"/>
          <a:stretch/>
        </p:blipFill>
        <p:spPr>
          <a:xfrm>
            <a:off x="1406954" y="2155760"/>
            <a:ext cx="6167202" cy="4245039"/>
          </a:xfrm>
          <a:prstGeom prst="rect">
            <a:avLst/>
          </a:prstGeom>
        </p:spPr>
      </p:pic>
      <p:pic>
        <p:nvPicPr>
          <p:cNvPr id="7" name="Picture 6" descr="Screen Shot 2020-04-29 at 8.43.31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5845" y="4047774"/>
            <a:ext cx="2793020" cy="2008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97" y="316056"/>
            <a:ext cx="859340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Temperature and Atmospheric CO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1197"/>
            <a:ext cx="8229600" cy="4504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/>
              <a:t>What is the Relationship?</a:t>
            </a:r>
          </a:p>
        </p:txBody>
      </p:sp>
      <p:pic>
        <p:nvPicPr>
          <p:cNvPr id="2" name="Picture 1" descr="CS_global_temp_and_co2_1880-2012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141" y="2354209"/>
            <a:ext cx="5418165" cy="4108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942" y="6441330"/>
            <a:ext cx="834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Source: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globalchange.gov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/browse/multimedia/global-temperature-and-carbon-dioxide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0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Feedback Loop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C055512-657E-7A41-86FD-EC6E36BDAC52}"/>
              </a:ext>
            </a:extLst>
          </p:cNvPr>
          <p:cNvGrpSpPr/>
          <p:nvPr/>
        </p:nvGrpSpPr>
        <p:grpSpPr>
          <a:xfrm>
            <a:off x="2094877" y="1547543"/>
            <a:ext cx="5512273" cy="5549566"/>
            <a:chOff x="2094877" y="1547543"/>
            <a:chExt cx="5512273" cy="554956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15159793-CB5F-BE41-9A76-6BBB0B8B921D}"/>
                </a:ext>
              </a:extLst>
            </p:cNvPr>
            <p:cNvSpPr/>
            <p:nvPr/>
          </p:nvSpPr>
          <p:spPr>
            <a:xfrm>
              <a:off x="2120750" y="1610709"/>
              <a:ext cx="5486400" cy="548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ircular Arrow 25">
              <a:extLst>
                <a:ext uri="{FF2B5EF4-FFF2-40B4-BE49-F238E27FC236}">
                  <a16:creationId xmlns="" xmlns:a16="http://schemas.microsoft.com/office/drawing/2014/main" id="{0BC05431-05CF-EA49-8273-E3638857D97B}"/>
                </a:ext>
              </a:extLst>
            </p:cNvPr>
            <p:cNvSpPr/>
            <p:nvPr/>
          </p:nvSpPr>
          <p:spPr>
            <a:xfrm rot="297252">
              <a:off x="2094877" y="2115136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55481"/>
                <a:gd name="adj5" fmla="val 11954"/>
              </a:avLst>
            </a:prstGeom>
            <a:solidFill>
              <a:srgbClr val="FC4E0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30" name="Circular Arrow 29">
              <a:extLst>
                <a:ext uri="{FF2B5EF4-FFF2-40B4-BE49-F238E27FC236}">
                  <a16:creationId xmlns="" xmlns:a16="http://schemas.microsoft.com/office/drawing/2014/main" id="{C079F181-31C3-4440-B4C9-E47BD0C62B3A}"/>
                </a:ext>
              </a:extLst>
            </p:cNvPr>
            <p:cNvSpPr/>
            <p:nvPr/>
          </p:nvSpPr>
          <p:spPr>
            <a:xfrm rot="4258390">
              <a:off x="2279140" y="1857867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7232677"/>
                <a:gd name="adj5" fmla="val 11954"/>
              </a:avLst>
            </a:prstGeom>
            <a:solidFill>
              <a:srgbClr val="FC5D1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31" name="Circular Arrow 30">
              <a:extLst>
                <a:ext uri="{FF2B5EF4-FFF2-40B4-BE49-F238E27FC236}">
                  <a16:creationId xmlns="" xmlns:a16="http://schemas.microsoft.com/office/drawing/2014/main" id="{326855F1-51BA-304C-8E30-647A9B99F4D5}"/>
                </a:ext>
              </a:extLst>
            </p:cNvPr>
            <p:cNvSpPr/>
            <p:nvPr/>
          </p:nvSpPr>
          <p:spPr>
            <a:xfrm rot="297252">
              <a:off x="2098549" y="2113038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7778599"/>
                <a:gd name="adj5" fmla="val 11954"/>
              </a:avLst>
            </a:prstGeom>
            <a:solidFill>
              <a:srgbClr val="FC4E0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57866166-E543-6E45-AD27-9A86DAB20C0C}"/>
                </a:ext>
              </a:extLst>
            </p:cNvPr>
            <p:cNvSpPr/>
            <p:nvPr/>
          </p:nvSpPr>
          <p:spPr>
            <a:xfrm rot="1932041">
              <a:off x="5277832" y="2546003"/>
              <a:ext cx="45719" cy="491147"/>
            </a:xfrm>
            <a:prstGeom prst="rect">
              <a:avLst/>
            </a:prstGeom>
            <a:solidFill>
              <a:srgbClr val="FC4E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4DDB2C24-16F5-974F-BFBC-D66175DF4AD9}"/>
                </a:ext>
              </a:extLst>
            </p:cNvPr>
            <p:cNvSpPr txBox="1"/>
            <p:nvPr/>
          </p:nvSpPr>
          <p:spPr>
            <a:xfrm>
              <a:off x="5225901" y="2733851"/>
              <a:ext cx="15874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>
                      <a:lumMod val="50000"/>
                    </a:schemeClr>
                  </a:solidFill>
                  <a:latin typeface="Avenir Black"/>
                  <a:cs typeface="Avenir Black"/>
                </a:rPr>
                <a:t>Increasing CO</a:t>
              </a:r>
              <a:r>
                <a:rPr lang="en-US" sz="2200" baseline="-25000" dirty="0">
                  <a:solidFill>
                    <a:schemeClr val="tx2">
                      <a:lumMod val="50000"/>
                    </a:schemeClr>
                  </a:solidFill>
                  <a:latin typeface="Avenir Black"/>
                  <a:cs typeface="Avenir Black"/>
                </a:rPr>
                <a:t>2</a:t>
              </a:r>
              <a:endParaRPr lang="en-US" sz="22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2DBC57E-409F-8B43-96D8-8FDCD6140EB1}"/>
              </a:ext>
            </a:extLst>
          </p:cNvPr>
          <p:cNvSpPr txBox="1"/>
          <p:nvPr/>
        </p:nvSpPr>
        <p:spPr>
          <a:xfrm>
            <a:off x="5232400" y="4012168"/>
            <a:ext cx="2003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Increasing Temperature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8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316056"/>
            <a:ext cx="8572500" cy="1143000"/>
          </a:xfrm>
        </p:spPr>
        <p:txBody>
          <a:bodyPr>
            <a:noAutofit/>
          </a:bodyPr>
          <a:lstStyle/>
          <a:p>
            <a:r>
              <a:rPr lang="en-US" sz="3800" dirty="0"/>
              <a:t>Increasing Temperature &amp; Sea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02" y="2017826"/>
            <a:ext cx="8177297" cy="40008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Thermal Expansion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Melting </a:t>
            </a:r>
            <a:r>
              <a:rPr lang="en-US" dirty="0"/>
              <a:t>ice sheets and </a:t>
            </a:r>
          </a:p>
          <a:p>
            <a:pPr marL="347663" indent="0">
              <a:buNone/>
            </a:pPr>
            <a:r>
              <a:rPr lang="en-US" dirty="0" smtClean="0"/>
              <a:t>glaciers</a:t>
            </a:r>
            <a:endParaRPr lang="en-US" dirty="0"/>
          </a:p>
        </p:txBody>
      </p:sp>
      <p:pic>
        <p:nvPicPr>
          <p:cNvPr id="6" name="Picture 5" descr="gb18a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891855"/>
            <a:ext cx="3276600" cy="4775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3302" y="5569129"/>
            <a:ext cx="2627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Plateau Glacier, </a:t>
            </a:r>
          </a:p>
          <a:p>
            <a:pPr algn="r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Saint Elias Mountains, Alaska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503" y="6492459"/>
            <a:ext cx="5307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www2.usgs.gov/</a:t>
            </a:r>
            <a:r>
              <a:rPr lang="en-US" sz="1200" dirty="0" err="1"/>
              <a:t>climate_landuse</a:t>
            </a:r>
            <a:r>
              <a:rPr lang="en-US" sz="1200" dirty="0"/>
              <a:t>/glaciers/</a:t>
            </a:r>
            <a:r>
              <a:rPr lang="en-US" sz="1200" dirty="0" err="1"/>
              <a:t>repeat_photography.asp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327608" y="1891855"/>
            <a:ext cx="174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1961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7608" y="4476234"/>
            <a:ext cx="174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2003</a:t>
            </a:r>
          </a:p>
        </p:txBody>
      </p:sp>
      <p:pic>
        <p:nvPicPr>
          <p:cNvPr id="12" name="Picture 11" descr="Thermal Expansion Infographic_SLR Webpage 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700356"/>
            <a:ext cx="4027590" cy="1585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000" y="2946280"/>
            <a:ext cx="147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</a:t>
            </a:r>
            <a:r>
              <a:rPr lang="en-US" sz="1200" dirty="0" err="1"/>
              <a:t>www.hayward-ca.gov</a:t>
            </a:r>
            <a:r>
              <a:rPr lang="en-US" sz="1200" dirty="0"/>
              <a:t>/your-environment/green-your-community/sea-level-rise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2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9" y="274638"/>
            <a:ext cx="8690721" cy="1143000"/>
          </a:xfrm>
        </p:spPr>
        <p:txBody>
          <a:bodyPr>
            <a:normAutofit fontScale="90000"/>
          </a:bodyPr>
          <a:lstStyle/>
          <a:p>
            <a:r>
              <a:rPr lang="en-US" sz="4100" dirty="0"/>
              <a:t>Carbon Dioxide and Global Warming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Phenomenon: carbon dioxide in the atmosphere is affecting temperatures on Earth, resulting in several positive feedback loops </a:t>
            </a:r>
          </a:p>
        </p:txBody>
      </p:sp>
      <p:pic>
        <p:nvPicPr>
          <p:cNvPr id="7" name="Picture 6" descr="nei-energy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3877788"/>
            <a:ext cx="2921000" cy="1951227"/>
          </a:xfrm>
          <a:prstGeom prst="rect">
            <a:avLst/>
          </a:prstGeom>
        </p:spPr>
      </p:pic>
      <p:pic>
        <p:nvPicPr>
          <p:cNvPr id="10" name="Picture 9" descr="Muir Glacier Alask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283" y="3476688"/>
            <a:ext cx="3205922" cy="2598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000" y="5829016"/>
            <a:ext cx="4406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Source: </a:t>
            </a:r>
            <a:r>
              <a:rPr lang="en-US" sz="1300" dirty="0" err="1"/>
              <a:t>epa.gov</a:t>
            </a:r>
            <a:r>
              <a:rPr lang="en-US" sz="1300" dirty="0"/>
              <a:t>/enforcement/national-compliance-initiative-</a:t>
            </a:r>
          </a:p>
          <a:p>
            <a:pPr algn="ctr"/>
            <a:r>
              <a:rPr lang="en-US" sz="1300" dirty="0"/>
              <a:t>reducing-air-pollution-largest-sources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2305" y="6075237"/>
            <a:ext cx="4078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Source: </a:t>
            </a:r>
            <a:r>
              <a:rPr lang="en-US" sz="1300" dirty="0" err="1"/>
              <a:t>climate.nasa.gov</a:t>
            </a:r>
            <a:r>
              <a:rPr lang="en-US" sz="1300" dirty="0"/>
              <a:t>/</a:t>
            </a:r>
            <a:r>
              <a:rPr lang="en-US" sz="1300" dirty="0" err="1"/>
              <a:t>climate_resources</a:t>
            </a:r>
            <a:r>
              <a:rPr lang="en-US" sz="1300" dirty="0"/>
              <a:t>/4/graphic-dramatic-glacier-melt/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4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E946E73-4A1C-E84E-9550-8F9E5A6F464D}"/>
              </a:ext>
            </a:extLst>
          </p:cNvPr>
          <p:cNvGrpSpPr/>
          <p:nvPr/>
        </p:nvGrpSpPr>
        <p:grpSpPr>
          <a:xfrm>
            <a:off x="1811169" y="1539442"/>
            <a:ext cx="5512273" cy="5549566"/>
            <a:chOff x="2094877" y="1547543"/>
            <a:chExt cx="5512273" cy="554956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BBDBE71-B3E2-6840-9949-26919AD36D65}"/>
                </a:ext>
              </a:extLst>
            </p:cNvPr>
            <p:cNvSpPr/>
            <p:nvPr/>
          </p:nvSpPr>
          <p:spPr>
            <a:xfrm>
              <a:off x="2120750" y="1610709"/>
              <a:ext cx="5486400" cy="548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ircular Arrow 15">
              <a:extLst>
                <a:ext uri="{FF2B5EF4-FFF2-40B4-BE49-F238E27FC236}">
                  <a16:creationId xmlns="" xmlns:a16="http://schemas.microsoft.com/office/drawing/2014/main" id="{27BCEA13-10FB-784E-8046-A499780CC540}"/>
                </a:ext>
              </a:extLst>
            </p:cNvPr>
            <p:cNvSpPr/>
            <p:nvPr/>
          </p:nvSpPr>
          <p:spPr>
            <a:xfrm rot="297252">
              <a:off x="2094877" y="2115136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55481"/>
                <a:gd name="adj5" fmla="val 11954"/>
              </a:avLst>
            </a:prstGeom>
            <a:solidFill>
              <a:srgbClr val="FC4E0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="" xmlns:a16="http://schemas.microsoft.com/office/drawing/2014/main" id="{7C453180-5510-5848-9AFD-D329F234F475}"/>
                </a:ext>
              </a:extLst>
            </p:cNvPr>
            <p:cNvSpPr/>
            <p:nvPr/>
          </p:nvSpPr>
          <p:spPr>
            <a:xfrm rot="8682642">
              <a:off x="2708155" y="1781127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02685"/>
                <a:gd name="adj5" fmla="val 11954"/>
              </a:avLst>
            </a:prstGeom>
            <a:solidFill>
              <a:srgbClr val="FF7E4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0" name="Circular Arrow 19">
              <a:extLst>
                <a:ext uri="{FF2B5EF4-FFF2-40B4-BE49-F238E27FC236}">
                  <a16:creationId xmlns="" xmlns:a16="http://schemas.microsoft.com/office/drawing/2014/main" id="{FB7C9375-2020-D14E-8EC8-66AAD4B8D57F}"/>
                </a:ext>
              </a:extLst>
            </p:cNvPr>
            <p:cNvSpPr/>
            <p:nvPr/>
          </p:nvSpPr>
          <p:spPr>
            <a:xfrm rot="4258390">
              <a:off x="2279140" y="1857867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7232677"/>
                <a:gd name="adj5" fmla="val 11954"/>
              </a:avLst>
            </a:prstGeom>
            <a:solidFill>
              <a:srgbClr val="FC5D1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1" name="Circular Arrow 20">
              <a:extLst>
                <a:ext uri="{FF2B5EF4-FFF2-40B4-BE49-F238E27FC236}">
                  <a16:creationId xmlns="" xmlns:a16="http://schemas.microsoft.com/office/drawing/2014/main" id="{CB948F76-26CD-524A-9895-8BB1254E38E1}"/>
                </a:ext>
              </a:extLst>
            </p:cNvPr>
            <p:cNvSpPr/>
            <p:nvPr/>
          </p:nvSpPr>
          <p:spPr>
            <a:xfrm rot="297252">
              <a:off x="2098549" y="2113038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7778599"/>
                <a:gd name="adj5" fmla="val 11954"/>
              </a:avLst>
            </a:prstGeom>
            <a:solidFill>
              <a:srgbClr val="FC4E0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C94ADF7E-09D0-BC43-B9A1-C9A17CC78D9D}"/>
                </a:ext>
              </a:extLst>
            </p:cNvPr>
            <p:cNvSpPr/>
            <p:nvPr/>
          </p:nvSpPr>
          <p:spPr>
            <a:xfrm rot="1932041">
              <a:off x="5277832" y="2546003"/>
              <a:ext cx="45719" cy="491147"/>
            </a:xfrm>
            <a:prstGeom prst="rect">
              <a:avLst/>
            </a:prstGeom>
            <a:solidFill>
              <a:srgbClr val="FC4E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7C3BF65-C0FC-D94E-8330-66D586215CCA}"/>
                </a:ext>
              </a:extLst>
            </p:cNvPr>
            <p:cNvSpPr txBox="1"/>
            <p:nvPr/>
          </p:nvSpPr>
          <p:spPr>
            <a:xfrm>
              <a:off x="5225901" y="2733851"/>
              <a:ext cx="15874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>
                      <a:lumMod val="50000"/>
                    </a:schemeClr>
                  </a:solidFill>
                  <a:latin typeface="Avenir Black"/>
                  <a:cs typeface="Avenir Black"/>
                </a:rPr>
                <a:t>Increasing CO</a:t>
              </a:r>
              <a:r>
                <a:rPr lang="en-US" sz="2200" baseline="-25000" dirty="0">
                  <a:solidFill>
                    <a:schemeClr val="tx2">
                      <a:lumMod val="50000"/>
                    </a:schemeClr>
                  </a:solidFill>
                  <a:latin typeface="Avenir Black"/>
                  <a:cs typeface="Avenir Black"/>
                </a:rPr>
                <a:t>2</a:t>
              </a:r>
              <a:endParaRPr lang="en-US" sz="22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13734" y="4160971"/>
            <a:ext cx="2003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Increasing Temperature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Feedback Loop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8440" y="5213276"/>
            <a:ext cx="1790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Melting Ice &amp; Thermal Expansion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7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2-18 at 7.03.0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2" y="2374605"/>
            <a:ext cx="8143778" cy="4483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Sea Level Rise Viewer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/>
              <a:buChar char="•"/>
            </a:pPr>
            <a:r>
              <a:rPr lang="en-US" dirty="0"/>
              <a:t>Which city is this?</a:t>
            </a:r>
          </a:p>
        </p:txBody>
      </p:sp>
      <p:sp>
        <p:nvSpPr>
          <p:cNvPr id="8" name="Oval 7"/>
          <p:cNvSpPr/>
          <p:nvPr/>
        </p:nvSpPr>
        <p:spPr>
          <a:xfrm>
            <a:off x="4127500" y="4502150"/>
            <a:ext cx="323850" cy="22860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3372441" y="3239090"/>
            <a:ext cx="1851368" cy="674751"/>
          </a:xfrm>
          <a:prstGeom prst="rightArrow">
            <a:avLst/>
          </a:prstGeom>
          <a:solidFill>
            <a:srgbClr val="FF6600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35501" y="3055025"/>
            <a:ext cx="3938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Avenir Black"/>
                <a:cs typeface="Avenir Black"/>
              </a:rPr>
              <a:t>Honolulu</a:t>
            </a:r>
            <a:r>
              <a:rPr lang="en-US" sz="2400">
                <a:solidFill>
                  <a:schemeClr val="accent6"/>
                </a:solidFill>
                <a:latin typeface="Avenir Black"/>
                <a:cs typeface="Avenir Black"/>
              </a:rPr>
              <a:t>, Hawai’i</a:t>
            </a:r>
            <a:endParaRPr lang="en-US" sz="2400" dirty="0">
              <a:solidFill>
                <a:schemeClr val="accent6"/>
              </a:solidFill>
              <a:latin typeface="Avenir Black"/>
              <a:cs typeface="Avenir Black"/>
            </a:endParaRPr>
          </a:p>
          <a:p>
            <a:r>
              <a:rPr lang="en-US" sz="2400" dirty="0">
                <a:solidFill>
                  <a:schemeClr val="accent6"/>
                </a:solidFill>
                <a:latin typeface="Avenir Black"/>
                <a:cs typeface="Avenir Black"/>
              </a:rPr>
              <a:t>Island of </a:t>
            </a:r>
            <a:r>
              <a:rPr lang="en-US" sz="2400" dirty="0" err="1">
                <a:solidFill>
                  <a:schemeClr val="accent6"/>
                </a:solidFill>
                <a:latin typeface="Avenir Black"/>
                <a:cs typeface="Avenir Black"/>
              </a:rPr>
              <a:t>O’ahu</a:t>
            </a:r>
            <a:endParaRPr lang="en-US" sz="2400" dirty="0">
              <a:solidFill>
                <a:schemeClr val="accent6"/>
              </a:solidFill>
              <a:latin typeface="Avenir Black"/>
              <a:cs typeface="Avenir Black"/>
            </a:endParaRPr>
          </a:p>
          <a:p>
            <a:r>
              <a:rPr lang="en-US" sz="2400" dirty="0">
                <a:solidFill>
                  <a:schemeClr val="accent6"/>
                </a:solidFill>
                <a:latin typeface="Avenir Black"/>
                <a:cs typeface="Avenir Black"/>
              </a:rPr>
              <a:t>State Capital</a:t>
            </a:r>
          </a:p>
          <a:p>
            <a:r>
              <a:rPr lang="en-US" sz="2400" dirty="0">
                <a:solidFill>
                  <a:schemeClr val="accent6"/>
                </a:solidFill>
                <a:latin typeface="Avenir Black"/>
                <a:cs typeface="Avenir Black"/>
              </a:rPr>
              <a:t>Largest City</a:t>
            </a:r>
          </a:p>
          <a:p>
            <a:r>
              <a:rPr lang="en-US" sz="2400" dirty="0">
                <a:solidFill>
                  <a:schemeClr val="accent6"/>
                </a:solidFill>
                <a:latin typeface="Avenir Black"/>
                <a:cs typeface="Avenir Black"/>
              </a:rPr>
              <a:t>Population: Over 350,000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Sea Level Rise Viewer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/>
              <a:buChar char="•"/>
            </a:pPr>
            <a:r>
              <a:rPr lang="en-US" dirty="0">
                <a:hlinkClick r:id="rId2"/>
              </a:rPr>
              <a:t>https://coast.noaa.gov/slr/#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Example Honolulu, HI, Current Sea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Screen Shot 2019-02-18 at 3.28.48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4" y="2900783"/>
            <a:ext cx="7096044" cy="39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8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2-18 at 3.29.3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861"/>
            <a:ext cx="9144000" cy="5082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Sea Level Rise Viewer</a:t>
            </a:r>
          </a:p>
        </p:txBody>
      </p:sp>
      <p:sp>
        <p:nvSpPr>
          <p:cNvPr id="7" name="Oval 6"/>
          <p:cNvSpPr/>
          <p:nvPr/>
        </p:nvSpPr>
        <p:spPr>
          <a:xfrm flipH="1">
            <a:off x="5019047" y="3447568"/>
            <a:ext cx="965326" cy="883800"/>
          </a:xfrm>
          <a:prstGeom prst="ellipse">
            <a:avLst/>
          </a:prstGeom>
          <a:noFill/>
          <a:ln w="63500" cmpd="sng">
            <a:solidFill>
              <a:srgbClr val="FC4E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84373" y="3447568"/>
            <a:ext cx="91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  <a:latin typeface="Avenir Black"/>
                <a:cs typeface="Avenir Black"/>
              </a:rPr>
              <a:t>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191" y="6356350"/>
            <a:ext cx="478560" cy="365125"/>
          </a:xfrm>
          <a:solidFill>
            <a:srgbClr val="FC6D2E"/>
          </a:solidFill>
        </p:spPr>
        <p:txBody>
          <a:bodyPr/>
          <a:lstStyle/>
          <a:p>
            <a:pPr algn="ctr"/>
            <a:fld id="{3B96059A-A42D-A749-AC6A-A9F14826E90E}" type="slidenum">
              <a:rPr lang="en-US" smtClean="0"/>
              <a:pPr algn="ctr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1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2-18 at 3.29.47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3776"/>
            <a:ext cx="9144000" cy="5104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Sea Level Rise Viewer</a:t>
            </a:r>
          </a:p>
        </p:txBody>
      </p:sp>
      <p:sp>
        <p:nvSpPr>
          <p:cNvPr id="8" name="Oval 7"/>
          <p:cNvSpPr/>
          <p:nvPr/>
        </p:nvSpPr>
        <p:spPr>
          <a:xfrm flipH="1">
            <a:off x="5019047" y="3447568"/>
            <a:ext cx="965326" cy="883800"/>
          </a:xfrm>
          <a:prstGeom prst="ellipse">
            <a:avLst/>
          </a:prstGeom>
          <a:noFill/>
          <a:ln w="635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84373" y="3447568"/>
            <a:ext cx="91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venir Black"/>
                <a:cs typeface="Avenir Black"/>
              </a:rPr>
              <a:t>2040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191" y="6356350"/>
            <a:ext cx="494238" cy="365125"/>
          </a:xfrm>
          <a:solidFill>
            <a:srgbClr val="FC6D2E"/>
          </a:solidFill>
        </p:spPr>
        <p:txBody>
          <a:bodyPr/>
          <a:lstStyle/>
          <a:p>
            <a:pPr algn="ctr"/>
            <a:fld id="{3B96059A-A42D-A749-AC6A-A9F14826E90E}" type="slidenum">
              <a:rPr lang="en-US" smtClean="0"/>
              <a:pPr algn="ctr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05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2-18 at 3.30.0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941"/>
            <a:ext cx="9144000" cy="5065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Sea Level Rise Viewer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4373" y="3447568"/>
            <a:ext cx="91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CFFCC"/>
                </a:solidFill>
                <a:latin typeface="Avenir Black"/>
                <a:cs typeface="Avenir Black"/>
              </a:rPr>
              <a:t>2060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191" y="6356350"/>
            <a:ext cx="462883" cy="365125"/>
          </a:xfrm>
          <a:solidFill>
            <a:srgbClr val="FC6D2E"/>
          </a:solidFill>
        </p:spPr>
        <p:txBody>
          <a:bodyPr/>
          <a:lstStyle/>
          <a:p>
            <a:pPr algn="ctr"/>
            <a:fld id="{3B96059A-A42D-A749-AC6A-A9F14826E90E}" type="slidenum">
              <a:rPr lang="en-US" smtClean="0"/>
              <a:pPr algn="ctr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5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2-18 at 3.30.3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449"/>
            <a:ext cx="9144000" cy="5098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Sea Level Rise Viewer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4373" y="3447568"/>
            <a:ext cx="91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lack"/>
                <a:cs typeface="Avenir Black"/>
              </a:rPr>
              <a:t>2080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191" y="6356350"/>
            <a:ext cx="462883" cy="365125"/>
          </a:xfrm>
          <a:solidFill>
            <a:srgbClr val="FC6D2E"/>
          </a:solidFill>
        </p:spPr>
        <p:txBody>
          <a:bodyPr/>
          <a:lstStyle/>
          <a:p>
            <a:pPr algn="ctr"/>
            <a:fld id="{3B96059A-A42D-A749-AC6A-A9F14826E90E}" type="slidenum">
              <a:rPr lang="en-US" smtClean="0"/>
              <a:pPr algn="ctr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2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2-18 at 3.31.09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800"/>
            <a:ext cx="9144000" cy="50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Sea Level Rise Viewer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4373" y="3447568"/>
            <a:ext cx="91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66"/>
                </a:solidFill>
                <a:latin typeface="Avenir Black"/>
                <a:cs typeface="Avenir Black"/>
              </a:rPr>
              <a:t>2100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191" y="6356350"/>
            <a:ext cx="494237" cy="365125"/>
          </a:xfrm>
          <a:solidFill>
            <a:srgbClr val="FC6D2E"/>
          </a:solidFill>
        </p:spPr>
        <p:txBody>
          <a:bodyPr/>
          <a:lstStyle/>
          <a:p>
            <a:pPr algn="ctr"/>
            <a:fld id="{3B96059A-A42D-A749-AC6A-A9F14826E90E}" type="slidenum">
              <a:rPr lang="en-US" smtClean="0"/>
              <a:pPr algn="ctr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6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Feedback Loop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26A7168-4A64-6245-BDB5-91C7E519516F}"/>
              </a:ext>
            </a:extLst>
          </p:cNvPr>
          <p:cNvGrpSpPr/>
          <p:nvPr/>
        </p:nvGrpSpPr>
        <p:grpSpPr>
          <a:xfrm>
            <a:off x="1811169" y="1539442"/>
            <a:ext cx="5521663" cy="5549566"/>
            <a:chOff x="2094877" y="1547543"/>
            <a:chExt cx="5521663" cy="554956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E54D3F-88C4-0A45-B418-0BA8BF93818C}"/>
                </a:ext>
              </a:extLst>
            </p:cNvPr>
            <p:cNvSpPr/>
            <p:nvPr/>
          </p:nvSpPr>
          <p:spPr>
            <a:xfrm>
              <a:off x="2120750" y="1610709"/>
              <a:ext cx="5486400" cy="548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ircular Arrow 15">
              <a:extLst>
                <a:ext uri="{FF2B5EF4-FFF2-40B4-BE49-F238E27FC236}">
                  <a16:creationId xmlns="" xmlns:a16="http://schemas.microsoft.com/office/drawing/2014/main" id="{1EA00C9E-5E82-3046-B5CD-ACA52A05E6D2}"/>
                </a:ext>
              </a:extLst>
            </p:cNvPr>
            <p:cNvSpPr/>
            <p:nvPr/>
          </p:nvSpPr>
          <p:spPr>
            <a:xfrm rot="297252">
              <a:off x="2094877" y="2115136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55481"/>
                <a:gd name="adj5" fmla="val 11954"/>
              </a:avLst>
            </a:prstGeom>
            <a:solidFill>
              <a:srgbClr val="FC4E0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="" xmlns:a16="http://schemas.microsoft.com/office/drawing/2014/main" id="{73CEB53E-5836-9046-90BF-D84F9F64172F}"/>
                </a:ext>
              </a:extLst>
            </p:cNvPr>
            <p:cNvSpPr/>
            <p:nvPr/>
          </p:nvSpPr>
          <p:spPr>
            <a:xfrm rot="12601012">
              <a:off x="2883825" y="2197424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02685"/>
                <a:gd name="adj5" fmla="val 11954"/>
              </a:avLst>
            </a:prstGeom>
            <a:solidFill>
              <a:srgbClr val="FF866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="" xmlns:a16="http://schemas.microsoft.com/office/drawing/2014/main" id="{F19B5EA7-A31C-DF4D-89AB-4A5D9C8DBC8D}"/>
                </a:ext>
              </a:extLst>
            </p:cNvPr>
            <p:cNvSpPr/>
            <p:nvPr/>
          </p:nvSpPr>
          <p:spPr>
            <a:xfrm rot="8682642">
              <a:off x="2708155" y="1781127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02685"/>
                <a:gd name="adj5" fmla="val 11954"/>
              </a:avLst>
            </a:prstGeom>
            <a:solidFill>
              <a:srgbClr val="FF7E4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0" name="Circular Arrow 19">
              <a:extLst>
                <a:ext uri="{FF2B5EF4-FFF2-40B4-BE49-F238E27FC236}">
                  <a16:creationId xmlns="" xmlns:a16="http://schemas.microsoft.com/office/drawing/2014/main" id="{5D939E88-B37B-7F44-8FB4-5C0DC3865072}"/>
                </a:ext>
              </a:extLst>
            </p:cNvPr>
            <p:cNvSpPr/>
            <p:nvPr/>
          </p:nvSpPr>
          <p:spPr>
            <a:xfrm rot="4258390">
              <a:off x="2279140" y="1857867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7232677"/>
                <a:gd name="adj5" fmla="val 11954"/>
              </a:avLst>
            </a:prstGeom>
            <a:solidFill>
              <a:srgbClr val="FC5D1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1" name="Circular Arrow 20">
              <a:extLst>
                <a:ext uri="{FF2B5EF4-FFF2-40B4-BE49-F238E27FC236}">
                  <a16:creationId xmlns="" xmlns:a16="http://schemas.microsoft.com/office/drawing/2014/main" id="{85D6924C-E686-8745-A9E8-AD7026ADDD69}"/>
                </a:ext>
              </a:extLst>
            </p:cNvPr>
            <p:cNvSpPr/>
            <p:nvPr/>
          </p:nvSpPr>
          <p:spPr>
            <a:xfrm rot="297252">
              <a:off x="2098549" y="2113038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7778599"/>
                <a:gd name="adj5" fmla="val 11954"/>
              </a:avLst>
            </a:prstGeom>
            <a:solidFill>
              <a:srgbClr val="FC4E0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36C5CD31-1DD4-484A-BBCF-9CCD27780CC3}"/>
                </a:ext>
              </a:extLst>
            </p:cNvPr>
            <p:cNvSpPr/>
            <p:nvPr/>
          </p:nvSpPr>
          <p:spPr>
            <a:xfrm rot="1932041">
              <a:off x="5277832" y="2546003"/>
              <a:ext cx="45719" cy="491147"/>
            </a:xfrm>
            <a:prstGeom prst="rect">
              <a:avLst/>
            </a:prstGeom>
            <a:solidFill>
              <a:srgbClr val="FC4E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C798632-29AB-D44C-862B-23592D75E086}"/>
                </a:ext>
              </a:extLst>
            </p:cNvPr>
            <p:cNvSpPr txBox="1"/>
            <p:nvPr/>
          </p:nvSpPr>
          <p:spPr>
            <a:xfrm>
              <a:off x="5225901" y="2733851"/>
              <a:ext cx="15874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>
                      <a:lumMod val="50000"/>
                    </a:schemeClr>
                  </a:solidFill>
                  <a:latin typeface="Avenir Black"/>
                  <a:cs typeface="Avenir Black"/>
                </a:rPr>
                <a:t>Increasing CO</a:t>
              </a:r>
              <a:r>
                <a:rPr lang="en-US" sz="2200" baseline="-25000" dirty="0">
                  <a:solidFill>
                    <a:schemeClr val="tx2">
                      <a:lumMod val="50000"/>
                    </a:schemeClr>
                  </a:solidFill>
                  <a:latin typeface="Avenir Black"/>
                  <a:cs typeface="Avenir Black"/>
                </a:rPr>
                <a:t>2</a:t>
              </a:r>
              <a:endParaRPr lang="en-US" sz="22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1AB87AA-B016-524F-A267-225D033BA95A}"/>
              </a:ext>
            </a:extLst>
          </p:cNvPr>
          <p:cNvSpPr txBox="1"/>
          <p:nvPr/>
        </p:nvSpPr>
        <p:spPr>
          <a:xfrm>
            <a:off x="4813734" y="4160971"/>
            <a:ext cx="2003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Increasing Temperature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DF4C17D-3F92-6C4E-B1DF-EDE03A9EF906}"/>
              </a:ext>
            </a:extLst>
          </p:cNvPr>
          <p:cNvSpPr txBox="1"/>
          <p:nvPr/>
        </p:nvSpPr>
        <p:spPr>
          <a:xfrm>
            <a:off x="3538440" y="5213276"/>
            <a:ext cx="1790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Melting Ice &amp; Thermal Expansion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3277" y="3963848"/>
            <a:ext cx="927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Sea Level Rise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7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Coastal Wetlands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Tidal Marshes, Mangroves</a:t>
            </a:r>
          </a:p>
          <a:p>
            <a:r>
              <a:rPr lang="en-US" dirty="0"/>
              <a:t>Take up a large amount of carbon</a:t>
            </a:r>
          </a:p>
          <a:p>
            <a:r>
              <a:rPr lang="en-US" dirty="0"/>
              <a:t>Sea level rise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4041" y="6188708"/>
            <a:ext cx="39853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Source: </a:t>
            </a:r>
            <a:r>
              <a:rPr lang="en-US" sz="1600" dirty="0" err="1"/>
              <a:t>www.nps.gov</a:t>
            </a:r>
            <a:r>
              <a:rPr lang="en-US" sz="1600" dirty="0"/>
              <a:t>/</a:t>
            </a:r>
            <a:r>
              <a:rPr lang="en-US" sz="1600" dirty="0" err="1"/>
              <a:t>bicy</a:t>
            </a:r>
            <a:r>
              <a:rPr lang="en-US" sz="1600" dirty="0"/>
              <a:t>/learn/nature/red-</a:t>
            </a:r>
            <a:r>
              <a:rPr lang="en-US" sz="1600" dirty="0" err="1"/>
              <a:t>mangrove.htm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2100" y="6340850"/>
            <a:ext cx="453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Source: </a:t>
            </a:r>
            <a:r>
              <a:rPr lang="en-US" sz="1600" dirty="0" err="1"/>
              <a:t>toolkit.climate.gov</a:t>
            </a:r>
            <a:r>
              <a:rPr lang="en-US" sz="1600" dirty="0"/>
              <a:t>/image/958</a:t>
            </a:r>
          </a:p>
        </p:txBody>
      </p:sp>
      <p:pic>
        <p:nvPicPr>
          <p:cNvPr id="9" name="Picture 8" descr="Cordgrass@SealBeachNW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3886704"/>
            <a:ext cx="4533900" cy="2487977"/>
          </a:xfrm>
          <a:prstGeom prst="rect">
            <a:avLst/>
          </a:prstGeom>
        </p:spPr>
      </p:pic>
      <p:pic>
        <p:nvPicPr>
          <p:cNvPr id="4" name="Picture 3" descr="Information-for-the-BICY-website-1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0" y="3077794"/>
            <a:ext cx="4243433" cy="3168429"/>
          </a:xfrm>
          <a:prstGeom prst="rect">
            <a:avLst/>
          </a:prstGeom>
        </p:spPr>
      </p:pic>
      <p:sp>
        <p:nvSpPr>
          <p:cNvPr id="6" name="Explosion 2 5"/>
          <p:cNvSpPr/>
          <p:nvPr/>
        </p:nvSpPr>
        <p:spPr>
          <a:xfrm>
            <a:off x="2862387" y="3037499"/>
            <a:ext cx="4056627" cy="3195676"/>
          </a:xfrm>
          <a:prstGeom prst="irregularSeal2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953735"/>
                </a:solidFill>
              </a:rPr>
              <a:t>Take up more carbon per unit area than any natural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NOAA Interactive Atmospheric Data Visualization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329"/>
            <a:ext cx="8458200" cy="4372834"/>
          </a:xfrm>
        </p:spPr>
        <p:txBody>
          <a:bodyPr/>
          <a:lstStyle/>
          <a:p>
            <a:r>
              <a:rPr lang="en-US" dirty="0"/>
              <a:t>National Oceanic and Atmospheric Administration (NOAA)</a:t>
            </a:r>
          </a:p>
          <a:p>
            <a:r>
              <a:rPr lang="en-US" dirty="0"/>
              <a:t>Carbon dioxide in atmosphere</a:t>
            </a:r>
          </a:p>
          <a:p>
            <a:r>
              <a:rPr lang="en-US" dirty="0"/>
              <a:t>Nearby monitoring site</a:t>
            </a:r>
          </a:p>
        </p:txBody>
      </p:sp>
      <p:pic>
        <p:nvPicPr>
          <p:cNvPr id="5" name="Picture 4" descr="Screen Shot 2018-10-04 at 3.04.3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095" y="4042657"/>
            <a:ext cx="3198066" cy="2303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0046" y="6346179"/>
            <a:ext cx="484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Avenir Black"/>
                <a:cs typeface="Avenir Black"/>
                <a:hlinkClick r:id="rId3"/>
              </a:rPr>
              <a:t>bit.ly</a:t>
            </a:r>
            <a:r>
              <a:rPr lang="en-US" dirty="0">
                <a:solidFill>
                  <a:schemeClr val="tx2"/>
                </a:solidFill>
                <a:latin typeface="Avenir Black"/>
                <a:cs typeface="Avenir Black"/>
                <a:hlinkClick r:id="rId3"/>
              </a:rPr>
              <a:t>/2q4t5Pw</a:t>
            </a:r>
            <a:endParaRPr lang="en-US" dirty="0">
              <a:solidFill>
                <a:schemeClr val="tx2"/>
              </a:solidFill>
              <a:latin typeface="Avenir Black"/>
              <a:cs typeface="Avenir Blac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4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4E257AF-72D8-1948-927D-C493931CAC19}"/>
              </a:ext>
            </a:extLst>
          </p:cNvPr>
          <p:cNvGrpSpPr/>
          <p:nvPr/>
        </p:nvGrpSpPr>
        <p:grpSpPr>
          <a:xfrm>
            <a:off x="1811169" y="1539442"/>
            <a:ext cx="5521663" cy="5549566"/>
            <a:chOff x="2094877" y="1547543"/>
            <a:chExt cx="5521663" cy="5549566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1E32EE-4143-5741-991E-7867810E9284}"/>
                </a:ext>
              </a:extLst>
            </p:cNvPr>
            <p:cNvSpPr/>
            <p:nvPr/>
          </p:nvSpPr>
          <p:spPr>
            <a:xfrm>
              <a:off x="2120750" y="1610709"/>
              <a:ext cx="5486400" cy="548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="" xmlns:a16="http://schemas.microsoft.com/office/drawing/2014/main" id="{39688E66-90E9-5240-BB4C-6401DE4C675D}"/>
                </a:ext>
              </a:extLst>
            </p:cNvPr>
            <p:cNvSpPr/>
            <p:nvPr/>
          </p:nvSpPr>
          <p:spPr>
            <a:xfrm rot="297252">
              <a:off x="2094877" y="2115136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55481"/>
                <a:gd name="adj5" fmla="val 11954"/>
              </a:avLst>
            </a:prstGeom>
            <a:solidFill>
              <a:srgbClr val="FC4E0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="" xmlns:a16="http://schemas.microsoft.com/office/drawing/2014/main" id="{102549C3-CD0C-BF4C-BCB2-1E58ED57F716}"/>
                </a:ext>
              </a:extLst>
            </p:cNvPr>
            <p:cNvSpPr/>
            <p:nvPr/>
          </p:nvSpPr>
          <p:spPr>
            <a:xfrm rot="17037998">
              <a:off x="2518448" y="2376582"/>
              <a:ext cx="4891908" cy="4450387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02685"/>
                <a:gd name="adj5" fmla="val 11954"/>
              </a:avLst>
            </a:prstGeom>
            <a:solidFill>
              <a:srgbClr val="FFA98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1" name="Circular Arrow 20">
              <a:extLst>
                <a:ext uri="{FF2B5EF4-FFF2-40B4-BE49-F238E27FC236}">
                  <a16:creationId xmlns="" xmlns:a16="http://schemas.microsoft.com/office/drawing/2014/main" id="{BAE332E1-7EA2-1F41-883A-84350E6CB01B}"/>
                </a:ext>
              </a:extLst>
            </p:cNvPr>
            <p:cNvSpPr/>
            <p:nvPr/>
          </p:nvSpPr>
          <p:spPr>
            <a:xfrm rot="12601012">
              <a:off x="2883825" y="2197424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02685"/>
                <a:gd name="adj5" fmla="val 11954"/>
              </a:avLst>
            </a:prstGeom>
            <a:solidFill>
              <a:srgbClr val="FF866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2" name="Circular Arrow 21">
              <a:extLst>
                <a:ext uri="{FF2B5EF4-FFF2-40B4-BE49-F238E27FC236}">
                  <a16:creationId xmlns="" xmlns:a16="http://schemas.microsoft.com/office/drawing/2014/main" id="{D3CEAAA7-9931-4E45-96BE-852C272E7BEA}"/>
                </a:ext>
              </a:extLst>
            </p:cNvPr>
            <p:cNvSpPr/>
            <p:nvPr/>
          </p:nvSpPr>
          <p:spPr>
            <a:xfrm rot="8682642">
              <a:off x="2708155" y="1781127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6802685"/>
                <a:gd name="adj5" fmla="val 11954"/>
              </a:avLst>
            </a:prstGeom>
            <a:solidFill>
              <a:srgbClr val="FF7E4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3" name="Circular Arrow 22">
              <a:extLst>
                <a:ext uri="{FF2B5EF4-FFF2-40B4-BE49-F238E27FC236}">
                  <a16:creationId xmlns="" xmlns:a16="http://schemas.microsoft.com/office/drawing/2014/main" id="{E663426B-BF73-C644-B3DD-B8E9F9C648C3}"/>
                </a:ext>
              </a:extLst>
            </p:cNvPr>
            <p:cNvSpPr/>
            <p:nvPr/>
          </p:nvSpPr>
          <p:spPr>
            <a:xfrm rot="4258390">
              <a:off x="2279140" y="1857867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7232677"/>
                <a:gd name="adj5" fmla="val 11954"/>
              </a:avLst>
            </a:prstGeom>
            <a:solidFill>
              <a:srgbClr val="FC5D1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4" name="Circular Arrow 23">
              <a:extLst>
                <a:ext uri="{FF2B5EF4-FFF2-40B4-BE49-F238E27FC236}">
                  <a16:creationId xmlns="" xmlns:a16="http://schemas.microsoft.com/office/drawing/2014/main" id="{28885E65-03BD-C946-A699-D4AABF02038C}"/>
                </a:ext>
              </a:extLst>
            </p:cNvPr>
            <p:cNvSpPr/>
            <p:nvPr/>
          </p:nvSpPr>
          <p:spPr>
            <a:xfrm rot="297252">
              <a:off x="2098549" y="2113038"/>
              <a:ext cx="4732715" cy="4112068"/>
            </a:xfrm>
            <a:prstGeom prst="circularArrow">
              <a:avLst>
                <a:gd name="adj1" fmla="val 12322"/>
                <a:gd name="adj2" fmla="val 763303"/>
                <a:gd name="adj3" fmla="val 20416539"/>
                <a:gd name="adj4" fmla="val 17778599"/>
                <a:gd name="adj5" fmla="val 11954"/>
              </a:avLst>
            </a:prstGeom>
            <a:solidFill>
              <a:srgbClr val="FC4E0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4E05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E455B413-6766-DE47-99B8-C27C9B78FE19}"/>
                </a:ext>
              </a:extLst>
            </p:cNvPr>
            <p:cNvSpPr/>
            <p:nvPr/>
          </p:nvSpPr>
          <p:spPr>
            <a:xfrm rot="1932041">
              <a:off x="5277832" y="2546003"/>
              <a:ext cx="45719" cy="491147"/>
            </a:xfrm>
            <a:prstGeom prst="rect">
              <a:avLst/>
            </a:prstGeom>
            <a:solidFill>
              <a:srgbClr val="FC4E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C5CD3CC2-92F4-0548-AF8A-CB7F7B453A0A}"/>
                </a:ext>
              </a:extLst>
            </p:cNvPr>
            <p:cNvSpPr txBox="1"/>
            <p:nvPr/>
          </p:nvSpPr>
          <p:spPr>
            <a:xfrm>
              <a:off x="5225901" y="2733851"/>
              <a:ext cx="15874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2">
                      <a:lumMod val="50000"/>
                    </a:schemeClr>
                  </a:solidFill>
                  <a:latin typeface="Avenir Black"/>
                  <a:cs typeface="Avenir Black"/>
                </a:rPr>
                <a:t>Increasing CO</a:t>
              </a:r>
              <a:r>
                <a:rPr lang="en-US" sz="2200" baseline="-25000" dirty="0">
                  <a:solidFill>
                    <a:schemeClr val="tx2">
                      <a:lumMod val="50000"/>
                    </a:schemeClr>
                  </a:solidFill>
                  <a:latin typeface="Avenir Black"/>
                  <a:cs typeface="Avenir Black"/>
                </a:rPr>
                <a:t>2</a:t>
              </a:r>
              <a:endParaRPr lang="en-US" sz="22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8E344C9-BA8F-AB4B-92E9-ADA974B0CCC3}"/>
              </a:ext>
            </a:extLst>
          </p:cNvPr>
          <p:cNvSpPr txBox="1"/>
          <p:nvPr/>
        </p:nvSpPr>
        <p:spPr>
          <a:xfrm>
            <a:off x="4813734" y="4160971"/>
            <a:ext cx="2003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Increasing Temperature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288BA20-1B71-2448-9097-BC3AEABCB7AD}"/>
              </a:ext>
            </a:extLst>
          </p:cNvPr>
          <p:cNvSpPr txBox="1"/>
          <p:nvPr/>
        </p:nvSpPr>
        <p:spPr>
          <a:xfrm>
            <a:off x="3538440" y="5213276"/>
            <a:ext cx="1790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Melting Ice &amp; Thermal Expansion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7DD871D-0EFE-0242-8B2F-12B9E30329E5}"/>
              </a:ext>
            </a:extLst>
          </p:cNvPr>
          <p:cNvSpPr txBox="1"/>
          <p:nvPr/>
        </p:nvSpPr>
        <p:spPr>
          <a:xfrm>
            <a:off x="2843277" y="3963848"/>
            <a:ext cx="927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Sea Level Rise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Positive Feedback Loop</a:t>
            </a:r>
            <a:br>
              <a:rPr lang="en-US" dirty="0"/>
            </a:br>
            <a:r>
              <a:rPr lang="en-US" sz="3600" dirty="0"/>
              <a:t>Destabilizing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9799" y="2373230"/>
            <a:ext cx="187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0253F"/>
                </a:solidFill>
                <a:latin typeface="Avenir Black"/>
                <a:cs typeface="Avenir Black"/>
              </a:rPr>
              <a:t>Destruction of Coastal Wetlands</a:t>
            </a:r>
          </a:p>
        </p:txBody>
      </p:sp>
      <p:pic>
        <p:nvPicPr>
          <p:cNvPr id="12" name="Picture 11" descr="509796main_GISS_annual_temperature_anomalies_running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573" y="3748781"/>
            <a:ext cx="1908227" cy="1375542"/>
          </a:xfrm>
          <a:prstGeom prst="rect">
            <a:avLst/>
          </a:prstGeom>
        </p:spPr>
      </p:pic>
      <p:pic>
        <p:nvPicPr>
          <p:cNvPr id="14" name="Picture 13" descr="Muir Glacier Alask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472" y="5228940"/>
            <a:ext cx="2009828" cy="1629060"/>
          </a:xfrm>
          <a:prstGeom prst="rect">
            <a:avLst/>
          </a:prstGeom>
        </p:spPr>
      </p:pic>
      <p:pic>
        <p:nvPicPr>
          <p:cNvPr id="15" name="Picture 14" descr="Cordgrass@SealBeachNW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30" y="1802310"/>
            <a:ext cx="2463800" cy="1352010"/>
          </a:xfrm>
          <a:prstGeom prst="rect">
            <a:avLst/>
          </a:prstGeom>
        </p:spPr>
      </p:pic>
      <p:pic>
        <p:nvPicPr>
          <p:cNvPr id="20" name="Picture 19" descr="ccgg.WGC.co2.1.none.discrete.all-2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741" y="2044229"/>
            <a:ext cx="1672430" cy="1286484"/>
          </a:xfrm>
          <a:prstGeom prst="rect">
            <a:avLst/>
          </a:prstGeom>
        </p:spPr>
      </p:pic>
      <p:pic>
        <p:nvPicPr>
          <p:cNvPr id="10" name="Picture 9" descr="nei-energy_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099" y="1652199"/>
            <a:ext cx="1424491" cy="9515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 descr="Screen Shot 2019-02-18 at 3.31.09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2" y="3963848"/>
            <a:ext cx="2283552" cy="126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6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9" y="274638"/>
            <a:ext cx="8690721" cy="1143000"/>
          </a:xfrm>
        </p:spPr>
        <p:txBody>
          <a:bodyPr>
            <a:normAutofit fontScale="90000"/>
          </a:bodyPr>
          <a:lstStyle/>
          <a:p>
            <a:r>
              <a:rPr lang="en-US" sz="4100" dirty="0"/>
              <a:t>Carbon Dioxide and Global Warming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1564"/>
            <a:ext cx="8229600" cy="4372834"/>
          </a:xfrm>
        </p:spPr>
        <p:txBody>
          <a:bodyPr/>
          <a:lstStyle/>
          <a:p>
            <a:r>
              <a:rPr lang="en-US" dirty="0"/>
              <a:t>Phenomenon: carbon dioxide in the atmosphere is affecting temperatures on Earth, resulting in several positive feedback loops </a:t>
            </a:r>
          </a:p>
        </p:txBody>
      </p:sp>
      <p:pic>
        <p:nvPicPr>
          <p:cNvPr id="7" name="Picture 6" descr="nei-energy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709587"/>
            <a:ext cx="3479800" cy="2324506"/>
          </a:xfrm>
          <a:prstGeom prst="rect">
            <a:avLst/>
          </a:prstGeom>
        </p:spPr>
      </p:pic>
      <p:pic>
        <p:nvPicPr>
          <p:cNvPr id="10" name="Picture 9" descr="Muir Glacier Alask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495" y="3211144"/>
            <a:ext cx="3837305" cy="3110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000" y="6061916"/>
            <a:ext cx="4406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Source: </a:t>
            </a:r>
            <a:r>
              <a:rPr lang="en-US" sz="1300" dirty="0" err="1"/>
              <a:t>epa.gov</a:t>
            </a:r>
            <a:r>
              <a:rPr lang="en-US" sz="1300" dirty="0"/>
              <a:t>/enforcement/national-compliance-initiative-</a:t>
            </a:r>
          </a:p>
          <a:p>
            <a:pPr algn="ctr"/>
            <a:r>
              <a:rPr lang="en-US" sz="1300" dirty="0"/>
              <a:t>reducing-air-pollution-largest-sources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2305" y="6308137"/>
            <a:ext cx="4078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Source: </a:t>
            </a:r>
            <a:r>
              <a:rPr lang="en-US" sz="1300" dirty="0" err="1"/>
              <a:t>climate.nasa.gov</a:t>
            </a:r>
            <a:r>
              <a:rPr lang="en-US" sz="1300" dirty="0"/>
              <a:t>/</a:t>
            </a:r>
            <a:r>
              <a:rPr lang="en-US" sz="1300" dirty="0" err="1"/>
              <a:t>climate_resources</a:t>
            </a:r>
            <a:r>
              <a:rPr lang="en-US" sz="1300" dirty="0"/>
              <a:t>/4/graphic-dramatic-glacier-melt/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4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= Solution</a:t>
            </a:r>
          </a:p>
        </p:txBody>
      </p:sp>
      <p:pic>
        <p:nvPicPr>
          <p:cNvPr id="4" name="Picture 3" descr="Electric c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13" y="1722535"/>
            <a:ext cx="3129740" cy="151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112" y="3562074"/>
            <a:ext cx="33792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 Source: </a:t>
            </a:r>
            <a:r>
              <a:rPr lang="en-US" sz="1100" dirty="0" err="1"/>
              <a:t>Energy.gov</a:t>
            </a:r>
            <a:endParaRPr lang="en-US" sz="1100" dirty="0"/>
          </a:p>
          <a:p>
            <a:pPr algn="ctr"/>
            <a:r>
              <a:rPr lang="en-US" sz="1100" dirty="0"/>
              <a:t>(</a:t>
            </a:r>
            <a:r>
              <a:rPr lang="en-US" sz="1100" dirty="0" err="1"/>
              <a:t>energy.gov</a:t>
            </a:r>
            <a:r>
              <a:rPr lang="en-US" sz="1100" dirty="0"/>
              <a:t>/</a:t>
            </a:r>
            <a:r>
              <a:rPr lang="en-US" sz="1100" dirty="0" err="1"/>
              <a:t>eere</a:t>
            </a:r>
            <a:r>
              <a:rPr lang="en-US" sz="1100" dirty="0"/>
              <a:t>/vehicles/batteries-charging-and-electric-vehicles)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411" y="3209523"/>
            <a:ext cx="199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Electric Cars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1449" y="5996226"/>
            <a:ext cx="26771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Photo Source: NPS</a:t>
            </a:r>
          </a:p>
          <a:p>
            <a:pPr algn="ctr"/>
            <a:r>
              <a:rPr lang="en-US" sz="1100" dirty="0"/>
              <a:t>(</a:t>
            </a:r>
            <a:r>
              <a:rPr lang="en-US" sz="1100" dirty="0" err="1"/>
              <a:t>nps.gov</a:t>
            </a:r>
            <a:r>
              <a:rPr lang="en-US" sz="1100" dirty="0"/>
              <a:t>/nr/feature/places/14000627.htm)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60200" y="5285275"/>
            <a:ext cx="278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More Efficient Buildings</a:t>
            </a:r>
          </a:p>
        </p:txBody>
      </p:sp>
      <p:pic>
        <p:nvPicPr>
          <p:cNvPr id="9" name="Picture 8" descr="skyscrap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484" y="2915672"/>
            <a:ext cx="1793316" cy="2392283"/>
          </a:xfrm>
          <a:prstGeom prst="rect">
            <a:avLst/>
          </a:prstGeom>
        </p:spPr>
      </p:pic>
      <p:pic>
        <p:nvPicPr>
          <p:cNvPr id="10" name="Picture 9" descr="Traffic J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312460"/>
            <a:ext cx="2783800" cy="18373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4113" y="6447867"/>
            <a:ext cx="3515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 Source: FHWA</a:t>
            </a:r>
          </a:p>
          <a:p>
            <a:pPr algn="ctr"/>
            <a:r>
              <a:rPr lang="en-US" sz="1100" dirty="0"/>
              <a:t>(</a:t>
            </a:r>
            <a:r>
              <a:rPr lang="en-US" sz="1100" dirty="0" err="1"/>
              <a:t>fhwa.dot.gov</a:t>
            </a:r>
            <a:r>
              <a:rPr lang="en-US" sz="1100" dirty="0"/>
              <a:t>/publications/</a:t>
            </a:r>
            <a:r>
              <a:rPr lang="en-US" sz="1100" dirty="0" err="1"/>
              <a:t>publicroads</a:t>
            </a:r>
            <a:r>
              <a:rPr lang="en-US" sz="1100" dirty="0"/>
              <a:t>/04nov/01.cfm)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6101198"/>
            <a:ext cx="278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Drive Less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27106" y="1638721"/>
            <a:ext cx="2671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Photo </a:t>
            </a:r>
            <a:r>
              <a:rPr lang="en-US" sz="1100" dirty="0"/>
              <a:t>Source: NOAA</a:t>
            </a:r>
          </a:p>
          <a:p>
            <a:r>
              <a:rPr lang="en-US" sz="1100" dirty="0"/>
              <a:t>(</a:t>
            </a:r>
            <a:r>
              <a:rPr lang="en-US" sz="1100" dirty="0" err="1"/>
              <a:t>research.noaa.gov</a:t>
            </a:r>
            <a:r>
              <a:rPr lang="en-US" sz="1100" dirty="0"/>
              <a:t>/article/</a:t>
            </a:r>
            <a:r>
              <a:rPr lang="en-US" sz="1100" dirty="0" err="1"/>
              <a:t>ArtMID</a:t>
            </a:r>
            <a:r>
              <a:rPr lang="en-US" sz="1100" dirty="0"/>
              <a:t>/587/</a:t>
            </a:r>
            <a:r>
              <a:rPr lang="en-US" sz="1100" dirty="0" err="1"/>
              <a:t>ArticleID</a:t>
            </a:r>
            <a:r>
              <a:rPr lang="en-US" sz="1100" dirty="0"/>
              <a:t>/1227/New-study-US-power-plant-emissions-down)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9400" y="3641631"/>
            <a:ext cx="278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More Efficient Power Plants</a:t>
            </a:r>
          </a:p>
        </p:txBody>
      </p:sp>
      <p:pic>
        <p:nvPicPr>
          <p:cNvPr id="16" name="Picture 15" descr="Coal Power Plan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400" y="1593361"/>
            <a:ext cx="2753066" cy="2123187"/>
          </a:xfrm>
          <a:prstGeom prst="rect">
            <a:avLst/>
          </a:prstGeom>
        </p:spPr>
      </p:pic>
      <p:pic>
        <p:nvPicPr>
          <p:cNvPr id="17" name="Picture 16" descr="Biofuel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400" y="4540870"/>
            <a:ext cx="2417065" cy="16088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4956" y="6427113"/>
            <a:ext cx="27452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Photo Source: </a:t>
            </a:r>
            <a:r>
              <a:rPr lang="en-US" sz="1100" dirty="0" err="1"/>
              <a:t>Energy.gov</a:t>
            </a:r>
            <a:endParaRPr lang="en-US" sz="1100" dirty="0"/>
          </a:p>
          <a:p>
            <a:pPr algn="ctr"/>
            <a:r>
              <a:rPr lang="en-US" sz="1100" dirty="0"/>
              <a:t>(</a:t>
            </a:r>
            <a:r>
              <a:rPr lang="en-US" sz="1100" dirty="0" err="1"/>
              <a:t>energy.gov</a:t>
            </a:r>
            <a:r>
              <a:rPr lang="en-US" sz="1100" dirty="0"/>
              <a:t>/</a:t>
            </a:r>
            <a:r>
              <a:rPr lang="en-US" sz="1100" dirty="0" err="1"/>
              <a:t>eere</a:t>
            </a:r>
            <a:r>
              <a:rPr lang="en-US" sz="1100" dirty="0"/>
              <a:t>/bioenergy/biofuels-basics)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2924" y="6091421"/>
            <a:ext cx="278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venir Black"/>
                <a:cs typeface="Avenir Black"/>
              </a:rPr>
              <a:t>Biofuels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3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0-04 at 3.1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08" y="0"/>
            <a:ext cx="6833409" cy="690798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58737" y="5178379"/>
            <a:ext cx="8608886" cy="1145390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Choose the closest monitoring site from the map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5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NOAA Interactive Atmospheric Data Visualization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the NOAA IADV website: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rgbClr val="0000FF"/>
                </a:solidFill>
              </a:rPr>
              <a:t>https://</a:t>
            </a:r>
            <a:r>
              <a:rPr lang="en-US" sz="4000" u="sng" dirty="0" err="1">
                <a:solidFill>
                  <a:srgbClr val="0000FF"/>
                </a:solidFill>
              </a:rPr>
              <a:t>bit.ly</a:t>
            </a:r>
            <a:r>
              <a:rPr lang="en-US" sz="4000" u="sng" dirty="0">
                <a:solidFill>
                  <a:srgbClr val="0000FF"/>
                </a:solidFill>
              </a:rPr>
              <a:t>/2q4t5Pw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endParaRPr lang="en-US" sz="3900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8-10-04 at 3.0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878" y="3132976"/>
            <a:ext cx="5171591" cy="37250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5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0-04 at 3.1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273" y="0"/>
            <a:ext cx="6783961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74120" y="1406509"/>
            <a:ext cx="334977" cy="289084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88170" y="1237078"/>
            <a:ext cx="1265262" cy="597207"/>
          </a:xfrm>
          <a:prstGeom prst="rightArrow">
            <a:avLst/>
          </a:prstGeom>
          <a:solidFill>
            <a:srgbClr val="FF6600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5213" y="5025383"/>
            <a:ext cx="8655929" cy="1330967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Use the “+” symbol to zoom in on the area of the world where you live.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8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10-04 at 3.2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90" y="0"/>
            <a:ext cx="7244635" cy="677691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773945" y="2491598"/>
            <a:ext cx="1851368" cy="822960"/>
          </a:xfrm>
          <a:prstGeom prst="rightArrow">
            <a:avLst/>
          </a:prstGeom>
          <a:solidFill>
            <a:srgbClr val="FF6600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 flipH="1">
            <a:off x="2647687" y="2679734"/>
            <a:ext cx="386591" cy="477098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3501" y="5023712"/>
            <a:ext cx="8229600" cy="1810771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Hover over and then click on the </a:t>
            </a:r>
            <a:r>
              <a:rPr lang="en-US" b="1" u="sng" dirty="0"/>
              <a:t>red</a:t>
            </a:r>
            <a:r>
              <a:rPr lang="en-US" dirty="0"/>
              <a:t> dot that is closest to where you live. Red dots indicate active sites.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4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0-04 at 3.3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69" y="0"/>
            <a:ext cx="7108407" cy="692856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88169" y="17522"/>
            <a:ext cx="902682" cy="476199"/>
          </a:xfrm>
          <a:prstGeom prst="rightArrow">
            <a:avLst/>
          </a:prstGeom>
          <a:solidFill>
            <a:srgbClr val="FF6600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1111159" y="111591"/>
            <a:ext cx="3993015" cy="31141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4651" y="4755384"/>
            <a:ext cx="8797057" cy="1600966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Ensure that the name of the sampling location is listed in the drop down menu at the top of the page.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059A-A42D-A749-AC6A-A9F14826E9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6211</TotalTime>
  <Words>1211</Words>
  <Application>Microsoft Macintosh PowerPoint</Application>
  <PresentationFormat>On-screen Show (4:3)</PresentationFormat>
  <Paragraphs>245</Paragraphs>
  <Slides>42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What do viral videos and carbon dioxide have in common?</vt:lpstr>
      <vt:lpstr>Carbon Dioxide and Global Warming</vt:lpstr>
      <vt:lpstr>NOAA Interactive Atmospheric Data Visualization </vt:lpstr>
      <vt:lpstr>PowerPoint Presentation</vt:lpstr>
      <vt:lpstr>NOAA Interactive Atmospheric Data Visualization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NOAA Interactive Atmospheric Data Visualization</vt:lpstr>
      <vt:lpstr>Positive Feedback Loop</vt:lpstr>
      <vt:lpstr>Positive Feedback Loop</vt:lpstr>
      <vt:lpstr>Why does it matter?</vt:lpstr>
      <vt:lpstr>Setting Up the Experiment</vt:lpstr>
      <vt:lpstr>Greenhouse Gases</vt:lpstr>
      <vt:lpstr>PowerPoint Presentation</vt:lpstr>
      <vt:lpstr>Humans &amp; Greenhouse Gases</vt:lpstr>
      <vt:lpstr>How do humans release CO2?</vt:lpstr>
      <vt:lpstr>CO2 and Global Warming</vt:lpstr>
      <vt:lpstr>Greenhouse Effect Experiment</vt:lpstr>
      <vt:lpstr>PowerPoint Presentation</vt:lpstr>
      <vt:lpstr>The Model</vt:lpstr>
      <vt:lpstr>Global Warming</vt:lpstr>
      <vt:lpstr>Temperature and Atmospheric CO2</vt:lpstr>
      <vt:lpstr>Positive Feedback Loop</vt:lpstr>
      <vt:lpstr>Increasing Temperature &amp; Sea Level</vt:lpstr>
      <vt:lpstr>Positive Feedback Loop</vt:lpstr>
      <vt:lpstr>NOAA Sea Level Rise Viewer</vt:lpstr>
      <vt:lpstr>NOAA Sea Level Rise Viewer</vt:lpstr>
      <vt:lpstr>NOAA Sea Level Rise Viewer</vt:lpstr>
      <vt:lpstr>NOAA Sea Level Rise Viewer</vt:lpstr>
      <vt:lpstr>NOAA Sea Level Rise Viewer</vt:lpstr>
      <vt:lpstr>NOAA Sea Level Rise Viewer</vt:lpstr>
      <vt:lpstr>NOAA Sea Level Rise Viewer</vt:lpstr>
      <vt:lpstr>Positive Feedback Loop</vt:lpstr>
      <vt:lpstr>Coastal Wetlands</vt:lpstr>
      <vt:lpstr>Positive Feedback Loop Destabilizing</vt:lpstr>
      <vt:lpstr>Carbon Dioxide and Global Warming</vt:lpstr>
      <vt:lpstr>Mitigation = Solution</vt:lpstr>
    </vt:vector>
  </TitlesOfParts>
  <Company>Asombro Institute for Science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 IN THE AIR</dc:title>
  <dc:creator>Stephanie Haan-Amato</dc:creator>
  <cp:lastModifiedBy>Stephanie Haan-Amato</cp:lastModifiedBy>
  <cp:revision>393</cp:revision>
  <cp:lastPrinted>2020-03-18T18:34:13Z</cp:lastPrinted>
  <dcterms:created xsi:type="dcterms:W3CDTF">2018-10-04T20:22:13Z</dcterms:created>
  <dcterms:modified xsi:type="dcterms:W3CDTF">2020-08-17T20:28:59Z</dcterms:modified>
</cp:coreProperties>
</file>