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60" r:id="rId2"/>
    <p:sldId id="262" r:id="rId3"/>
    <p:sldId id="263" r:id="rId4"/>
    <p:sldId id="264" r:id="rId5"/>
    <p:sldId id="265" r:id="rId6"/>
    <p:sldId id="266" r:id="rId7"/>
    <p:sldId id="267" r:id="rId8"/>
    <p:sldId id="269" r:id="rId9"/>
    <p:sldId id="268" r:id="rId10"/>
    <p:sldId id="270" r:id="rId11"/>
    <p:sldId id="271" r:id="rId12"/>
    <p:sldId id="273" r:id="rId13"/>
    <p:sldId id="274" r:id="rId14"/>
    <p:sldId id="275" r:id="rId15"/>
    <p:sldId id="276" r:id="rId16"/>
    <p:sldId id="278" r:id="rId17"/>
    <p:sldId id="279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C2B7"/>
    <a:srgbClr val="E88462"/>
    <a:srgbClr val="F9CB8E"/>
    <a:srgbClr val="FFD0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00"/>
    <p:restoredTop sz="94694"/>
  </p:normalViewPr>
  <p:slideViewPr>
    <p:cSldViewPr snapToGrid="0">
      <p:cViewPr varScale="1">
        <p:scale>
          <a:sx n="117" d="100"/>
          <a:sy n="117" d="100"/>
        </p:scale>
        <p:origin x="103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732C0E8-D1A5-30F0-6567-0E5B0D9BB18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D2E458-494B-A66F-1140-965D73C5BE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F90BBB-BFF5-3B42-B867-8CAA1EE2A7DF}" type="datetimeyyyy">
              <a:rPr lang="en-US" smtClean="0"/>
              <a:t>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5995D3-D396-7122-4C42-18F1081AA12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5D9D33-C0D2-AFB0-A6EF-0B6F5D9906D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57997-6D3D-B24D-8D3B-3CA0EB338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60923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DADFB2-123A-4346-953C-04A3BA348C6D}" type="datetimeyyyy">
              <a:rPr lang="en-US" smtClean="0"/>
              <a:t>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BE5845-36A2-6444-9166-F9AC69D8E5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181359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21F5A-7A98-9805-E2F8-B630838AD2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4310A-9166-0182-485F-B3F4D7479F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82CF2-D6ED-5D9A-19D6-48378A298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4D50FD-1E9B-6B4A-BE77-1BD04B342A15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F772CC-87EC-238A-BACC-FBA62AA35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5F0EAF-FA44-08A0-9EEB-6E79D61A3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539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93B9-5C98-DAF7-B831-F382BF49F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F848BE-8D1F-FB5D-5029-A7D899B24E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0627-1364-4848-2B1C-56A76877E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A7B9-D9D4-674C-BD43-95E4C827497A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D67B5-51F6-D996-57A2-C8C9E707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13803B-D606-4650-F762-366F88CC7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455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DA4E8B-E20B-14C2-EF8B-53F6EE5CCB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2A4D74-F31E-81F1-CEAC-67EAABB22A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AE5C75-4D34-0309-E7A7-0BD83331B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CCB711-8719-C642-BE43-F6BE8A0D3A9D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09CC3-7D46-6493-EC23-32DB2328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7EA6E-5E5B-6B91-8D27-2154A7997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9428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A86B5-D63C-6816-EBA5-16F26C60F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36209-B54B-FF80-CE70-3BFBEB74EF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244A5-C740-D8A9-FABC-AC0FA528B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945BF-E32D-4043-ADFF-38C9AAA42A88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5F8592-6FFA-D1C0-61CE-74A680683F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3436FE-3CFC-08D5-89D5-A7B02287A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454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C4C02-D943-C8E1-CD7E-F07E23F81F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BCF67E-76A1-9EAB-2314-7FDF6AE291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9D3CE1-2131-D471-ABD1-FCEF3D05E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79FEA-8D3C-A149-BD9F-A9AF434994FF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49175-A885-DF33-EB90-392144001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DA68B-62FB-B5B1-1366-A1B570723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C6598-BCA3-A7AF-38D7-011C067D9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3CF241-5530-9992-996A-C7D03DDEA9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3E7D5E-9CB3-FE0A-B5BC-E9F35339C8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C51E31-9AB6-04C5-E9D1-86ADC5FBC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A67F1-A0F2-634A-B154-4DCF0F9C863A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5E5A05-00FE-5516-AA02-90706FD79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F94E7E-C45D-EDF0-DEC2-C7FDAACDA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463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5BBC9F-6E98-E183-CDD9-D1B824633F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4C5F30-2B53-5AAC-FCD7-8FE46F9BB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E8EA17-5E2F-3A7B-643D-C76277E99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658305-D66A-B13F-3641-22E4E0943E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40D7FB-F597-E248-D0C9-9B05ADCCAC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A6056A-CACC-243C-99B4-FB6B27E27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6848EB-D734-A64B-8018-0505C61D4C3B}" type="datetime1">
              <a:rPr lang="en-US" smtClean="0"/>
              <a:t>5/20/25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85863C-6AA1-092B-F861-3ED1DB62D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09B99F-9B5B-1ED2-BADA-FCDD58BE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0963B-4EFD-EF93-3AC7-574DC9B1D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B4894F8-F786-CDCC-909F-CC5D031B4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2EA86-1E86-2243-8FA5-4909DF8286E7}" type="datetime1">
              <a:rPr lang="en-US" smtClean="0"/>
              <a:t>5/20/25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8E163D-4146-C6EF-1222-71ACB9A9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15603A-0EA8-C262-2F46-D0EB2E0E6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9196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AB987A-321D-CEC3-6DB4-AF5A597B7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3EC729-034E-1F4B-905E-7A6C37AFDF27}" type="datetime1">
              <a:rPr lang="en-US" smtClean="0"/>
              <a:t>5/20/25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6D9CA1E-D451-70D4-13CD-D8D9FFF9D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75E34-E8DD-B331-213C-E16756F39D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9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F1CC4-E474-2081-2BF3-AA9417328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A5520-EF90-BC2A-6F42-15D99F090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DC2EBD-E910-4F79-1AC4-79660ABD4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E9620D-F7E2-EC70-A1B5-E98426495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84D87-50CB-E44F-A83D-87E2A83C3721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525D87-D0FC-D3D1-BBE9-601E138D2E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9CB60D-23D4-C82C-67F2-032DEE214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690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1AC087-6648-61CD-EA57-C636F7FC0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10223-96A8-68D0-C78B-CC4821C8D8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8F038-F7BF-2F2F-E8BB-185524FE5E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0EAD98-22F4-18CB-1983-6BC1449E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0EBBA5-AC8A-DA4A-9145-AB9D00DFE170}" type="datetime1">
              <a:rPr lang="en-US" smtClean="0"/>
              <a:t>5/20/25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F09104-F5FE-9FB2-73CB-C2A813D223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4C9C27-A70B-CCE3-6E1F-965E714C0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5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CC89EA-F5C1-203A-DB1A-92879A526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BB576-7BE7-6034-1F9E-A6F877B63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FAA5-786F-831D-97B7-3E4CD352DF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CAF4EB5-37D3-DB4B-94DA-1763C91EE40F}" type="datetime1">
              <a:rPr lang="en-US" smtClean="0"/>
              <a:t>5/20/25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39AB84-88C8-2DA0-795D-7CDC75F11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EA72F8-AF47-805A-6387-6113458E53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3EFDCE-5BCB-E743-A5EF-2085DC0E8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13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F58A49-6D00-9CFB-C308-151BF8C1B9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77EAD2-6761-7F72-2E4C-CA67BE69A3D1}"/>
              </a:ext>
            </a:extLst>
          </p:cNvPr>
          <p:cNvSpPr txBox="1">
            <a:spLocks/>
          </p:cNvSpPr>
          <p:nvPr/>
        </p:nvSpPr>
        <p:spPr>
          <a:xfrm>
            <a:off x="1524000" y="989215"/>
            <a:ext cx="9144000" cy="22754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accent2">
                    <a:lumMod val="50000"/>
                  </a:schemeClr>
                </a:solidFill>
                <a:latin typeface="More Sugar" pitchFamily="2" charset="0"/>
              </a:rPr>
              <a:t>Gray Vireos</a:t>
            </a:r>
          </a:p>
          <a:p>
            <a:pPr algn="ctr"/>
            <a:endParaRPr lang="en-US" sz="6000" dirty="0">
              <a:solidFill>
                <a:schemeClr val="accent2">
                  <a:lumMod val="50000"/>
                </a:schemeClr>
              </a:solidFill>
              <a:latin typeface="More Sugar" pitchFamily="2" charset="0"/>
            </a:endParaRPr>
          </a:p>
        </p:txBody>
      </p:sp>
      <p:sp>
        <p:nvSpPr>
          <p:cNvPr id="4" name="TextBox 135">
            <a:extLst>
              <a:ext uri="{FF2B5EF4-FFF2-40B4-BE49-F238E27FC236}">
                <a16:creationId xmlns:a16="http://schemas.microsoft.com/office/drawing/2014/main" id="{F6AF40D1-0647-D9B5-D73E-EAFA10C86440}"/>
              </a:ext>
            </a:extLst>
          </p:cNvPr>
          <p:cNvSpPr txBox="1"/>
          <p:nvPr/>
        </p:nvSpPr>
        <p:spPr>
          <a:xfrm>
            <a:off x="1080655" y="2084784"/>
            <a:ext cx="10224654" cy="5087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60"/>
              </a:lnSpc>
            </a:pPr>
            <a:r>
              <a:rPr lang="en-US" sz="32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Using Science to Protect a Threatened Species</a:t>
            </a:r>
            <a:endParaRPr lang="en-US" sz="3200" b="1" dirty="0">
              <a:solidFill>
                <a:srgbClr val="42414C"/>
              </a:solidFill>
              <a:latin typeface="Kalam Bold"/>
              <a:ea typeface="Kalam Bold"/>
              <a:cs typeface="Kalam Bold"/>
              <a:sym typeface="Kalam 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366974-AA9E-A826-F3A0-7316283251F0}"/>
              </a:ext>
            </a:extLst>
          </p:cNvPr>
          <p:cNvSpPr/>
          <p:nvPr/>
        </p:nvSpPr>
        <p:spPr>
          <a:xfrm>
            <a:off x="2256503" y="2819892"/>
            <a:ext cx="4417142" cy="3443748"/>
          </a:xfrm>
          <a:prstGeom prst="rect">
            <a:avLst/>
          </a:prstGeom>
          <a:solidFill>
            <a:srgbClr val="F9CB8E"/>
          </a:solidFill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94D862E-96D3-2017-3AF6-943D0BC508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5865" y="2749034"/>
            <a:ext cx="3757147" cy="4200406"/>
          </a:xfrm>
          <a:prstGeom prst="rect">
            <a:avLst/>
          </a:prstGeom>
          <a:scene3d>
            <a:camera prst="orthographicFront">
              <a:rot lat="0" lon="0" rev="16500000"/>
            </a:camera>
            <a:lightRig rig="threePt" dir="t"/>
          </a:scene3d>
        </p:spPr>
      </p:pic>
      <p:sp>
        <p:nvSpPr>
          <p:cNvPr id="3" name="TextBox 13">
            <a:extLst>
              <a:ext uri="{FF2B5EF4-FFF2-40B4-BE49-F238E27FC236}">
                <a16:creationId xmlns:a16="http://schemas.microsoft.com/office/drawing/2014/main" id="{BE7CF98C-305B-2A2D-8291-260B8CED0CA1}"/>
              </a:ext>
            </a:extLst>
          </p:cNvPr>
          <p:cNvSpPr txBox="1"/>
          <p:nvPr/>
        </p:nvSpPr>
        <p:spPr>
          <a:xfrm>
            <a:off x="6764146" y="3104177"/>
            <a:ext cx="4056254" cy="22089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0187" lvl="1" algn="ctr">
              <a:lnSpc>
                <a:spcPts val="3503"/>
              </a:lnSpc>
            </a:pPr>
            <a:r>
              <a:rPr lang="en-US" sz="20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You will play the role of a New Mexico Department of Game &amp; Fish scientist. </a:t>
            </a:r>
          </a:p>
          <a:p>
            <a:pPr marL="350187" lvl="1" algn="ctr">
              <a:lnSpc>
                <a:spcPts val="3503"/>
              </a:lnSpc>
            </a:pPr>
            <a:r>
              <a:rPr lang="en-US" sz="20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Your job is to </a:t>
            </a:r>
            <a:r>
              <a:rPr lang="en-US" sz="2000" b="1" u="sng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conserve</a:t>
            </a:r>
            <a:r>
              <a:rPr lang="en-US" sz="2000" b="1" dirty="0">
                <a:solidFill>
                  <a:srgbClr val="42414C"/>
                </a:solidFill>
                <a:latin typeface="Kalam Bold"/>
                <a:ea typeface="Kalam Bold"/>
                <a:cs typeface="Kalam Bold"/>
                <a:sym typeface="Kalam"/>
              </a:rPr>
              <a:t> the Gray Vireo in New Mexico.</a:t>
            </a:r>
            <a:endParaRPr lang="en-US" sz="2000" b="1" dirty="0">
              <a:solidFill>
                <a:srgbClr val="42414C"/>
              </a:solidFill>
              <a:latin typeface="Kalam Bold"/>
              <a:ea typeface="Kalam Bold"/>
              <a:cs typeface="Kalam Bold"/>
              <a:sym typeface="Kalam Bold"/>
            </a:endParaRPr>
          </a:p>
        </p:txBody>
      </p:sp>
    </p:spTree>
    <p:extLst>
      <p:ext uri="{BB962C8B-B14F-4D97-AF65-F5344CB8AC3E}">
        <p14:creationId xmlns:p14="http://schemas.microsoft.com/office/powerpoint/2010/main" val="4232462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FC38CE-160C-82D7-D8A4-1031B552C6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0CC8063-A4E1-1B54-2A74-6EE269F31789}"/>
              </a:ext>
            </a:extLst>
          </p:cNvPr>
          <p:cNvSpPr/>
          <p:nvPr/>
        </p:nvSpPr>
        <p:spPr>
          <a:xfrm>
            <a:off x="0" y="-1791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4C1B769-4720-0476-8775-B914B50DBE8F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Cowbird Parasitism</a:t>
            </a:r>
          </a:p>
        </p:txBody>
      </p:sp>
      <p:pic>
        <p:nvPicPr>
          <p:cNvPr id="3" name="Content Placeholder 10" descr="A bird perched on a branch&#10;&#10;AI-generated content may be incorrect.">
            <a:extLst>
              <a:ext uri="{FF2B5EF4-FFF2-40B4-BE49-F238E27FC236}">
                <a16:creationId xmlns:a16="http://schemas.microsoft.com/office/drawing/2014/main" id="{870B426E-BE91-2F7F-4129-B46676B168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1531" y="1690688"/>
            <a:ext cx="4422680" cy="298799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90CD3D9-CA16-1FF4-6221-013B0AE93F24}"/>
              </a:ext>
            </a:extLst>
          </p:cNvPr>
          <p:cNvSpPr txBox="1">
            <a:spLocks/>
          </p:cNvSpPr>
          <p:nvPr/>
        </p:nvSpPr>
        <p:spPr>
          <a:xfrm>
            <a:off x="7594599" y="1690688"/>
            <a:ext cx="37591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None/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Brown-headed Cowbirds are nest parasites.</a:t>
            </a:r>
          </a:p>
          <a:p>
            <a:pPr lvl="1"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They lay eggs in other birds’ nests.</a:t>
            </a:r>
          </a:p>
          <a:p>
            <a:pPr marL="457200" lvl="1" indent="0">
              <a:spcAft>
                <a:spcPts val="1200"/>
              </a:spcAft>
              <a:buNone/>
            </a:pPr>
            <a:endParaRPr lang="en-US" dirty="0">
              <a:latin typeface="Kalam" panose="02000000000000000000" pitchFamily="2" charset="77"/>
              <a:cs typeface="Kalam" panose="02000000000000000000" pitchFamily="2" charset="77"/>
            </a:endParaRPr>
          </a:p>
          <a:p>
            <a:pPr lvl="1"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The other birds feed and raise the cowbird chick!</a:t>
            </a:r>
          </a:p>
        </p:txBody>
      </p:sp>
      <p:pic>
        <p:nvPicPr>
          <p:cNvPr id="6" name="Picture 5" descr="A bird feeding another bird&#10;&#10;AI-generated content may be incorrect.">
            <a:extLst>
              <a:ext uri="{FF2B5EF4-FFF2-40B4-BE49-F238E27FC236}">
                <a16:creationId xmlns:a16="http://schemas.microsoft.com/office/drawing/2014/main" id="{6BEC9624-CBB8-06AF-1A59-DD009F142E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2871" y="3866357"/>
            <a:ext cx="3802034" cy="2536670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D6C4C889-4CA0-EFF9-FF12-5378A861847C}"/>
              </a:ext>
            </a:extLst>
          </p:cNvPr>
          <p:cNvSpPr/>
          <p:nvPr/>
        </p:nvSpPr>
        <p:spPr>
          <a:xfrm flipH="1">
            <a:off x="7434904" y="4711300"/>
            <a:ext cx="770021" cy="45601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335021E-DC5C-F309-B012-3627ECAC38B1}"/>
              </a:ext>
            </a:extLst>
          </p:cNvPr>
          <p:cNvSpPr txBox="1"/>
          <p:nvPr/>
        </p:nvSpPr>
        <p:spPr>
          <a:xfrm>
            <a:off x="4073227" y="5067893"/>
            <a:ext cx="11871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Cowbird 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  <a:latin typeface="Kalam" panose="02000000000000000000" pitchFamily="2" charset="77"/>
                <a:cs typeface="Kalam" panose="02000000000000000000" pitchFamily="2" charset="77"/>
              </a:rPr>
              <a:t>chick</a:t>
            </a:r>
          </a:p>
        </p:txBody>
      </p:sp>
    </p:spTree>
    <p:extLst>
      <p:ext uri="{BB962C8B-B14F-4D97-AF65-F5344CB8AC3E}">
        <p14:creationId xmlns:p14="http://schemas.microsoft.com/office/powerpoint/2010/main" val="2558104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1C96D-911C-C3E6-CA95-8D3DD4377B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B68BFA4-C6AF-DD5D-BA35-4C263693491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52E3019-0462-0B72-4403-064A8A16D0F3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3: Create a Recovery Plan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AA95DC3-8851-61D9-2674-5193A03BA9D2}"/>
              </a:ext>
            </a:extLst>
          </p:cNvPr>
          <p:cNvSpPr txBox="1">
            <a:spLocks/>
          </p:cNvSpPr>
          <p:nvPr/>
        </p:nvSpPr>
        <p:spPr>
          <a:xfrm>
            <a:off x="1515858" y="1529074"/>
            <a:ext cx="6623604" cy="15306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b="1" dirty="0">
                <a:latin typeface="Kalam Bold" panose="02000000000000000000" pitchFamily="2" charset="77"/>
                <a:cs typeface="Kalam Bold" panose="02000000000000000000" pitchFamily="2" charset="77"/>
              </a:rPr>
              <a:t>Now you are ready to create a </a:t>
            </a:r>
            <a:r>
              <a:rPr lang="en-US" b="1" u="sng" dirty="0">
                <a:latin typeface="Kalam Bold" panose="02000000000000000000" pitchFamily="2" charset="77"/>
                <a:cs typeface="Kalam Bold" panose="02000000000000000000" pitchFamily="2" charset="77"/>
              </a:rPr>
              <a:t>Recovery Plan</a:t>
            </a:r>
            <a:r>
              <a:rPr lang="en-US" b="1" dirty="0">
                <a:latin typeface="Kalam Bold" panose="02000000000000000000" pitchFamily="2" charset="77"/>
                <a:cs typeface="Kalam Bold" panose="02000000000000000000" pitchFamily="2" charset="77"/>
              </a:rPr>
              <a:t>!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800" b="1" dirty="0">
              <a:latin typeface="Kalam Bold" panose="02000000000000000000" pitchFamily="2" charset="77"/>
              <a:cs typeface="Kalam Bold" panose="02000000000000000000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Kalam Bold" panose="02000000000000000000" pitchFamily="2" charset="77"/>
                <a:cs typeface="Kalam Bold" panose="02000000000000000000" pitchFamily="2" charset="77"/>
              </a:rPr>
              <a:t>The goal is to make sure that Gray Vireos survive in New Mexico for a very long time.</a:t>
            </a:r>
            <a:endParaRPr lang="en-US" dirty="0">
              <a:latin typeface="Kalam" panose="02000000000000000000" pitchFamily="2" charset="77"/>
              <a:cs typeface="Kalam" panose="02000000000000000000" pitchFamily="2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ED75E9-6548-4B9D-A4F5-E2EC4DAF443D}"/>
              </a:ext>
            </a:extLst>
          </p:cNvPr>
          <p:cNvSpPr txBox="1"/>
          <p:nvPr/>
        </p:nvSpPr>
        <p:spPr>
          <a:xfrm>
            <a:off x="1515858" y="4293911"/>
            <a:ext cx="9548208" cy="2000548"/>
          </a:xfrm>
          <a:prstGeom prst="rect">
            <a:avLst/>
          </a:prstGeom>
          <a:solidFill>
            <a:srgbClr val="F9CB8E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alam" panose="02000000000000000000" pitchFamily="2" charset="77"/>
                <a:cs typeface="Kalam" panose="02000000000000000000" pitchFamily="2" charset="77"/>
              </a:rPr>
              <a:t>There are many possible </a:t>
            </a:r>
            <a:r>
              <a:rPr lang="en-US" sz="2800" b="1" dirty="0">
                <a:latin typeface="Kalam Bold" panose="02000000000000000000" pitchFamily="2" charset="77"/>
                <a:cs typeface="Kalam Bold" panose="02000000000000000000" pitchFamily="2" charset="77"/>
              </a:rPr>
              <a:t>strategies</a:t>
            </a:r>
            <a:r>
              <a:rPr lang="en-US" sz="2800" dirty="0">
                <a:latin typeface="Kalam" panose="02000000000000000000" pitchFamily="2" charset="77"/>
                <a:cs typeface="Kalam" panose="02000000000000000000" pitchFamily="2" charset="77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alam" panose="02000000000000000000" pitchFamily="2" charset="77"/>
                <a:cs typeface="Kalam" panose="02000000000000000000" pitchFamily="2" charset="77"/>
              </a:rPr>
              <a:t>But you don’t have the time or money to do them all!  These are called </a:t>
            </a:r>
            <a:r>
              <a:rPr lang="en-US" sz="2800" b="1" dirty="0">
                <a:latin typeface="Kalam Bold" panose="02000000000000000000" pitchFamily="2" charset="77"/>
                <a:cs typeface="Kalam Bold" panose="02000000000000000000" pitchFamily="2" charset="77"/>
              </a:rPr>
              <a:t>constraints.</a:t>
            </a:r>
            <a:endParaRPr lang="en-US" sz="2800" dirty="0">
              <a:latin typeface="Kalam" panose="02000000000000000000" pitchFamily="2" charset="77"/>
              <a:cs typeface="Kalam" panose="02000000000000000000" pitchFamily="2" charset="77"/>
            </a:endParaRPr>
          </a:p>
          <a:p>
            <a:endParaRPr lang="en-US" sz="1200" dirty="0">
              <a:latin typeface="Kalam" panose="02000000000000000000" pitchFamily="2" charset="77"/>
              <a:cs typeface="Kalam" panose="02000000000000000000" pitchFamily="2" charset="77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Kalam" panose="02000000000000000000" pitchFamily="2" charset="77"/>
                <a:cs typeface="Kalam" panose="02000000000000000000" pitchFamily="2" charset="77"/>
              </a:rPr>
              <a:t>You need to choose strategies that you think will work best.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6080879-A618-6749-3E55-8D5C88A0FC2D}"/>
              </a:ext>
            </a:extLst>
          </p:cNvPr>
          <p:cNvSpPr/>
          <p:nvPr/>
        </p:nvSpPr>
        <p:spPr>
          <a:xfrm>
            <a:off x="8488680" y="1417320"/>
            <a:ext cx="2970324" cy="2285738"/>
          </a:xfrm>
          <a:prstGeom prst="rect">
            <a:avLst/>
          </a:prstGeom>
          <a:solidFill>
            <a:srgbClr val="F9CB8E"/>
          </a:solidFill>
          <a:scene3d>
            <a:camera prst="orthographicFront">
              <a:rot lat="0" lon="0" rev="300000"/>
            </a:camera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C09DD0-35D5-E972-7874-0EC8E9D3A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69680" y="1342389"/>
            <a:ext cx="2240106" cy="2763136"/>
          </a:xfrm>
          <a:prstGeom prst="rect">
            <a:avLst/>
          </a:prstGeom>
          <a:scene3d>
            <a:camera prst="orthographicFront">
              <a:rot lat="0" lon="0" rev="165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23106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97351F-8168-66B5-FCEE-9B9E068BB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F96E8DCA-D138-C9D4-B21D-D5625060F300}"/>
              </a:ext>
            </a:extLst>
          </p:cNvPr>
          <p:cNvSpPr/>
          <p:nvPr/>
        </p:nvSpPr>
        <p:spPr>
          <a:xfrm>
            <a:off x="-1055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CECFE222-5085-1D28-448D-D3F5197A0F7A}"/>
              </a:ext>
            </a:extLst>
          </p:cNvPr>
          <p:cNvSpPr txBox="1">
            <a:spLocks/>
          </p:cNvSpPr>
          <p:nvPr/>
        </p:nvSpPr>
        <p:spPr>
          <a:xfrm>
            <a:off x="997527" y="603699"/>
            <a:ext cx="3330634" cy="554541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The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EE3E22-D296-C25A-8293-67E527B279A9}"/>
              </a:ext>
            </a:extLst>
          </p:cNvPr>
          <p:cNvSpPr txBox="1">
            <a:spLocks/>
          </p:cNvSpPr>
          <p:nvPr/>
        </p:nvSpPr>
        <p:spPr>
          <a:xfrm>
            <a:off x="1294893" y="1431608"/>
            <a:ext cx="8062979" cy="49844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Bring some Gray Vireos to the Albuquerque Zoo and try to get them to reproduce.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Trap as many cowbirds as possible and bring them to the zoo to live the rest of their lives.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Do regular counts of the number of Gray Vireos throughout New Mexico.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Conduct more research on the behavior, habitat, and diet of the Gray Vireo.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Conduct more research on the threats to Gray Vireos (habitat loss, cowbirds).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Teach all New Mexico 3</a:t>
            </a:r>
            <a:r>
              <a:rPr lang="en-US" sz="2000" baseline="30000" dirty="0">
                <a:latin typeface="Kalam" panose="02000000000000000000" pitchFamily="2" charset="77"/>
                <a:cs typeface="Kalam" panose="02000000000000000000" pitchFamily="2" charset="77"/>
              </a:rPr>
              <a:t>rd</a:t>
            </a: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, 4</a:t>
            </a:r>
            <a:r>
              <a:rPr lang="en-US" sz="2000" baseline="30000" dirty="0">
                <a:latin typeface="Kalam" panose="02000000000000000000" pitchFamily="2" charset="77"/>
                <a:cs typeface="Kalam" panose="02000000000000000000" pitchFamily="2" charset="77"/>
              </a:rPr>
              <a:t>th</a:t>
            </a: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, and 5</a:t>
            </a:r>
            <a:r>
              <a:rPr lang="en-US" sz="2000" baseline="30000" dirty="0">
                <a:latin typeface="Kalam" panose="02000000000000000000" pitchFamily="2" charset="77"/>
                <a:cs typeface="Kalam" panose="02000000000000000000" pitchFamily="2" charset="77"/>
              </a:rPr>
              <a:t>th</a:t>
            </a: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 grade students about Gray Vireos.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Require that Gray Vireo surveys are done before junipers are cut from public land.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Create a Gray Vireo Recovery Team to share information about Gray Vireos.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Give advice to land owners on how to improve their land to make more Gray Vireo habitat.</a:t>
            </a:r>
          </a:p>
          <a:p>
            <a:pPr marL="342900" indent="-342900">
              <a:lnSpc>
                <a:spcPct val="100000"/>
              </a:lnSpc>
              <a:spcBef>
                <a:spcPts val="40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Create a plan to teach the public about Gray Vireo conservation.</a:t>
            </a:r>
          </a:p>
        </p:txBody>
      </p:sp>
      <p:pic>
        <p:nvPicPr>
          <p:cNvPr id="6" name="Picture 5" descr="A group of colorful notes on a white surface&#10;&#10;AI-generated content may be incorrect.">
            <a:extLst>
              <a:ext uri="{FF2B5EF4-FFF2-40B4-BE49-F238E27FC236}">
                <a16:creationId xmlns:a16="http://schemas.microsoft.com/office/drawing/2014/main" id="{AC9AE5CF-5F36-41AB-3F0E-582E1E6A60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3629" t="67556" r="40815" b="8000"/>
          <a:stretch/>
        </p:blipFill>
        <p:spPr>
          <a:xfrm>
            <a:off x="9443291" y="4315871"/>
            <a:ext cx="1828800" cy="1676400"/>
          </a:xfrm>
          <a:prstGeom prst="rect">
            <a:avLst/>
          </a:prstGeom>
          <a:scene3d>
            <a:camera prst="orthographicFront">
              <a:rot lat="0" lon="0" rev="600000"/>
            </a:camera>
            <a:lightRig rig="threePt" dir="t"/>
          </a:scene3d>
        </p:spPr>
      </p:pic>
      <p:pic>
        <p:nvPicPr>
          <p:cNvPr id="8" name="Picture 7" descr="A group of colorful notes on a white surface&#10;&#10;AI-generated content may be incorrect.">
            <a:extLst>
              <a:ext uri="{FF2B5EF4-FFF2-40B4-BE49-F238E27FC236}">
                <a16:creationId xmlns:a16="http://schemas.microsoft.com/office/drawing/2014/main" id="{2111433A-BC46-62C7-171C-3877F7CF228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390" t="12445" r="39647" b="63333"/>
          <a:stretch/>
        </p:blipFill>
        <p:spPr>
          <a:xfrm>
            <a:off x="9231803" y="880969"/>
            <a:ext cx="1798320" cy="1661160"/>
          </a:xfrm>
          <a:prstGeom prst="rect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</p:pic>
      <p:pic>
        <p:nvPicPr>
          <p:cNvPr id="7" name="Picture 6" descr="A group of colorful notes on a white surface&#10;&#10;AI-generated content may be incorrect.">
            <a:extLst>
              <a:ext uri="{FF2B5EF4-FFF2-40B4-BE49-F238E27FC236}">
                <a16:creationId xmlns:a16="http://schemas.microsoft.com/office/drawing/2014/main" id="{1452253B-5CF9-54FE-F31C-3C85E33696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111" t="38889" r="39926" b="36889"/>
          <a:stretch/>
        </p:blipFill>
        <p:spPr>
          <a:xfrm>
            <a:off x="9645384" y="2598420"/>
            <a:ext cx="1798320" cy="1661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148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B860A7-45ED-9012-F69B-CA75A296BB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F8A9B91-8AA4-BC19-045C-51DE2B100EE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1F05108-0F41-47ED-03A2-9DCC9F64123A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Your Turn! </a:t>
            </a:r>
          </a:p>
          <a:p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3: Create your recovery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5FC3DD-2565-8C5D-F108-D4F45FACA25D}"/>
              </a:ext>
            </a:extLst>
          </p:cNvPr>
          <p:cNvSpPr txBox="1">
            <a:spLocks/>
          </p:cNvSpPr>
          <p:nvPr/>
        </p:nvSpPr>
        <p:spPr>
          <a:xfrm>
            <a:off x="1226126" y="2042960"/>
            <a:ext cx="51689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Use the cards to plan which strategies will go in your recovery plan.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Each strategy costs a different </a:t>
            </a:r>
            <a:r>
              <a:rPr lang="en-US" sz="2400" b="1" dirty="0">
                <a:latin typeface="Kalam Bold" panose="02000000000000000000" pitchFamily="2" charset="77"/>
                <a:cs typeface="Kalam Bold" panose="02000000000000000000" pitchFamily="2" charset="77"/>
              </a:rPr>
              <a:t>number of points</a:t>
            </a: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. 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You can only use </a:t>
            </a:r>
            <a:r>
              <a:rPr lang="en-US" sz="2400" u="sng" dirty="0">
                <a:latin typeface="Kalam" panose="02000000000000000000" pitchFamily="2" charset="77"/>
                <a:cs typeface="Kalam" panose="02000000000000000000" pitchFamily="2" charset="77"/>
              </a:rPr>
              <a:t>50 points total</a:t>
            </a: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.</a:t>
            </a:r>
          </a:p>
          <a:p>
            <a:pPr>
              <a:spcAft>
                <a:spcPts val="1200"/>
              </a:spcAft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Once you have chosen the strategies, fill out the table on your worksheet.</a:t>
            </a:r>
          </a:p>
        </p:txBody>
      </p:sp>
      <p:pic>
        <p:nvPicPr>
          <p:cNvPr id="5" name="Picture 4" descr="A recovery plan with a few points&#10;&#10;AI-generated content may be incorrect.">
            <a:extLst>
              <a:ext uri="{FF2B5EF4-FFF2-40B4-BE49-F238E27FC236}">
                <a16:creationId xmlns:a16="http://schemas.microsoft.com/office/drawing/2014/main" id="{856C7C5D-7DDC-590D-547E-21CA295171C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208"/>
          <a:stretch/>
        </p:blipFill>
        <p:spPr>
          <a:xfrm>
            <a:off x="6395026" y="1939117"/>
            <a:ext cx="5126673" cy="445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25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6414EA-4B90-B1B2-D7BB-63946D08E3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B91635-B6CD-001A-AA5B-AB306EB6C9EA}"/>
              </a:ext>
            </a:extLst>
          </p:cNvPr>
          <p:cNvSpPr/>
          <p:nvPr/>
        </p:nvSpPr>
        <p:spPr>
          <a:xfrm>
            <a:off x="0" y="-1791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B2E9BA1A-ADC8-E494-4E21-37BD1331B07B}"/>
              </a:ext>
            </a:extLst>
          </p:cNvPr>
          <p:cNvSpPr txBox="1">
            <a:spLocks/>
          </p:cNvSpPr>
          <p:nvPr/>
        </p:nvSpPr>
        <p:spPr>
          <a:xfrm>
            <a:off x="1256606" y="86277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4: Compare Your Plan with Others</a:t>
            </a:r>
          </a:p>
        </p:txBody>
      </p:sp>
      <p:pic>
        <p:nvPicPr>
          <p:cNvPr id="4" name="Picture 3" descr="People doing teamwork illustration">
            <a:extLst>
              <a:ext uri="{FF2B5EF4-FFF2-40B4-BE49-F238E27FC236}">
                <a16:creationId xmlns:a16="http://schemas.microsoft.com/office/drawing/2014/main" id="{AEC0C263-0BFB-C246-F465-E9BF32706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846" y="1949768"/>
            <a:ext cx="5545977" cy="3504082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11F5F639-B1C6-C569-D83B-F44B8DB30F2B}"/>
              </a:ext>
            </a:extLst>
          </p:cNvPr>
          <p:cNvSpPr txBox="1">
            <a:spLocks/>
          </p:cNvSpPr>
          <p:nvPr/>
        </p:nvSpPr>
        <p:spPr>
          <a:xfrm>
            <a:off x="7471985" y="2209800"/>
            <a:ext cx="3463409" cy="409130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Which strategies did your team choose?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Why?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Was it difficult to only have 50 points?</a:t>
            </a:r>
          </a:p>
        </p:txBody>
      </p:sp>
    </p:spTree>
    <p:extLst>
      <p:ext uri="{BB962C8B-B14F-4D97-AF65-F5344CB8AC3E}">
        <p14:creationId xmlns:p14="http://schemas.microsoft.com/office/powerpoint/2010/main" val="15356322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080AA0-6167-2991-1F26-BD9BC62286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5E3FDE25-3133-756A-E94A-159330BA5E5C}"/>
              </a:ext>
            </a:extLst>
          </p:cNvPr>
          <p:cNvSpPr/>
          <p:nvPr/>
        </p:nvSpPr>
        <p:spPr>
          <a:xfrm>
            <a:off x="14567" y="-3697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90AD1B5-D544-238E-9C06-05CDF19515E2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The sample is the plan developed by the </a:t>
            </a: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New Mexico Department of Game &amp; Fish!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More Sugar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7194C00B-6F08-67D9-D5E7-47965860C7F1}"/>
              </a:ext>
            </a:extLst>
          </p:cNvPr>
          <p:cNvSpPr txBox="1">
            <a:spLocks/>
          </p:cNvSpPr>
          <p:nvPr/>
        </p:nvSpPr>
        <p:spPr>
          <a:xfrm>
            <a:off x="6096000" y="3816627"/>
            <a:ext cx="5257800" cy="2360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Compare your plan to this one.</a:t>
            </a:r>
          </a:p>
        </p:txBody>
      </p:sp>
      <p:pic>
        <p:nvPicPr>
          <p:cNvPr id="3" name="Picture 2" descr="A recovery plan with a few points&#10;&#10;AI-generated content may be incorrect.">
            <a:extLst>
              <a:ext uri="{FF2B5EF4-FFF2-40B4-BE49-F238E27FC236}">
                <a16:creationId xmlns:a16="http://schemas.microsoft.com/office/drawing/2014/main" id="{05A0BD7B-A392-50BB-C10E-C0CA62CBD2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2" b="1"/>
          <a:stretch/>
        </p:blipFill>
        <p:spPr>
          <a:xfrm>
            <a:off x="1082040" y="1705928"/>
            <a:ext cx="4694179" cy="466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78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C21106-103C-44EC-2B69-30EC76A6C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3BB9D0E1-C89C-7E79-2EB1-513D9F53F3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1090909-19CF-0C4E-BAC8-FC3301B4E67F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4: Compare your plan with others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More Sugar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4951D3-6285-229D-2170-C50037964C90}"/>
              </a:ext>
            </a:extLst>
          </p:cNvPr>
          <p:cNvSpPr txBox="1">
            <a:spLocks/>
          </p:cNvSpPr>
          <p:nvPr/>
        </p:nvSpPr>
        <p:spPr>
          <a:xfrm>
            <a:off x="9176196" y="1914009"/>
            <a:ext cx="2096911" cy="1759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Follow directions on question 10.</a:t>
            </a:r>
          </a:p>
        </p:txBody>
      </p:sp>
      <p:pic>
        <p:nvPicPr>
          <p:cNvPr id="6" name="Picture 5" descr="A white paper with black text&#10;&#10;AI-generated content may be incorrect.">
            <a:extLst>
              <a:ext uri="{FF2B5EF4-FFF2-40B4-BE49-F238E27FC236}">
                <a16:creationId xmlns:a16="http://schemas.microsoft.com/office/drawing/2014/main" id="{CEBA5D0A-A2E7-69F5-6970-FAE78423CFC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33"/>
          <a:stretch/>
        </p:blipFill>
        <p:spPr>
          <a:xfrm>
            <a:off x="1226126" y="1829179"/>
            <a:ext cx="7772400" cy="3579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D19DFD-A72F-BAD7-530D-CB13470AEB38}"/>
              </a:ext>
            </a:extLst>
          </p:cNvPr>
          <p:cNvSpPr txBox="1"/>
          <p:nvPr/>
        </p:nvSpPr>
        <p:spPr>
          <a:xfrm>
            <a:off x="1241624" y="1829179"/>
            <a:ext cx="447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2"/>
                </a:solidFill>
              </a:rPr>
              <a:t>X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F66084-3F95-8233-154D-E5CE08C4C779}"/>
              </a:ext>
            </a:extLst>
          </p:cNvPr>
          <p:cNvSpPr txBox="1"/>
          <p:nvPr/>
        </p:nvSpPr>
        <p:spPr>
          <a:xfrm>
            <a:off x="6224675" y="4167167"/>
            <a:ext cx="2032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accent2"/>
                </a:solidFill>
              </a:rPr>
              <a:t>Example</a:t>
            </a:r>
          </a:p>
        </p:txBody>
      </p:sp>
      <p:cxnSp>
        <p:nvCxnSpPr>
          <p:cNvPr id="27" name="Elbow Connector 26">
            <a:extLst>
              <a:ext uri="{FF2B5EF4-FFF2-40B4-BE49-F238E27FC236}">
                <a16:creationId xmlns:a16="http://schemas.microsoft.com/office/drawing/2014/main" id="{C4749F59-6FC9-9453-2FE2-E0D6F5CA6EA9}"/>
              </a:ext>
            </a:extLst>
          </p:cNvPr>
          <p:cNvCxnSpPr>
            <a:cxnSpLocks/>
          </p:cNvCxnSpPr>
          <p:nvPr/>
        </p:nvCxnSpPr>
        <p:spPr>
          <a:xfrm rot="10800000">
            <a:off x="1423126" y="2352399"/>
            <a:ext cx="4712714" cy="2047396"/>
          </a:xfrm>
          <a:prstGeom prst="bentConnector2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14687EB0-3A4B-2211-CF0F-0496071D8515}"/>
              </a:ext>
            </a:extLst>
          </p:cNvPr>
          <p:cNvSpPr txBox="1">
            <a:spLocks/>
          </p:cNvSpPr>
          <p:nvPr/>
        </p:nvSpPr>
        <p:spPr>
          <a:xfrm>
            <a:off x="9176195" y="3896420"/>
            <a:ext cx="2096911" cy="17590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Answer question 11.</a:t>
            </a:r>
          </a:p>
        </p:txBody>
      </p:sp>
    </p:spTree>
    <p:extLst>
      <p:ext uri="{BB962C8B-B14F-4D97-AF65-F5344CB8AC3E}">
        <p14:creationId xmlns:p14="http://schemas.microsoft.com/office/powerpoint/2010/main" val="241941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CD165F-939B-F761-9BE7-E4E05097D8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CB2F354-BD8C-FD2F-D738-CA384DBD4C5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FCB2941B-BAF9-D337-92F5-2DC779857F1D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Choose one strategy in your plan and the </a:t>
            </a: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New Mexico Department of Game &amp; Fish!</a:t>
            </a:r>
            <a:endParaRPr lang="en-US" sz="5400" dirty="0">
              <a:solidFill>
                <a:schemeClr val="tx1">
                  <a:lumMod val="65000"/>
                  <a:lumOff val="35000"/>
                </a:schemeClr>
              </a:solidFill>
              <a:latin typeface="More Sugar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EFABE6-601F-CFE2-9CC1-F0759BB6508F}"/>
              </a:ext>
            </a:extLst>
          </p:cNvPr>
          <p:cNvSpPr txBox="1">
            <a:spLocks/>
          </p:cNvSpPr>
          <p:nvPr/>
        </p:nvSpPr>
        <p:spPr>
          <a:xfrm>
            <a:off x="6096000" y="3816627"/>
            <a:ext cx="5257800" cy="23603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Answer questions 10 and 11 on your worksheet.</a:t>
            </a:r>
          </a:p>
        </p:txBody>
      </p:sp>
      <p:pic>
        <p:nvPicPr>
          <p:cNvPr id="3" name="Picture 2" descr="A recovery plan with a few points&#10;&#10;AI-generated content may be incorrect.">
            <a:extLst>
              <a:ext uri="{FF2B5EF4-FFF2-40B4-BE49-F238E27FC236}">
                <a16:creationId xmlns:a16="http://schemas.microsoft.com/office/drawing/2014/main" id="{675EE31F-D22D-4E6A-2150-F826D2C156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812" b="1"/>
          <a:stretch/>
        </p:blipFill>
        <p:spPr>
          <a:xfrm>
            <a:off x="1082040" y="1705928"/>
            <a:ext cx="4694179" cy="466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7492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E91E49-DCEE-011D-A81E-CB619D4A4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22669F6-0769-0557-4815-445B03CA8286}"/>
              </a:ext>
            </a:extLst>
          </p:cNvPr>
          <p:cNvSpPr/>
          <p:nvPr/>
        </p:nvSpPr>
        <p:spPr>
          <a:xfrm>
            <a:off x="0" y="-1270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10AD0B23-852B-64C1-FD49-5FE3AB34840E}"/>
              </a:ext>
            </a:extLst>
          </p:cNvPr>
          <p:cNvSpPr txBox="1">
            <a:spLocks/>
          </p:cNvSpPr>
          <p:nvPr/>
        </p:nvSpPr>
        <p:spPr>
          <a:xfrm>
            <a:off x="1502558" y="607407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How Will We Know the Plan Worked?</a:t>
            </a:r>
          </a:p>
        </p:txBody>
      </p:sp>
      <p:grpSp>
        <p:nvGrpSpPr>
          <p:cNvPr id="4" name="Group 10">
            <a:extLst>
              <a:ext uri="{FF2B5EF4-FFF2-40B4-BE49-F238E27FC236}">
                <a16:creationId xmlns:a16="http://schemas.microsoft.com/office/drawing/2014/main" id="{B1C95375-3A06-C6B7-4520-098C19AFC918}"/>
              </a:ext>
            </a:extLst>
          </p:cNvPr>
          <p:cNvGrpSpPr/>
          <p:nvPr/>
        </p:nvGrpSpPr>
        <p:grpSpPr>
          <a:xfrm>
            <a:off x="450723" y="4852711"/>
            <a:ext cx="5050917" cy="1487291"/>
            <a:chOff x="0" y="0"/>
            <a:chExt cx="6734556" cy="1983055"/>
          </a:xfrm>
        </p:grpSpPr>
        <p:sp>
          <p:nvSpPr>
            <p:cNvPr id="5" name="AutoShape 11">
              <a:extLst>
                <a:ext uri="{FF2B5EF4-FFF2-40B4-BE49-F238E27FC236}">
                  <a16:creationId xmlns:a16="http://schemas.microsoft.com/office/drawing/2014/main" id="{C5104CA0-17CC-9D80-7C6A-FDFC16406717}"/>
                </a:ext>
              </a:extLst>
            </p:cNvPr>
            <p:cNvSpPr/>
            <p:nvPr/>
          </p:nvSpPr>
          <p:spPr>
            <a:xfrm>
              <a:off x="792846" y="1951305"/>
              <a:ext cx="5148865" cy="0"/>
            </a:xfrm>
            <a:prstGeom prst="line">
              <a:avLst/>
            </a:prstGeom>
            <a:ln w="63500" cap="flat">
              <a:solidFill>
                <a:srgbClr val="A2845F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12">
              <a:extLst>
                <a:ext uri="{FF2B5EF4-FFF2-40B4-BE49-F238E27FC236}">
                  <a16:creationId xmlns:a16="http://schemas.microsoft.com/office/drawing/2014/main" id="{9F390A18-1E0C-EF83-4259-179E0947653A}"/>
                </a:ext>
              </a:extLst>
            </p:cNvPr>
            <p:cNvSpPr/>
            <p:nvPr/>
          </p:nvSpPr>
          <p:spPr>
            <a:xfrm>
              <a:off x="2795727" y="0"/>
              <a:ext cx="1143103" cy="1131615"/>
            </a:xfrm>
            <a:custGeom>
              <a:avLst/>
              <a:gdLst/>
              <a:ahLst/>
              <a:cxnLst/>
              <a:rect l="l" t="t" r="r" b="b"/>
              <a:pathLst>
                <a:path w="1143103" h="1131615">
                  <a:moveTo>
                    <a:pt x="0" y="0"/>
                  </a:moveTo>
                  <a:lnTo>
                    <a:pt x="1143103" y="0"/>
                  </a:lnTo>
                  <a:lnTo>
                    <a:pt x="1143103" y="1131615"/>
                  </a:lnTo>
                  <a:lnTo>
                    <a:pt x="0" y="11316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13">
              <a:extLst>
                <a:ext uri="{FF2B5EF4-FFF2-40B4-BE49-F238E27FC236}">
                  <a16:creationId xmlns:a16="http://schemas.microsoft.com/office/drawing/2014/main" id="{9ED9A89A-80C2-1253-3E0C-88FD490475E1}"/>
                </a:ext>
              </a:extLst>
            </p:cNvPr>
            <p:cNvSpPr txBox="1"/>
            <p:nvPr/>
          </p:nvSpPr>
          <p:spPr>
            <a:xfrm>
              <a:off x="0" y="769169"/>
              <a:ext cx="6734556" cy="113768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06"/>
                </a:lnSpc>
              </a:pPr>
              <a:r>
                <a:rPr lang="en-US" sz="2471" dirty="0">
                  <a:solidFill>
                    <a:srgbClr val="503D36"/>
                  </a:solidFill>
                  <a:latin typeface="Sniglet"/>
                  <a:ea typeface="Sniglet"/>
                  <a:cs typeface="Sniglet"/>
                  <a:sym typeface="Sniglet"/>
                </a:rPr>
                <a:t>Brought to you by </a:t>
              </a:r>
            </a:p>
            <a:p>
              <a:pPr marL="0" lvl="0" indent="0" algn="ctr">
                <a:lnSpc>
                  <a:spcPts val="2586"/>
                </a:lnSpc>
              </a:pPr>
              <a:r>
                <a:rPr lang="en-US" sz="2841" spc="181" dirty="0">
                  <a:solidFill>
                    <a:srgbClr val="70AB37"/>
                  </a:solidFill>
                  <a:latin typeface="Avenir"/>
                  <a:ea typeface="Avenir"/>
                  <a:cs typeface="Avenir"/>
                  <a:sym typeface="Avenir"/>
                </a:rPr>
                <a:t>The Asombro Institute</a:t>
              </a:r>
            </a:p>
          </p:txBody>
        </p:sp>
      </p:grpSp>
      <p:pic>
        <p:nvPicPr>
          <p:cNvPr id="8" name="Picture 7" descr="A bird sitting on a branch&#10;&#10;AI-generated content may be incorrect.">
            <a:extLst>
              <a:ext uri="{FF2B5EF4-FFF2-40B4-BE49-F238E27FC236}">
                <a16:creationId xmlns:a16="http://schemas.microsoft.com/office/drawing/2014/main" id="{BB327F4C-42E6-9F28-C828-4121521CF60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271" t="21361" r="23679" b="20880"/>
          <a:stretch/>
        </p:blipFill>
        <p:spPr>
          <a:xfrm>
            <a:off x="2810703" y="1471117"/>
            <a:ext cx="4924088" cy="3323475"/>
          </a:xfrm>
          <a:prstGeom prst="rect">
            <a:avLst/>
          </a:prstGeom>
          <a:scene3d>
            <a:camera prst="orthographicFront">
              <a:rot lat="0" lon="10799980" rev="0"/>
            </a:camera>
            <a:lightRig rig="threePt" dir="t"/>
          </a:scene3d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928FA5D-FDE6-A69C-341D-2DBDDEB2B447}"/>
              </a:ext>
            </a:extLst>
          </p:cNvPr>
          <p:cNvSpPr txBox="1">
            <a:spLocks/>
          </p:cNvSpPr>
          <p:nvPr/>
        </p:nvSpPr>
        <p:spPr>
          <a:xfrm>
            <a:off x="4709595" y="4323645"/>
            <a:ext cx="5753520" cy="1086989"/>
          </a:xfrm>
          <a:prstGeom prst="rect">
            <a:avLst/>
          </a:prstGeom>
          <a:scene3d>
            <a:camera prst="orthographicFront">
              <a:rot lat="0" lon="0" rev="21000000"/>
            </a:camera>
            <a:lightRig rig="threePt" dir="t"/>
          </a:scene3d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E88462"/>
                </a:solidFill>
                <a:latin typeface="More Sugar" pitchFamily="2" charset="0"/>
              </a:rPr>
              <a:t>Thank you, </a:t>
            </a:r>
          </a:p>
          <a:p>
            <a:pPr algn="ctr"/>
            <a:r>
              <a:rPr lang="en-US" dirty="0">
                <a:solidFill>
                  <a:srgbClr val="E88462"/>
                </a:solidFill>
                <a:latin typeface="More Sugar" pitchFamily="2" charset="0"/>
              </a:rPr>
              <a:t>young scientists!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463DC0-F551-B134-4033-C2123F5BBEEC}"/>
              </a:ext>
            </a:extLst>
          </p:cNvPr>
          <p:cNvSpPr txBox="1"/>
          <p:nvPr/>
        </p:nvSpPr>
        <p:spPr>
          <a:xfrm>
            <a:off x="7854046" y="1935296"/>
            <a:ext cx="211873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Kalam Bold" panose="02000000000000000000" pitchFamily="2" charset="77"/>
                <a:cs typeface="Kalam Bold" panose="02000000000000000000" pitchFamily="2" charset="77"/>
              </a:rPr>
              <a:t>Gray Vireos survive in New Mexico for a very long time.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266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AB57DE-F92C-E218-F3FF-53FF334B483A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Gray Vireo</a:t>
            </a:r>
          </a:p>
          <a:p>
            <a:pPr algn="ctr"/>
            <a:r>
              <a:rPr lang="en-US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A Little Bird that Needs our Help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More Sugar" pitchFamily="2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3A6DE94-0186-5082-3BDD-ABBAD0AB891A}"/>
              </a:ext>
            </a:extLst>
          </p:cNvPr>
          <p:cNvSpPr txBox="1"/>
          <p:nvPr/>
        </p:nvSpPr>
        <p:spPr>
          <a:xfrm>
            <a:off x="1919903" y="5317018"/>
            <a:ext cx="58664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Kalam Bold" panose="02000000000000000000" pitchFamily="2" charset="77"/>
                <a:cs typeface="Kalam Bold" panose="02000000000000000000" pitchFamily="2" charset="77"/>
              </a:rPr>
              <a:t>Gray Vireo song</a:t>
            </a:r>
          </a:p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Kalam" panose="02000000000000000000" pitchFamily="2" charset="77"/>
                <a:cs typeface="Kalam" panose="02000000000000000000" pitchFamily="2" charset="77"/>
              </a:rPr>
              <a:t>recorded in desert foothills in southeast Arizona</a:t>
            </a:r>
          </a:p>
          <a:p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Kalam" panose="02000000000000000000" pitchFamily="2" charset="77"/>
                <a:cs typeface="Kalam" panose="02000000000000000000" pitchFamily="2" charset="77"/>
              </a:rPr>
              <a:t>Eric Hough, XC283679. Accessible at </a:t>
            </a:r>
            <a:r>
              <a:rPr lang="en-US" sz="1400" b="0" i="0" u="none" strike="noStrike" dirty="0" err="1">
                <a:solidFill>
                  <a:srgbClr val="000000"/>
                </a:solidFill>
                <a:effectLst/>
                <a:latin typeface="Kalam" panose="02000000000000000000" pitchFamily="2" charset="77"/>
                <a:cs typeface="Kalam" panose="02000000000000000000" pitchFamily="2" charset="77"/>
              </a:rPr>
              <a:t>www.xeno-canto.org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Kalam" panose="02000000000000000000" pitchFamily="2" charset="77"/>
                <a:cs typeface="Kalam" panose="02000000000000000000" pitchFamily="2" charset="77"/>
              </a:rPr>
              <a:t>/283679.</a:t>
            </a:r>
            <a:endParaRPr lang="en-US" sz="1400" dirty="0">
              <a:latin typeface="Kalam" panose="02000000000000000000" pitchFamily="2" charset="77"/>
              <a:cs typeface="Kalam" panose="02000000000000000000" pitchFamily="2" charset="77"/>
            </a:endParaRPr>
          </a:p>
        </p:txBody>
      </p:sp>
      <p:pic>
        <p:nvPicPr>
          <p:cNvPr id="23" name="XC283679 - Grey Vireo - Vireo vicinior">
            <a:hlinkClick r:id="" action="ppaction://media"/>
            <a:extLst>
              <a:ext uri="{FF2B5EF4-FFF2-40B4-BE49-F238E27FC236}">
                <a16:creationId xmlns:a16="http://schemas.microsoft.com/office/drawing/2014/main" id="{F1252193-5167-BBC7-B1ED-04B68BB68C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7103" y="5317018"/>
            <a:ext cx="812800" cy="8128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4B9380-2380-A8DF-B209-5D02EA72BB88}"/>
              </a:ext>
            </a:extLst>
          </p:cNvPr>
          <p:cNvSpPr/>
          <p:nvPr/>
        </p:nvSpPr>
        <p:spPr>
          <a:xfrm>
            <a:off x="7315199" y="1942282"/>
            <a:ext cx="4038599" cy="4466521"/>
          </a:xfrm>
          <a:prstGeom prst="rect">
            <a:avLst/>
          </a:prstGeom>
          <a:solidFill>
            <a:srgbClr val="FFD09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F0F69B01-10BF-DD14-5019-CB61C12EB3AE}"/>
              </a:ext>
            </a:extLst>
          </p:cNvPr>
          <p:cNvSpPr txBox="1"/>
          <p:nvPr/>
        </p:nvSpPr>
        <p:spPr>
          <a:xfrm>
            <a:off x="7515495" y="1936954"/>
            <a:ext cx="3516593" cy="8931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50187" lvl="1" algn="ctr">
              <a:lnSpc>
                <a:spcPts val="3503"/>
              </a:lnSpc>
              <a:spcBef>
                <a:spcPts val="1200"/>
              </a:spcBef>
            </a:pPr>
            <a:r>
              <a:rPr lang="en-US" sz="2400" dirty="0">
                <a:solidFill>
                  <a:srgbClr val="42414C"/>
                </a:solidFill>
                <a:latin typeface="Kalam"/>
                <a:ea typeface="Kalam"/>
                <a:cs typeface="Kalam"/>
                <a:sym typeface="Kalam"/>
              </a:rPr>
              <a:t>They migrate to New Mexico in the spring.</a:t>
            </a:r>
            <a:endParaRPr lang="en-US" sz="2400" b="1" dirty="0">
              <a:solidFill>
                <a:srgbClr val="42414C"/>
              </a:solidFill>
              <a:latin typeface="Kalam Bold"/>
              <a:ea typeface="Kalam Bold"/>
              <a:cs typeface="Kalam Bold"/>
              <a:sym typeface="Kalam Bold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C81104DA-BF90-E7EB-8D24-FF04F2B4C563}"/>
              </a:ext>
            </a:extLst>
          </p:cNvPr>
          <p:cNvGrpSpPr/>
          <p:nvPr/>
        </p:nvGrpSpPr>
        <p:grpSpPr>
          <a:xfrm>
            <a:off x="7587082" y="2830147"/>
            <a:ext cx="3965971" cy="3611173"/>
            <a:chOff x="6558411" y="2146004"/>
            <a:chExt cx="4314995" cy="4699650"/>
          </a:xfrm>
          <a:solidFill>
            <a:srgbClr val="E88462"/>
          </a:solidFill>
        </p:grpSpPr>
        <p:pic>
          <p:nvPicPr>
            <p:cNvPr id="19" name="Picture 2" descr="Range map for Gray Vireo">
              <a:extLst>
                <a:ext uri="{FF2B5EF4-FFF2-40B4-BE49-F238E27FC236}">
                  <a16:creationId xmlns:a16="http://schemas.microsoft.com/office/drawing/2014/main" id="{692493FD-DEAD-0AE7-DB99-BFD100A1EE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76335" y="2146004"/>
              <a:ext cx="3389415" cy="4067300"/>
            </a:xfrm>
            <a:prstGeom prst="rect">
              <a:avLst/>
            </a:prstGeom>
            <a:grpFill/>
          </p:spPr>
        </p:pic>
        <p:pic>
          <p:nvPicPr>
            <p:cNvPr id="20" name="Picture 19" descr="A close-up of a chart&#10;&#10;AI-generated content may be incorrect.">
              <a:extLst>
                <a:ext uri="{FF2B5EF4-FFF2-40B4-BE49-F238E27FC236}">
                  <a16:creationId xmlns:a16="http://schemas.microsoft.com/office/drawing/2014/main" id="{980C8410-252C-4A21-42EE-3215282970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l="48653"/>
            <a:stretch/>
          </p:blipFill>
          <p:spPr>
            <a:xfrm>
              <a:off x="8757185" y="2202940"/>
              <a:ext cx="1408566" cy="787400"/>
            </a:xfrm>
            <a:prstGeom prst="rect">
              <a:avLst/>
            </a:prstGeom>
            <a:grpFill/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78C56F5-4A76-2522-CC1B-AFF2A8981B42}"/>
                </a:ext>
              </a:extLst>
            </p:cNvPr>
            <p:cNvSpPr txBox="1"/>
            <p:nvPr/>
          </p:nvSpPr>
          <p:spPr>
            <a:xfrm>
              <a:off x="6558411" y="6304917"/>
              <a:ext cx="4314995" cy="54073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dirty="0"/>
                <a:t>Range map provided by Birds of the World  (via Cornell Lab All About Birds website)</a:t>
              </a:r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F0044256-D344-0076-D10D-F2D9CFE639FF}"/>
              </a:ext>
            </a:extLst>
          </p:cNvPr>
          <p:cNvSpPr/>
          <p:nvPr/>
        </p:nvSpPr>
        <p:spPr>
          <a:xfrm>
            <a:off x="1712389" y="1936954"/>
            <a:ext cx="4642691" cy="3331090"/>
          </a:xfrm>
          <a:prstGeom prst="rect">
            <a:avLst/>
          </a:prstGeom>
          <a:solidFill>
            <a:srgbClr val="E8846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ird sitting on a branch&#10;&#10;AI-generated content may be incorrect.">
            <a:extLst>
              <a:ext uri="{FF2B5EF4-FFF2-40B4-BE49-F238E27FC236}">
                <a16:creationId xmlns:a16="http://schemas.microsoft.com/office/drawing/2014/main" id="{75DC5346-9489-3687-A211-1680FB45184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9271" t="21361" r="23679" b="20880"/>
          <a:stretch/>
        </p:blipFill>
        <p:spPr>
          <a:xfrm>
            <a:off x="1819069" y="2107907"/>
            <a:ext cx="4441109" cy="29974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0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4514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AE09CE7-E550-0FD3-2799-7B342553FE67}"/>
              </a:ext>
            </a:extLst>
          </p:cNvPr>
          <p:cNvSpPr txBox="1">
            <a:spLocks/>
          </p:cNvSpPr>
          <p:nvPr/>
        </p:nvSpPr>
        <p:spPr>
          <a:xfrm>
            <a:off x="1307932" y="2005192"/>
            <a:ext cx="6224981" cy="3450002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Gray Vireos were listed as a </a:t>
            </a:r>
            <a:r>
              <a:rPr lang="en-US" sz="2400" b="1" dirty="0">
                <a:latin typeface="Kalam Bold" panose="02000000000000000000" pitchFamily="2" charset="77"/>
                <a:cs typeface="Kalam Bold" panose="02000000000000000000" pitchFamily="2" charset="77"/>
              </a:rPr>
              <a:t>threatened species </a:t>
            </a: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in New Mexico in 1983. They may become </a:t>
            </a:r>
            <a:r>
              <a:rPr lang="en-US" sz="2400" b="1" dirty="0">
                <a:latin typeface="Kalam Bold" panose="02000000000000000000" pitchFamily="2" charset="77"/>
                <a:cs typeface="Kalam Bold" panose="02000000000000000000" pitchFamily="2" charset="77"/>
              </a:rPr>
              <a:t>endangered</a:t>
            </a: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 in the future.</a:t>
            </a:r>
            <a:r>
              <a:rPr lang="en-US" sz="2400" b="1" dirty="0">
                <a:latin typeface="Kalam Bold" panose="02000000000000000000" pitchFamily="2" charset="77"/>
                <a:cs typeface="Kalam Bold" panose="02000000000000000000" pitchFamily="2" charset="77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b="1" dirty="0">
              <a:latin typeface="Kalam Bold" panose="02000000000000000000" pitchFamily="2" charset="77"/>
              <a:cs typeface="Kalam Bold" panose="02000000000000000000" pitchFamily="2" charset="77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The Department of Game and Fish develops </a:t>
            </a:r>
            <a:r>
              <a:rPr lang="en-US" sz="2400" b="1" dirty="0">
                <a:latin typeface="Kalam Bold" panose="02000000000000000000" pitchFamily="2" charset="77"/>
                <a:cs typeface="Kalam Bold" panose="02000000000000000000" pitchFamily="2" charset="77"/>
              </a:rPr>
              <a:t>recovery plans </a:t>
            </a: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for threatened and endangered species.</a:t>
            </a:r>
            <a:endParaRPr lang="en-US" sz="2400" b="1" dirty="0">
              <a:latin typeface="Kalam Bold" panose="02000000000000000000" pitchFamily="2" charset="77"/>
              <a:cs typeface="Kalam Bold" panose="02000000000000000000" pitchFamily="2" charset="77"/>
            </a:endParaRPr>
          </a:p>
        </p:txBody>
      </p:sp>
      <p:pic>
        <p:nvPicPr>
          <p:cNvPr id="5" name="Picture 2" descr="State Wildlife Action Plan for New Mexico, November 2016">
            <a:extLst>
              <a:ext uri="{FF2B5EF4-FFF2-40B4-BE49-F238E27FC236}">
                <a16:creationId xmlns:a16="http://schemas.microsoft.com/office/drawing/2014/main" id="{9451AA9D-8C73-DFD7-6ED2-AA99E5191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5319" y="1703999"/>
            <a:ext cx="2666669" cy="3450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B85982-0840-B0E9-B03F-08BE9A5BF9BE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Conservation</a:t>
            </a:r>
          </a:p>
        </p:txBody>
      </p:sp>
      <p:pic>
        <p:nvPicPr>
          <p:cNvPr id="7" name="Picture 6" descr="A bird perched on a branch&#10;&#10;AI-generated content may be incorrect.">
            <a:extLst>
              <a:ext uri="{FF2B5EF4-FFF2-40B4-BE49-F238E27FC236}">
                <a16:creationId xmlns:a16="http://schemas.microsoft.com/office/drawing/2014/main" id="{01FFA99A-0C72-90C5-5053-BCA03E00621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8" r="59146" b="37804"/>
          <a:stretch/>
        </p:blipFill>
        <p:spPr bwMode="auto">
          <a:xfrm>
            <a:off x="1662972" y="5437347"/>
            <a:ext cx="746760" cy="935990"/>
          </a:xfrm>
          <a:prstGeom prst="rect">
            <a:avLst/>
          </a:prstGeom>
          <a:ln>
            <a:noFill/>
          </a:ln>
          <a:scene3d>
            <a:camera prst="orthographicFront">
              <a:rot lat="0" lon="0" rev="0"/>
            </a:camera>
            <a:lightRig rig="threePt" dir="t"/>
          </a:scene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76F2FBD-86D8-4CD5-3A5B-291A7D48B504}"/>
              </a:ext>
            </a:extLst>
          </p:cNvPr>
          <p:cNvSpPr txBox="1"/>
          <p:nvPr/>
        </p:nvSpPr>
        <p:spPr>
          <a:xfrm>
            <a:off x="2423160" y="5489844"/>
            <a:ext cx="7452360" cy="830997"/>
          </a:xfrm>
          <a:prstGeom prst="rect">
            <a:avLst/>
          </a:prstGeom>
          <a:solidFill>
            <a:srgbClr val="F9CB8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There are four steps scientists use to protect species.</a:t>
            </a:r>
          </a:p>
          <a:p>
            <a:pPr algn="ctr"/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We will model these steps today!</a:t>
            </a:r>
          </a:p>
        </p:txBody>
      </p:sp>
    </p:spTree>
    <p:extLst>
      <p:ext uri="{BB962C8B-B14F-4D97-AF65-F5344CB8AC3E}">
        <p14:creationId xmlns:p14="http://schemas.microsoft.com/office/powerpoint/2010/main" val="262601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791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AB57DE-F92C-E218-F3FF-53FF334B483A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1: Count the Gray Vireos</a:t>
            </a:r>
            <a:endParaRPr lang="en-US" sz="4000" u="sng" dirty="0">
              <a:solidFill>
                <a:schemeClr val="tx1">
                  <a:lumMod val="65000"/>
                  <a:lumOff val="35000"/>
                </a:schemeClr>
              </a:solidFill>
              <a:latin typeface="More Sugar" pitchFamily="2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224491-2641-3E44-EC1F-FE96B106A0F2}"/>
              </a:ext>
            </a:extLst>
          </p:cNvPr>
          <p:cNvSpPr txBox="1">
            <a:spLocks/>
          </p:cNvSpPr>
          <p:nvPr/>
        </p:nvSpPr>
        <p:spPr>
          <a:xfrm>
            <a:off x="1103812" y="1690688"/>
            <a:ext cx="9702734" cy="71287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To find out how many Gray Vireos are in a location, scientists conduct a count during the breeding season (usually May and June).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27821-5573-41E0-89C2-7BD2627B4BD2}"/>
              </a:ext>
            </a:extLst>
          </p:cNvPr>
          <p:cNvSpPr txBox="1">
            <a:spLocks/>
          </p:cNvSpPr>
          <p:nvPr/>
        </p:nvSpPr>
        <p:spPr>
          <a:xfrm>
            <a:off x="5152211" y="2814343"/>
            <a:ext cx="6616337" cy="3280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They create a </a:t>
            </a:r>
            <a:r>
              <a:rPr lang="en-US" sz="2000" u="sng" dirty="0">
                <a:latin typeface="Kalam" panose="02000000000000000000" pitchFamily="2" charset="77"/>
                <a:cs typeface="Kalam" panose="02000000000000000000" pitchFamily="2" charset="77"/>
              </a:rPr>
              <a:t>transect line</a:t>
            </a: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 with stops every 200 meters.</a:t>
            </a:r>
          </a:p>
          <a:p>
            <a:pPr marL="0" indent="0">
              <a:buNone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At each stop: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Listen and look for Gray Vireos for 2 minutes.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Play the Gray Vireo call for 20 seconds.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Listen again for 2 minutes.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Play the call for 20 seconds.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Listen again for 2 minutes.</a:t>
            </a:r>
          </a:p>
          <a:p>
            <a:pPr marL="0" indent="0">
              <a:buNone/>
            </a:pPr>
            <a:r>
              <a:rPr lang="en-US" sz="2000" dirty="0">
                <a:latin typeface="Kalam" panose="02000000000000000000" pitchFamily="2" charset="77"/>
                <a:cs typeface="Kalam" panose="02000000000000000000" pitchFamily="2" charset="77"/>
              </a:rPr>
              <a:t>Then move to the next survey stop 200 meters away.</a:t>
            </a:r>
          </a:p>
        </p:txBody>
      </p:sp>
      <p:pic>
        <p:nvPicPr>
          <p:cNvPr id="10" name="Picture 9" descr="A cartoon of people hiking on a path&#10;&#10;AI-generated content may be incorrect.">
            <a:extLst>
              <a:ext uri="{FF2B5EF4-FFF2-40B4-BE49-F238E27FC236}">
                <a16:creationId xmlns:a16="http://schemas.microsoft.com/office/drawing/2014/main" id="{7A3D6317-9638-56D4-5E2F-150BC25A4F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669" t="32184" r="25550" b="7636"/>
          <a:stretch/>
        </p:blipFill>
        <p:spPr>
          <a:xfrm>
            <a:off x="1372392" y="2576021"/>
            <a:ext cx="3356368" cy="3378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105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FC2B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CB132226-8A38-A500-1F9C-3F41364E57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60" t="10525" r="47134" b="29126"/>
          <a:stretch>
            <a:fillRect/>
          </a:stretch>
        </p:blipFill>
        <p:spPr>
          <a:xfrm>
            <a:off x="6285114" y="1681646"/>
            <a:ext cx="3767056" cy="304828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74AB57DE-F92C-E218-F3FF-53FF334B483A}"/>
              </a:ext>
            </a:extLst>
          </p:cNvPr>
          <p:cNvSpPr txBox="1">
            <a:spLocks/>
          </p:cNvSpPr>
          <p:nvPr/>
        </p:nvSpPr>
        <p:spPr>
          <a:xfrm>
            <a:off x="902624" y="109662"/>
            <a:ext cx="10386752" cy="65092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More Sugar" pitchFamily="2" charset="0"/>
              </a:rPr>
              <a:t>Let’s Model These Gray Vireo Counts!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46E757B-D654-58A3-47B3-7D3A4BB49B1D}"/>
              </a:ext>
            </a:extLst>
          </p:cNvPr>
          <p:cNvSpPr txBox="1">
            <a:spLocks/>
          </p:cNvSpPr>
          <p:nvPr/>
        </p:nvSpPr>
        <p:spPr>
          <a:xfrm>
            <a:off x="5753366" y="5050118"/>
            <a:ext cx="4838076" cy="118155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Kalam" panose="02000000000000000000" pitchFamily="2" charset="77"/>
                <a:cs typeface="Kalam" panose="02000000000000000000" pitchFamily="2" charset="77"/>
              </a:rPr>
              <a:t>You can only see or hear Gray Vireos under the straw. </a:t>
            </a:r>
          </a:p>
          <a:p>
            <a:r>
              <a:rPr lang="en-US" sz="1800" dirty="0">
                <a:latin typeface="Kalam" panose="02000000000000000000" pitchFamily="2" charset="77"/>
                <a:cs typeface="Kalam" panose="02000000000000000000" pitchFamily="2" charset="77"/>
              </a:rPr>
              <a:t>Any bird not under the straw is too far away to hear or see.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3C04B5-3327-9209-C905-51049A6C7C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7990" y="1268930"/>
            <a:ext cx="3767056" cy="40847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BF8BB70-4759-EDFF-7922-0C5BB0375886}"/>
              </a:ext>
            </a:extLst>
          </p:cNvPr>
          <p:cNvSpPr txBox="1"/>
          <p:nvPr/>
        </p:nvSpPr>
        <p:spPr>
          <a:xfrm>
            <a:off x="8068754" y="1624150"/>
            <a:ext cx="49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60D8744-CF85-0459-4C15-F5340E75E8F4}"/>
              </a:ext>
            </a:extLst>
          </p:cNvPr>
          <p:cNvSpPr txBox="1"/>
          <p:nvPr/>
        </p:nvSpPr>
        <p:spPr>
          <a:xfrm>
            <a:off x="9215067" y="2001838"/>
            <a:ext cx="4939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A8C0382-A502-8D9F-3132-0DB0B8D6E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1377" y="925685"/>
            <a:ext cx="3383053" cy="557013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1A969C11-7EC1-33CD-FB00-2C815E059D22}"/>
              </a:ext>
            </a:extLst>
          </p:cNvPr>
          <p:cNvGrpSpPr/>
          <p:nvPr/>
        </p:nvGrpSpPr>
        <p:grpSpPr>
          <a:xfrm>
            <a:off x="2876868" y="5362286"/>
            <a:ext cx="1169043" cy="0"/>
            <a:chOff x="3204916" y="5380220"/>
            <a:chExt cx="1169043" cy="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80A186DF-3C92-511C-F9CC-C3B058E44A4E}"/>
                </a:ext>
              </a:extLst>
            </p:cNvPr>
            <p:cNvCxnSpPr>
              <a:cxnSpLocks/>
            </p:cNvCxnSpPr>
            <p:nvPr/>
          </p:nvCxnSpPr>
          <p:spPr>
            <a:xfrm>
              <a:off x="3204916" y="5380220"/>
              <a:ext cx="1169043" cy="0"/>
            </a:xfrm>
            <a:prstGeom prst="line">
              <a:avLst/>
            </a:prstGeom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A8FD07F-B4EA-D373-687A-F8B816A5CEB2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20" y="5380220"/>
              <a:ext cx="62434" cy="0"/>
            </a:xfrm>
            <a:prstGeom prst="line">
              <a:avLst/>
            </a:prstGeom>
            <a:ln w="76200" cap="rnd">
              <a:solidFill>
                <a:schemeClr val="accent3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51741BC-6EA9-C222-5B95-7CF121222CEC}"/>
              </a:ext>
            </a:extLst>
          </p:cNvPr>
          <p:cNvGrpSpPr/>
          <p:nvPr/>
        </p:nvGrpSpPr>
        <p:grpSpPr>
          <a:xfrm>
            <a:off x="2876868" y="5232111"/>
            <a:ext cx="1169043" cy="0"/>
            <a:chOff x="3204916" y="5380220"/>
            <a:chExt cx="1169043" cy="0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60046361-16CF-A993-C693-DF201BCB7A66}"/>
                </a:ext>
              </a:extLst>
            </p:cNvPr>
            <p:cNvCxnSpPr>
              <a:cxnSpLocks/>
            </p:cNvCxnSpPr>
            <p:nvPr/>
          </p:nvCxnSpPr>
          <p:spPr>
            <a:xfrm>
              <a:off x="3204916" y="5380220"/>
              <a:ext cx="1169043" cy="0"/>
            </a:xfrm>
            <a:prstGeom prst="line">
              <a:avLst/>
            </a:prstGeom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F0AF5D2-2A43-D987-40AD-1BBB230A79AC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20" y="5380220"/>
              <a:ext cx="62434" cy="0"/>
            </a:xfrm>
            <a:prstGeom prst="line">
              <a:avLst/>
            </a:prstGeom>
            <a:ln w="76200" cap="rnd">
              <a:solidFill>
                <a:schemeClr val="accent3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B9F655A-6E27-6BD3-5861-7D41B40CE004}"/>
              </a:ext>
            </a:extLst>
          </p:cNvPr>
          <p:cNvGrpSpPr/>
          <p:nvPr/>
        </p:nvGrpSpPr>
        <p:grpSpPr>
          <a:xfrm>
            <a:off x="2876868" y="3426578"/>
            <a:ext cx="1169043" cy="0"/>
            <a:chOff x="3204916" y="5380220"/>
            <a:chExt cx="1169043" cy="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A25AA42-D8AF-183F-C17D-9694F0D7885B}"/>
                </a:ext>
              </a:extLst>
            </p:cNvPr>
            <p:cNvCxnSpPr>
              <a:cxnSpLocks/>
            </p:cNvCxnSpPr>
            <p:nvPr/>
          </p:nvCxnSpPr>
          <p:spPr>
            <a:xfrm>
              <a:off x="3204916" y="5380220"/>
              <a:ext cx="1169043" cy="0"/>
            </a:xfrm>
            <a:prstGeom prst="line">
              <a:avLst/>
            </a:prstGeom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8AEF62DC-ABD5-271A-16F9-96537FA03506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20" y="5380220"/>
              <a:ext cx="62434" cy="0"/>
            </a:xfrm>
            <a:prstGeom prst="line">
              <a:avLst/>
            </a:prstGeom>
            <a:ln w="76200" cap="rnd">
              <a:solidFill>
                <a:schemeClr val="accent3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3F915BA-4BE7-27CB-D3F7-4E07D5E4F7D0}"/>
              </a:ext>
            </a:extLst>
          </p:cNvPr>
          <p:cNvGrpSpPr/>
          <p:nvPr/>
        </p:nvGrpSpPr>
        <p:grpSpPr>
          <a:xfrm>
            <a:off x="2878655" y="1567298"/>
            <a:ext cx="1169043" cy="0"/>
            <a:chOff x="3208807" y="5380220"/>
            <a:chExt cx="1169043" cy="0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586A50-E04F-AB0F-A2F4-342856F92B00}"/>
                </a:ext>
              </a:extLst>
            </p:cNvPr>
            <p:cNvCxnSpPr>
              <a:cxnSpLocks/>
            </p:cNvCxnSpPr>
            <p:nvPr/>
          </p:nvCxnSpPr>
          <p:spPr>
            <a:xfrm>
              <a:off x="3208807" y="5380220"/>
              <a:ext cx="1169043" cy="0"/>
            </a:xfrm>
            <a:prstGeom prst="line">
              <a:avLst/>
            </a:prstGeom>
            <a:ln w="76200" cap="rnd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246FC601-0C88-3F22-545D-086D4F99E301}"/>
                </a:ext>
              </a:extLst>
            </p:cNvPr>
            <p:cNvCxnSpPr>
              <a:cxnSpLocks/>
            </p:cNvCxnSpPr>
            <p:nvPr/>
          </p:nvCxnSpPr>
          <p:spPr>
            <a:xfrm>
              <a:off x="3758220" y="5380220"/>
              <a:ext cx="62434" cy="0"/>
            </a:xfrm>
            <a:prstGeom prst="line">
              <a:avLst/>
            </a:prstGeom>
            <a:ln w="76200" cap="rnd">
              <a:solidFill>
                <a:schemeClr val="accent3">
                  <a:lumMod val="75000"/>
                </a:schemeClr>
              </a:solidFill>
              <a:round/>
              <a:headEnd type="none" w="sm" len="sm"/>
              <a:tailEnd type="none" w="sm" len="sm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Left Arrow 29">
            <a:extLst>
              <a:ext uri="{FF2B5EF4-FFF2-40B4-BE49-F238E27FC236}">
                <a16:creationId xmlns:a16="http://schemas.microsoft.com/office/drawing/2014/main" id="{1367E516-F1C1-F6D9-4417-017C83B8D974}"/>
              </a:ext>
            </a:extLst>
          </p:cNvPr>
          <p:cNvSpPr/>
          <p:nvPr/>
        </p:nvSpPr>
        <p:spPr>
          <a:xfrm>
            <a:off x="8579147" y="1720544"/>
            <a:ext cx="341930" cy="25086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Arrow 30">
            <a:extLst>
              <a:ext uri="{FF2B5EF4-FFF2-40B4-BE49-F238E27FC236}">
                <a16:creationId xmlns:a16="http://schemas.microsoft.com/office/drawing/2014/main" id="{6F541340-7BA5-981E-641E-B6D646D0676F}"/>
              </a:ext>
            </a:extLst>
          </p:cNvPr>
          <p:cNvSpPr/>
          <p:nvPr/>
        </p:nvSpPr>
        <p:spPr>
          <a:xfrm>
            <a:off x="9600196" y="2074107"/>
            <a:ext cx="332227" cy="250866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202C09F-6FAE-F1CC-D476-DC71B450F73D}"/>
              </a:ext>
            </a:extLst>
          </p:cNvPr>
          <p:cNvGrpSpPr/>
          <p:nvPr/>
        </p:nvGrpSpPr>
        <p:grpSpPr>
          <a:xfrm>
            <a:off x="847700" y="5222437"/>
            <a:ext cx="972219" cy="340465"/>
            <a:chOff x="1125267" y="5320004"/>
            <a:chExt cx="972219" cy="340465"/>
          </a:xfrm>
        </p:grpSpPr>
        <p:sp>
          <p:nvSpPr>
            <p:cNvPr id="33" name="Content Placeholder 2">
              <a:extLst>
                <a:ext uri="{FF2B5EF4-FFF2-40B4-BE49-F238E27FC236}">
                  <a16:creationId xmlns:a16="http://schemas.microsoft.com/office/drawing/2014/main" id="{7A52EDCE-FD97-08F3-489B-585A2EA5F7C6}"/>
                </a:ext>
              </a:extLst>
            </p:cNvPr>
            <p:cNvSpPr txBox="1">
              <a:spLocks/>
            </p:cNvSpPr>
            <p:nvPr/>
          </p:nvSpPr>
          <p:spPr>
            <a:xfrm>
              <a:off x="1125267" y="5320004"/>
              <a:ext cx="853517" cy="340465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600" b="1" dirty="0">
                  <a:latin typeface="Kalam Bold" panose="02000000000000000000" pitchFamily="2" charset="77"/>
                  <a:cs typeface="Kalam Bold" panose="02000000000000000000" pitchFamily="2" charset="77"/>
                </a:rPr>
                <a:t>Ready?</a:t>
              </a:r>
              <a:endParaRPr lang="en-US" b="1" dirty="0"/>
            </a:p>
          </p:txBody>
        </p:sp>
        <p:sp>
          <p:nvSpPr>
            <p:cNvPr id="34" name="Right Arrow 33">
              <a:extLst>
                <a:ext uri="{FF2B5EF4-FFF2-40B4-BE49-F238E27FC236}">
                  <a16:creationId xmlns:a16="http://schemas.microsoft.com/office/drawing/2014/main" id="{1DD27CA6-8579-E383-2E56-83A7F681DAA7}"/>
                </a:ext>
              </a:extLst>
            </p:cNvPr>
            <p:cNvSpPr/>
            <p:nvPr/>
          </p:nvSpPr>
          <p:spPr>
            <a:xfrm>
              <a:off x="1911352" y="5379574"/>
              <a:ext cx="186134" cy="160558"/>
            </a:xfrm>
            <a:prstGeom prst="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35274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44444E-6 L -0.00013 -0.01689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8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9 -0.00069 L -4.16667E-6 -0.2625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-131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3 -0.27223 " pathEditMode="relative" rAng="0" ptsTypes="AA">
                                      <p:cBhvr>
                                        <p:cTn id="3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1 -0.00116 L 0.00183 -0.0877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4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30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AB57DE-F92C-E218-F3FF-53FF334B483A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Now it’s your turn!</a:t>
            </a:r>
          </a:p>
          <a:p>
            <a:r>
              <a:rPr lang="en-US" sz="48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1: Count the Gray Vireos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9D688-641D-3000-6078-606615E1C2B1}"/>
              </a:ext>
            </a:extLst>
          </p:cNvPr>
          <p:cNvSpPr txBox="1">
            <a:spLocks/>
          </p:cNvSpPr>
          <p:nvPr/>
        </p:nvSpPr>
        <p:spPr>
          <a:xfrm>
            <a:off x="1421288" y="2291212"/>
            <a:ext cx="41529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spcAft>
                <a:spcPts val="1800"/>
              </a:spcAft>
              <a:buFont typeface="Arial" panose="020B0604020202020204" pitchFamily="34" charset="0"/>
              <a:buAutoNum type="arabicPeriod"/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Count the Gray Vireos along the transect in both habitats.</a:t>
            </a:r>
          </a:p>
          <a:p>
            <a:pPr marL="514350" indent="-514350">
              <a:spcAft>
                <a:spcPts val="1800"/>
              </a:spcAft>
              <a:buFont typeface="Arial" panose="020B0604020202020204" pitchFamily="34" charset="0"/>
              <a:buAutoNum type="arabicPeriod"/>
            </a:pPr>
            <a:r>
              <a:rPr lang="en-US" b="1" dirty="0">
                <a:latin typeface="Kalam Bold" panose="02000000000000000000" pitchFamily="2" charset="77"/>
                <a:cs typeface="Kalam Bold" panose="02000000000000000000" pitchFamily="2" charset="77"/>
              </a:rPr>
              <a:t>Complete questions    1, 2, 3, and 4.</a:t>
            </a:r>
          </a:p>
          <a:p>
            <a:pPr marL="514350" indent="-514350">
              <a:spcAft>
                <a:spcPts val="1800"/>
              </a:spcAft>
              <a:buFont typeface="Arial" panose="020B0604020202020204" pitchFamily="34" charset="0"/>
              <a:buAutoNum type="arabicPeriod"/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We will do the Class Data Table together.</a:t>
            </a:r>
          </a:p>
        </p:txBody>
      </p:sp>
      <p:pic>
        <p:nvPicPr>
          <p:cNvPr id="7" name="Picture 6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7748DAFB-76E6-FCF2-8679-0F95FDC24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9551" y="2075762"/>
            <a:ext cx="5964248" cy="3995752"/>
          </a:xfrm>
          <a:prstGeom prst="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638AFC6-F8E9-5A6C-1717-A389C1C44A78}"/>
              </a:ext>
            </a:extLst>
          </p:cNvPr>
          <p:cNvSpPr/>
          <p:nvPr/>
        </p:nvSpPr>
        <p:spPr>
          <a:xfrm>
            <a:off x="5439213" y="2453552"/>
            <a:ext cx="3097372" cy="3124200"/>
          </a:xfrm>
          <a:prstGeom prst="round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10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74AB57DE-F92C-E218-F3FF-53FF334B483A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Class Data Table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E002A26-1E7D-CE06-25A4-B29E22752535}"/>
              </a:ext>
            </a:extLst>
          </p:cNvPr>
          <p:cNvSpPr txBox="1">
            <a:spLocks/>
          </p:cNvSpPr>
          <p:nvPr/>
        </p:nvSpPr>
        <p:spPr>
          <a:xfrm>
            <a:off x="8558092" y="1890496"/>
            <a:ext cx="2547256" cy="379398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Why do you think there are more Gray Vireos in one of the habitats?</a:t>
            </a:r>
          </a:p>
          <a:p>
            <a:endParaRPr lang="en-US" sz="2400" dirty="0">
              <a:latin typeface="Kalam" panose="02000000000000000000" pitchFamily="2" charset="77"/>
              <a:cs typeface="Kalam" panose="02000000000000000000" pitchFamily="2" charset="77"/>
            </a:endParaRPr>
          </a:p>
          <a:p>
            <a:r>
              <a:rPr lang="en-US" sz="2400" dirty="0">
                <a:latin typeface="Kalam" panose="02000000000000000000" pitchFamily="2" charset="77"/>
                <a:cs typeface="Kalam" panose="02000000000000000000" pitchFamily="2" charset="77"/>
              </a:rPr>
              <a:t>Let’s learn more about what scientists already know about the Gray Vireo.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4" name="Picture 3" descr="A white sheet with black text&#10;&#10;AI-generated content may be incorrect.">
            <a:extLst>
              <a:ext uri="{FF2B5EF4-FFF2-40B4-BE49-F238E27FC236}">
                <a16:creationId xmlns:a16="http://schemas.microsoft.com/office/drawing/2014/main" id="{5EBDC0E9-7047-A6FA-5B70-32F761FF1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3228" y="1578192"/>
            <a:ext cx="6979781" cy="4676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58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03E372-CA61-5FE8-5409-A78879A76B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01948B91-0711-04DD-8AF9-A105966447D7}"/>
              </a:ext>
            </a:extLst>
          </p:cNvPr>
          <p:cNvSpPr/>
          <p:nvPr/>
        </p:nvSpPr>
        <p:spPr>
          <a:xfrm>
            <a:off x="-12701" y="-679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4BA31A17-7CB1-3709-3503-B3C0863B95CC}"/>
              </a:ext>
            </a:extLst>
          </p:cNvPr>
          <p:cNvSpPr txBox="1">
            <a:spLocks/>
          </p:cNvSpPr>
          <p:nvPr/>
        </p:nvSpPr>
        <p:spPr>
          <a:xfrm>
            <a:off x="1226126" y="603699"/>
            <a:ext cx="10127673" cy="108698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More Sugar" pitchFamily="2" charset="0"/>
              </a:rPr>
              <a:t>Step 2: Learn what scientists already know about Gray Vireos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2153E11-F6F8-6107-4EF9-34AA9F5AB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044061" y="1297299"/>
            <a:ext cx="4596584" cy="5709943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5251310-2793-E714-92A8-4CB76AB2E58D}"/>
              </a:ext>
            </a:extLst>
          </p:cNvPr>
          <p:cNvSpPr txBox="1">
            <a:spLocks/>
          </p:cNvSpPr>
          <p:nvPr/>
        </p:nvSpPr>
        <p:spPr>
          <a:xfrm>
            <a:off x="7265334" y="2109797"/>
            <a:ext cx="3759199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Gray Vireos are found in woodlands with </a:t>
            </a:r>
            <a:r>
              <a:rPr lang="en-US" b="1" dirty="0">
                <a:latin typeface="Kalam Bold" panose="02000000000000000000" pitchFamily="2" charset="77"/>
                <a:cs typeface="Kalam Bold" panose="02000000000000000000" pitchFamily="2" charset="77"/>
              </a:rPr>
              <a:t>juniper trees </a:t>
            </a: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and </a:t>
            </a:r>
            <a:r>
              <a:rPr lang="en-US" b="1" dirty="0">
                <a:latin typeface="Kalam Bold" panose="02000000000000000000" pitchFamily="2" charset="77"/>
                <a:cs typeface="Kalam Bold" panose="02000000000000000000" pitchFamily="2" charset="77"/>
              </a:rPr>
              <a:t>oak trees. 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AFA8B6BE-CD3C-D2F3-1F62-27FB1B08F2E6}"/>
              </a:ext>
            </a:extLst>
          </p:cNvPr>
          <p:cNvSpPr/>
          <p:nvPr/>
        </p:nvSpPr>
        <p:spPr>
          <a:xfrm>
            <a:off x="7518400" y="3762834"/>
            <a:ext cx="3835399" cy="203350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tree with green leaves&#10;&#10;AI-generated content may be incorrect.">
            <a:extLst>
              <a:ext uri="{FF2B5EF4-FFF2-40B4-BE49-F238E27FC236}">
                <a16:creationId xmlns:a16="http://schemas.microsoft.com/office/drawing/2014/main" id="{1C90F864-BF15-4AB5-E8B9-89917C7AE29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5600" b="59785"/>
          <a:stretch/>
        </p:blipFill>
        <p:spPr>
          <a:xfrm rot="720000">
            <a:off x="7674983" y="3947282"/>
            <a:ext cx="1854589" cy="1158118"/>
          </a:xfrm>
          <a:prstGeom prst="rect">
            <a:avLst/>
          </a:prstGeom>
        </p:spPr>
      </p:pic>
      <p:pic>
        <p:nvPicPr>
          <p:cNvPr id="8" name="Picture 7" descr="A tree with green leaves&#10;&#10;AI-generated content may be incorrect.">
            <a:extLst>
              <a:ext uri="{FF2B5EF4-FFF2-40B4-BE49-F238E27FC236}">
                <a16:creationId xmlns:a16="http://schemas.microsoft.com/office/drawing/2014/main" id="{67D2445F-F514-8809-3AD7-3F534B060DA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923" b="75783"/>
          <a:stretch/>
        </p:blipFill>
        <p:spPr>
          <a:xfrm>
            <a:off x="9334067" y="4622690"/>
            <a:ext cx="1943532" cy="939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1149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C4D8B8-9404-2B31-3B4E-6E4E526706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97868E83-903E-B247-752F-29707820A276}"/>
              </a:ext>
            </a:extLst>
          </p:cNvPr>
          <p:cNvSpPr/>
          <p:nvPr/>
        </p:nvSpPr>
        <p:spPr>
          <a:xfrm>
            <a:off x="0" y="-17919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D2A51F-2994-05DB-36ED-53DDD1B5C37A}"/>
              </a:ext>
            </a:extLst>
          </p:cNvPr>
          <p:cNvSpPr txBox="1">
            <a:spLocks/>
          </p:cNvSpPr>
          <p:nvPr/>
        </p:nvSpPr>
        <p:spPr>
          <a:xfrm>
            <a:off x="8170672" y="1546221"/>
            <a:ext cx="3442208" cy="37297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This shows what scientists have already learned about the Gray Vireo.</a:t>
            </a:r>
          </a:p>
          <a:p>
            <a:pPr>
              <a:spcAft>
                <a:spcPts val="1200"/>
              </a:spcAft>
            </a:pPr>
            <a:r>
              <a:rPr lang="en-US" dirty="0">
                <a:latin typeface="Kalam" panose="02000000000000000000" pitchFamily="2" charset="77"/>
                <a:cs typeface="Kalam" panose="02000000000000000000" pitchFamily="2" charset="77"/>
              </a:rPr>
              <a:t>Use it to answer questions 5-8 on your worksheet.</a:t>
            </a:r>
          </a:p>
        </p:txBody>
      </p:sp>
      <p:pic>
        <p:nvPicPr>
          <p:cNvPr id="5" name="Picture 4" descr="A close-up of a brochure&#10;&#10;AI-generated content may be incorrect.">
            <a:extLst>
              <a:ext uri="{FF2B5EF4-FFF2-40B4-BE49-F238E27FC236}">
                <a16:creationId xmlns:a16="http://schemas.microsoft.com/office/drawing/2014/main" id="{E35E3508-3661-DEFB-BEE4-DED72B7B02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903" t="5377"/>
          <a:stretch/>
        </p:blipFill>
        <p:spPr>
          <a:xfrm>
            <a:off x="1181635" y="832338"/>
            <a:ext cx="6686141" cy="5193323"/>
          </a:xfrm>
          <a:prstGeom prst="rect">
            <a:avLst/>
          </a:prstGeom>
          <a:ln w="4445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7444499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Slide Template" id="{59020978-3C3A-B744-B2E0-46EDBF9A025C}" vid="{D5F45DE7-ED4C-5A49-98FC-2D10E3B4EAC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1027</TotalTime>
  <Words>847</Words>
  <Application>Microsoft Macintosh PowerPoint</Application>
  <PresentationFormat>Widescreen</PresentationFormat>
  <Paragraphs>99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Aptos</vt:lpstr>
      <vt:lpstr>Aptos Display</vt:lpstr>
      <vt:lpstr>Arial</vt:lpstr>
      <vt:lpstr>Avenir</vt:lpstr>
      <vt:lpstr>Kalam</vt:lpstr>
      <vt:lpstr>Kalam Bold</vt:lpstr>
      <vt:lpstr>More Sugar</vt:lpstr>
      <vt:lpstr>Sniglet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Stephanie Bestelmeyer</dc:creator>
  <cp:lastModifiedBy>Stephanie Bestelmeyer</cp:lastModifiedBy>
  <cp:revision>35</cp:revision>
  <cp:lastPrinted>2025-05-20T20:12:33Z</cp:lastPrinted>
  <dcterms:created xsi:type="dcterms:W3CDTF">2025-04-04T16:37:30Z</dcterms:created>
  <dcterms:modified xsi:type="dcterms:W3CDTF">2025-05-20T20:13:55Z</dcterms:modified>
</cp:coreProperties>
</file>