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57" r:id="rId3"/>
    <p:sldId id="258" r:id="rId4"/>
    <p:sldId id="259" r:id="rId5"/>
    <p:sldId id="287" r:id="rId6"/>
    <p:sldId id="290" r:id="rId7"/>
    <p:sldId id="295" r:id="rId8"/>
    <p:sldId id="296" r:id="rId9"/>
    <p:sldId id="292" r:id="rId10"/>
    <p:sldId id="293" r:id="rId11"/>
    <p:sldId id="305" r:id="rId12"/>
    <p:sldId id="285" r:id="rId13"/>
    <p:sldId id="300" r:id="rId14"/>
    <p:sldId id="306" r:id="rId15"/>
    <p:sldId id="304" r:id="rId16"/>
    <p:sldId id="299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0C7"/>
    <a:srgbClr val="B58A69"/>
    <a:srgbClr val="6EA852"/>
    <a:srgbClr val="609244"/>
    <a:srgbClr val="1935FF"/>
    <a:srgbClr val="CEB543"/>
    <a:srgbClr val="E6DACA"/>
    <a:srgbClr val="C7DCE6"/>
    <a:srgbClr val="B8D4DF"/>
    <a:srgbClr val="758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17"/>
    <p:restoredTop sz="95878"/>
  </p:normalViewPr>
  <p:slideViewPr>
    <p:cSldViewPr snapToGrid="0">
      <p:cViewPr varScale="1">
        <p:scale>
          <a:sx n="112" d="100"/>
          <a:sy n="112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9-8002-8549-848A-6864EE6FD8A1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E6A-9324-6242-B4B9-4D77C53B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9-8002-8549-848A-6864EE6FD8A1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E6A-9324-6242-B4B9-4D77C53B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9-8002-8549-848A-6864EE6FD8A1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E6A-9324-6242-B4B9-4D77C53B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7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9-8002-8549-848A-6864EE6FD8A1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E6A-9324-6242-B4B9-4D77C53B9B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7B9D5B-99A5-8E93-E992-53A81A8C3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51" y="1341244"/>
            <a:ext cx="7924999" cy="6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5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9-8002-8549-848A-6864EE6FD8A1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E6A-9324-6242-B4B9-4D77C53B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8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9-8002-8549-848A-6864EE6FD8A1}" type="datetimeFigureOut">
              <a:rPr lang="en-US" smtClean="0"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E6A-9324-6242-B4B9-4D77C53B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9-8002-8549-848A-6864EE6FD8A1}" type="datetimeFigureOut">
              <a:rPr lang="en-US" smtClean="0"/>
              <a:t>1/3/25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E6A-9324-6242-B4B9-4D77C53B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5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9-8002-8549-848A-6864EE6FD8A1}" type="datetimeFigureOut">
              <a:rPr lang="en-US" smtClean="0"/>
              <a:t>1/3/25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E6A-9324-6242-B4B9-4D77C53B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7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9-8002-8549-848A-6864EE6FD8A1}" type="datetimeFigureOut">
              <a:rPr lang="en-US" smtClean="0"/>
              <a:t>1/3/25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E6A-9324-6242-B4B9-4D77C53B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9-8002-8549-848A-6864EE6FD8A1}" type="datetimeFigureOut">
              <a:rPr lang="en-US" smtClean="0"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E6A-9324-6242-B4B9-4D77C53B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9-8002-8549-848A-6864EE6FD8A1}" type="datetimeFigureOut">
              <a:rPr lang="en-US" smtClean="0"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CE6A-9324-6242-B4B9-4D77C53B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0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18891499-8002-8549-848A-6864EE6FD8A1}" type="datetimeFigureOut">
              <a:rPr lang="en-US" smtClean="0"/>
              <a:pPr/>
              <a:t>1/3/25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EAC9CE6A-9324-6242-B4B9-4D77C53B9B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0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66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8D1E-647C-A3A8-14ED-8F296A13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90952"/>
            <a:ext cx="814281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Black" panose="020B0803020203020204" pitchFamily="34" charset="0"/>
              </a:rPr>
              <a:t>Can we model the effects of root length on phenology?</a:t>
            </a:r>
          </a:p>
        </p:txBody>
      </p:sp>
      <p:pic>
        <p:nvPicPr>
          <p:cNvPr id="5" name="Content Placeholder 4" descr="Water Bottle with solid fill">
            <a:extLst>
              <a:ext uri="{FF2B5EF4-FFF2-40B4-BE49-F238E27FC236}">
                <a16:creationId xmlns:a16="http://schemas.microsoft.com/office/drawing/2014/main" id="{C242642B-BA71-CF08-8134-64BB81BF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678" y="2226922"/>
            <a:ext cx="2350520" cy="2350520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C5487A3-C862-68F6-E04C-7600816390D9}"/>
              </a:ext>
            </a:extLst>
          </p:cNvPr>
          <p:cNvGrpSpPr/>
          <p:nvPr/>
        </p:nvGrpSpPr>
        <p:grpSpPr>
          <a:xfrm rot="20374306">
            <a:off x="3880756" y="2835728"/>
            <a:ext cx="604157" cy="2677886"/>
            <a:chOff x="4163786" y="2857500"/>
            <a:chExt cx="604157" cy="267788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D7E28F8-82AB-6BE2-5AE8-89B4F65B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163786" y="2857500"/>
              <a:ext cx="604157" cy="359229"/>
            </a:xfrm>
            <a:prstGeom prst="line">
              <a:avLst/>
            </a:prstGeom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B50C30-10AE-60B3-2378-A079B7A5042A}"/>
                </a:ext>
              </a:extLst>
            </p:cNvPr>
            <p:cNvCxnSpPr>
              <a:cxnSpLocks/>
            </p:cNvCxnSpPr>
            <p:nvPr/>
          </p:nvCxnSpPr>
          <p:spPr>
            <a:xfrm>
              <a:off x="4767943" y="3216729"/>
              <a:ext cx="0" cy="2318657"/>
            </a:xfrm>
            <a:prstGeom prst="line">
              <a:avLst/>
            </a:prstGeom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6E15115-8A7F-754E-7965-01CDEFDFEDD4}"/>
              </a:ext>
            </a:extLst>
          </p:cNvPr>
          <p:cNvSpPr txBox="1"/>
          <p:nvPr/>
        </p:nvSpPr>
        <p:spPr>
          <a:xfrm>
            <a:off x="3134677" y="5514852"/>
            <a:ext cx="31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Light" panose="020B0402020203020204" pitchFamily="34" charset="0"/>
              </a:rPr>
              <a:t>Plant </a:t>
            </a:r>
          </a:p>
          <a:p>
            <a:pPr algn="ctr"/>
            <a:r>
              <a:rPr lang="en-US" sz="3600" dirty="0">
                <a:latin typeface="Avenir Light" panose="020B0402020203020204" pitchFamily="34" charset="0"/>
              </a:rPr>
              <a:t>roots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BAFD8B-26AA-2042-F230-0B0E6F9D7D70}"/>
              </a:ext>
            </a:extLst>
          </p:cNvPr>
          <p:cNvSpPr txBox="1"/>
          <p:nvPr/>
        </p:nvSpPr>
        <p:spPr>
          <a:xfrm>
            <a:off x="285967" y="4516911"/>
            <a:ext cx="3144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Light" panose="020B0402020203020204" pitchFamily="34" charset="0"/>
              </a:rPr>
              <a:t>Groundwater</a:t>
            </a:r>
          </a:p>
          <a:p>
            <a:pPr algn="ctr"/>
            <a:r>
              <a:rPr lang="en-US" sz="1400" dirty="0">
                <a:latin typeface="Avenir Light" panose="020B0402020203020204" pitchFamily="34" charset="0"/>
              </a:rPr>
              <a:t>Water stored more than 1m deep</a:t>
            </a:r>
            <a:endParaRPr lang="en-US" sz="1200" dirty="0">
              <a:latin typeface="Avenir Light" panose="020B04020202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819622-60DF-8B70-BA15-D4376097E4CA}"/>
              </a:ext>
            </a:extLst>
          </p:cNvPr>
          <p:cNvSpPr txBox="1"/>
          <p:nvPr/>
        </p:nvSpPr>
        <p:spPr>
          <a:xfrm>
            <a:off x="6022683" y="5969066"/>
            <a:ext cx="314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Light" panose="020B0402020203020204" pitchFamily="34" charset="0"/>
              </a:rPr>
              <a:t>Time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B85F37-0C9D-782A-3120-BDF49B7716B7}"/>
              </a:ext>
            </a:extLst>
          </p:cNvPr>
          <p:cNvGrpSpPr/>
          <p:nvPr/>
        </p:nvGrpSpPr>
        <p:grpSpPr>
          <a:xfrm>
            <a:off x="5422536" y="1925108"/>
            <a:ext cx="1305480" cy="1651463"/>
            <a:chOff x="7501180" y="4691355"/>
            <a:chExt cx="1305480" cy="165146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06E5AD-1401-F702-D1D9-CCBF36A4EE2C}"/>
                </a:ext>
              </a:extLst>
            </p:cNvPr>
            <p:cNvSpPr/>
            <p:nvPr/>
          </p:nvSpPr>
          <p:spPr>
            <a:xfrm>
              <a:off x="7791317" y="5848246"/>
              <a:ext cx="721581" cy="4945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5920A348-0C16-B226-524A-8BDFE0DADD53}"/>
                </a:ext>
              </a:extLst>
            </p:cNvPr>
            <p:cNvSpPr/>
            <p:nvPr/>
          </p:nvSpPr>
          <p:spPr>
            <a:xfrm rot="10800000">
              <a:off x="7501180" y="4928461"/>
              <a:ext cx="1301857" cy="1248502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3A4404-C0E8-8919-A60D-8A3A0E357A98}"/>
                </a:ext>
              </a:extLst>
            </p:cNvPr>
            <p:cNvSpPr/>
            <p:nvPr/>
          </p:nvSpPr>
          <p:spPr>
            <a:xfrm>
              <a:off x="7504803" y="4691355"/>
              <a:ext cx="1301857" cy="4945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9AABD9B-520F-86B2-CF13-8F1F02CE669A}"/>
                </a:ext>
              </a:extLst>
            </p:cNvPr>
            <p:cNvCxnSpPr>
              <a:cxnSpLocks/>
            </p:cNvCxnSpPr>
            <p:nvPr/>
          </p:nvCxnSpPr>
          <p:spPr>
            <a:xfrm>
              <a:off x="7730836" y="5777345"/>
              <a:ext cx="4212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04C738D-3D7D-9CB0-27A9-750AFEE82B03}"/>
              </a:ext>
            </a:extLst>
          </p:cNvPr>
          <p:cNvSpPr txBox="1"/>
          <p:nvPr/>
        </p:nvSpPr>
        <p:spPr>
          <a:xfrm>
            <a:off x="4502905" y="3544841"/>
            <a:ext cx="314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Light" panose="020B0402020203020204" pitchFamily="34" charset="0"/>
              </a:rPr>
              <a:t>Plant </a:t>
            </a:r>
          </a:p>
        </p:txBody>
      </p:sp>
      <p:pic>
        <p:nvPicPr>
          <p:cNvPr id="7" name="Graphic 6" descr="Alarm clock outline">
            <a:extLst>
              <a:ext uri="{FF2B5EF4-FFF2-40B4-BE49-F238E27FC236}">
                <a16:creationId xmlns:a16="http://schemas.microsoft.com/office/drawing/2014/main" id="{C7A5892E-A710-CE06-A759-12E168D76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9813" y="4180991"/>
            <a:ext cx="2022434" cy="20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0781F-1AB3-671E-C18E-AD160D522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5E4D-6118-6353-3FAC-C19B7C31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90952"/>
            <a:ext cx="814281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Black" panose="020B0803020203020204" pitchFamily="34" charset="0"/>
              </a:rPr>
              <a:t>How is plant root length related to green-up dates?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49F98-ADF1-B5A8-7C3D-CC7DB8CE1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319212" cy="46655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venir Light" panose="020B0402020203020204" pitchFamily="34" charset="0"/>
              </a:rPr>
              <a:t>Use your straw to get water from the bottle (groundwater) to your cup (plant). </a:t>
            </a:r>
          </a:p>
          <a:p>
            <a:pPr marL="0" indent="0">
              <a:buNone/>
            </a:pPr>
            <a:endParaRPr lang="en-US" dirty="0">
              <a:latin typeface="Avenir Light" panose="020B04020202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Light" panose="020B0402020203020204" pitchFamily="34" charset="0"/>
              </a:rPr>
              <a:t>When you reach the black line on your cup, you have enough water to green up. </a:t>
            </a:r>
          </a:p>
          <a:p>
            <a:pPr marL="0" indent="0">
              <a:buNone/>
            </a:pPr>
            <a:endParaRPr lang="en-US" dirty="0">
              <a:latin typeface="Avenir Light" panose="020B04020202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Light" panose="020B0402020203020204" pitchFamily="34" charset="0"/>
              </a:rPr>
              <a:t>Note the number on the screen when you reach the line. </a:t>
            </a:r>
          </a:p>
        </p:txBody>
      </p:sp>
      <p:pic>
        <p:nvPicPr>
          <p:cNvPr id="6" name="Content Placeholder 4" descr="Water Bottle with solid fill">
            <a:extLst>
              <a:ext uri="{FF2B5EF4-FFF2-40B4-BE49-F238E27FC236}">
                <a16:creationId xmlns:a16="http://schemas.microsoft.com/office/drawing/2014/main" id="{046F9A22-F6E5-A1C0-37C6-6F8A3EE6F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7371" y="2403935"/>
            <a:ext cx="2110335" cy="20501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1F4DD8-6CE4-8865-9FBE-BDAB3ADE69D2}"/>
              </a:ext>
            </a:extLst>
          </p:cNvPr>
          <p:cNvGrpSpPr/>
          <p:nvPr/>
        </p:nvGrpSpPr>
        <p:grpSpPr>
          <a:xfrm rot="20374306">
            <a:off x="6600179" y="1893291"/>
            <a:ext cx="317968" cy="1296093"/>
            <a:chOff x="4163786" y="2857500"/>
            <a:chExt cx="604157" cy="26778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B1C417C-0FC8-C8CD-D92F-8BAE0061F5B1}"/>
                </a:ext>
              </a:extLst>
            </p:cNvPr>
            <p:cNvCxnSpPr>
              <a:cxnSpLocks/>
            </p:cNvCxnSpPr>
            <p:nvPr/>
          </p:nvCxnSpPr>
          <p:spPr>
            <a:xfrm>
              <a:off x="4163786" y="2857500"/>
              <a:ext cx="604157" cy="359229"/>
            </a:xfrm>
            <a:prstGeom prst="line">
              <a:avLst/>
            </a:prstGeom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D7299C-31BA-CA97-9A35-6607AF4166FD}"/>
                </a:ext>
              </a:extLst>
            </p:cNvPr>
            <p:cNvCxnSpPr>
              <a:cxnSpLocks/>
            </p:cNvCxnSpPr>
            <p:nvPr/>
          </p:nvCxnSpPr>
          <p:spPr>
            <a:xfrm>
              <a:off x="4767943" y="3216729"/>
              <a:ext cx="0" cy="2318657"/>
            </a:xfrm>
            <a:prstGeom prst="line">
              <a:avLst/>
            </a:prstGeom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3FD976-1784-6015-9A16-1ACCCAFF9965}"/>
              </a:ext>
            </a:extLst>
          </p:cNvPr>
          <p:cNvGrpSpPr>
            <a:grpSpLocks noChangeAspect="1"/>
          </p:cNvGrpSpPr>
          <p:nvPr/>
        </p:nvGrpSpPr>
        <p:grpSpPr>
          <a:xfrm>
            <a:off x="7537440" y="3472725"/>
            <a:ext cx="977910" cy="1237079"/>
            <a:chOff x="7501180" y="4691355"/>
            <a:chExt cx="1305480" cy="16514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8E1DDF-3E05-CF33-BB05-114CCF65705C}"/>
                </a:ext>
              </a:extLst>
            </p:cNvPr>
            <p:cNvSpPr/>
            <p:nvPr/>
          </p:nvSpPr>
          <p:spPr>
            <a:xfrm>
              <a:off x="7791317" y="5848246"/>
              <a:ext cx="721581" cy="4945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A58BD8EE-A0B9-604F-5D8A-5A224CDB9520}"/>
                </a:ext>
              </a:extLst>
            </p:cNvPr>
            <p:cNvSpPr/>
            <p:nvPr/>
          </p:nvSpPr>
          <p:spPr>
            <a:xfrm rot="10800000">
              <a:off x="7501180" y="4928461"/>
              <a:ext cx="1301857" cy="1248502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5B57E7-956D-5302-7D67-84EC1A2CA8E8}"/>
                </a:ext>
              </a:extLst>
            </p:cNvPr>
            <p:cNvSpPr/>
            <p:nvPr/>
          </p:nvSpPr>
          <p:spPr>
            <a:xfrm>
              <a:off x="7504803" y="4691355"/>
              <a:ext cx="1301857" cy="4945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247F54-B84E-7F62-C8D0-3749688F77DD}"/>
                </a:ext>
              </a:extLst>
            </p:cNvPr>
            <p:cNvCxnSpPr>
              <a:cxnSpLocks/>
            </p:cNvCxnSpPr>
            <p:nvPr/>
          </p:nvCxnSpPr>
          <p:spPr>
            <a:xfrm>
              <a:off x="7730836" y="5777345"/>
              <a:ext cx="4212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8F6310D8-EBC3-2830-F4A0-7969B9EBF5DC}"/>
              </a:ext>
            </a:extLst>
          </p:cNvPr>
          <p:cNvSpPr/>
          <p:nvPr/>
        </p:nvSpPr>
        <p:spPr>
          <a:xfrm>
            <a:off x="5165200" y="4891723"/>
            <a:ext cx="1844946" cy="1599476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Avenir Black" panose="020B0803020203020204" pitchFamily="34" charset="0"/>
              </a:rPr>
              <a:t>8</a:t>
            </a:r>
          </a:p>
        </p:txBody>
      </p:sp>
      <p:pic>
        <p:nvPicPr>
          <p:cNvPr id="29" name="Graphic 28" descr="Alarm clock outline">
            <a:extLst>
              <a:ext uri="{FF2B5EF4-FFF2-40B4-BE49-F238E27FC236}">
                <a16:creationId xmlns:a16="http://schemas.microsoft.com/office/drawing/2014/main" id="{62FC259B-9F8B-0789-4D68-BA5E82476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8136" y="4823959"/>
            <a:ext cx="686706" cy="6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0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CD1B54-CE50-3A30-E719-2FCAC8BED03C}"/>
              </a:ext>
            </a:extLst>
          </p:cNvPr>
          <p:cNvSpPr/>
          <p:nvPr/>
        </p:nvSpPr>
        <p:spPr>
          <a:xfrm>
            <a:off x="2446638" y="2071692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00" dirty="0">
              <a:latin typeface="Avenir Black" panose="020B08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D2A5A-3184-8188-A27B-985F520E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lack" panose="020B0803020203020204" pitchFamily="34" charset="0"/>
              </a:rPr>
              <a:t>When will you green-up?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6255EB1-F395-6F83-8446-092EC43D48EF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venir Black" panose="020B0803020203020204" pitchFamily="34" charset="0"/>
              </a:rPr>
              <a:t>Ready?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E1B5030-1A31-C7DF-961F-20FBA30B3F77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venir Black" panose="020B0803020203020204" pitchFamily="34" charset="0"/>
              </a:rPr>
              <a:t>Set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CDB4023-D0D9-8220-D2C3-4B3F44C45611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venir Black" panose="020B0803020203020204" pitchFamily="34" charset="0"/>
              </a:rPr>
              <a:t>Go!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A679507-3B97-68A3-14AB-366164E398BD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latin typeface="Avenir Black" panose="020B0803020203020204" pitchFamily="34" charset="0"/>
              </a:rPr>
              <a:t>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6E8BA81-1139-6463-98AC-971E19001EE0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latin typeface="Avenir Black" panose="020B0803020203020204" pitchFamily="34" charset="0"/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A05D001-AA33-73D9-BF93-C416501B1099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latin typeface="Avenir Black" panose="020B0803020203020204" pitchFamily="34" charset="0"/>
              </a:rPr>
              <a:t>3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9557EC9-4DFC-7F73-507E-E81BCD94E7CB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latin typeface="Avenir Black" panose="020B0803020203020204" pitchFamily="34" charset="0"/>
              </a:rPr>
              <a:t>4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D9272D5-AD0E-D8F5-973C-4EEE4D0DEAD3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latin typeface="Avenir Black" panose="020B0803020203020204" pitchFamily="34" charset="0"/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498328C-03CE-ACB2-59CC-E097099E218C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latin typeface="Avenir Black" panose="020B0803020203020204" pitchFamily="34" charset="0"/>
              </a:rPr>
              <a:t>6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D0D2E4E-AFD0-B81D-4B6D-CAC4564E242C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latin typeface="Avenir Black" panose="020B0803020203020204" pitchFamily="34" charset="0"/>
              </a:rPr>
              <a:t>7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0B530BD-1FBA-E033-B895-FC805A357366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latin typeface="Avenir Black" panose="020B0803020203020204" pitchFamily="34" charset="0"/>
              </a:rPr>
              <a:t>9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649F5D-A562-69D4-9018-322372158DAE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DEFE7C-04A3-7577-2CB1-5B4BD45F3605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11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90EAF08-8C92-A7B4-FA0E-AC9675F178E0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12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05DB318-B9AD-B46C-9A31-44743D5391C4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13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C8474E9-FA7C-0C49-380F-A01BDA0A48F4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14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26C4736-EF88-0392-367F-650C162C9B2E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15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B3ECE0C-BFC8-3FAF-4E48-12BCDB51C8CD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16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D397D57-73DA-C309-AFCA-30F698F16388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17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7E98D5C-6079-6BA4-FC21-5D2A225EDB01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18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C3658EE4-979A-52D3-6476-BD3C49149FEA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19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DF2B118-8FF9-67F3-03E6-AC11174CC446}"/>
              </a:ext>
            </a:extLst>
          </p:cNvPr>
          <p:cNvSpPr/>
          <p:nvPr/>
        </p:nvSpPr>
        <p:spPr>
          <a:xfrm>
            <a:off x="2446638" y="2071693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20</a:t>
            </a:r>
          </a:p>
        </p:txBody>
      </p:sp>
      <p:pic>
        <p:nvPicPr>
          <p:cNvPr id="57" name="Graphic 56" descr="Alarm clock outline">
            <a:extLst>
              <a:ext uri="{FF2B5EF4-FFF2-40B4-BE49-F238E27FC236}">
                <a16:creationId xmlns:a16="http://schemas.microsoft.com/office/drawing/2014/main" id="{82E2C4C5-4A57-8C90-BB4B-696714697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1799" y="2071693"/>
            <a:ext cx="1325563" cy="132556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63BBE5-2C43-2878-5432-629D317F0112}"/>
              </a:ext>
            </a:extLst>
          </p:cNvPr>
          <p:cNvSpPr/>
          <p:nvPr/>
        </p:nvSpPr>
        <p:spPr>
          <a:xfrm>
            <a:off x="2446638" y="2071691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21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4FFEFE7-7BAA-60C8-E6F7-6F773731709A}"/>
              </a:ext>
            </a:extLst>
          </p:cNvPr>
          <p:cNvSpPr/>
          <p:nvPr/>
        </p:nvSpPr>
        <p:spPr>
          <a:xfrm>
            <a:off x="2446638" y="2071690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22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E5C2649-6CA5-3F8E-9DF5-659A87621C12}"/>
              </a:ext>
            </a:extLst>
          </p:cNvPr>
          <p:cNvSpPr/>
          <p:nvPr/>
        </p:nvSpPr>
        <p:spPr>
          <a:xfrm>
            <a:off x="2446638" y="2071690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23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3193A2-21CA-F764-7DF1-63273B1C5367}"/>
              </a:ext>
            </a:extLst>
          </p:cNvPr>
          <p:cNvSpPr/>
          <p:nvPr/>
        </p:nvSpPr>
        <p:spPr>
          <a:xfrm>
            <a:off x="2446638" y="2071689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185AC47-06F9-84A8-4A5E-422C899B1E16}"/>
              </a:ext>
            </a:extLst>
          </p:cNvPr>
          <p:cNvSpPr/>
          <p:nvPr/>
        </p:nvSpPr>
        <p:spPr>
          <a:xfrm>
            <a:off x="2446638" y="2071688"/>
            <a:ext cx="4250724" cy="4090087"/>
          </a:xfrm>
          <a:prstGeom prst="roundRect">
            <a:avLst/>
          </a:prstGeom>
          <a:solidFill>
            <a:srgbClr val="5FC0C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0553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8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3F87-02C6-C39D-3A25-6E801031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Black" panose="020B0803020203020204" pitchFamily="34" charset="0"/>
              </a:rPr>
              <a:t>Graph the results of your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32BCD-297A-8D61-A8E0-ED9237FA5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64" y="4724901"/>
            <a:ext cx="2713264" cy="14473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venir Light" panose="020B0402020203020204" pitchFamily="34" charset="0"/>
              </a:rPr>
              <a:t>When did </a:t>
            </a:r>
            <a:r>
              <a:rPr lang="en-US" u="sng" dirty="0">
                <a:latin typeface="Avenir Light" panose="020B0402020203020204" pitchFamily="34" charset="0"/>
              </a:rPr>
              <a:t>long-rooted bushes</a:t>
            </a:r>
            <a:r>
              <a:rPr lang="en-US" dirty="0">
                <a:latin typeface="Avenir Light" panose="020B0402020203020204" pitchFamily="34" charset="0"/>
              </a:rPr>
              <a:t> green up?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1311D7-F4B7-606C-DD4D-9890CA9BFCD2}"/>
              </a:ext>
            </a:extLst>
          </p:cNvPr>
          <p:cNvSpPr/>
          <p:nvPr/>
        </p:nvSpPr>
        <p:spPr>
          <a:xfrm>
            <a:off x="1458682" y="2086566"/>
            <a:ext cx="2340429" cy="23404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E7148-860B-57FC-55BE-4DD6B408244D}"/>
              </a:ext>
            </a:extLst>
          </p:cNvPr>
          <p:cNvSpPr txBox="1"/>
          <p:nvPr/>
        </p:nvSpPr>
        <p:spPr>
          <a:xfrm>
            <a:off x="1355882" y="2418976"/>
            <a:ext cx="25041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venir Black" panose="020B0803020203020204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6EB155-AC51-F51A-08FA-EE98EAF67F4D}"/>
              </a:ext>
            </a:extLst>
          </p:cNvPr>
          <p:cNvSpPr txBox="1">
            <a:spLocks/>
          </p:cNvSpPr>
          <p:nvPr/>
        </p:nvSpPr>
        <p:spPr>
          <a:xfrm>
            <a:off x="4898483" y="4759406"/>
            <a:ext cx="3203121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venir Light" panose="020B0402020203020204" pitchFamily="34" charset="0"/>
              </a:rPr>
              <a:t>When did </a:t>
            </a:r>
            <a:r>
              <a:rPr lang="en-US" u="sng" dirty="0">
                <a:latin typeface="Avenir Light" panose="020B0402020203020204" pitchFamily="34" charset="0"/>
              </a:rPr>
              <a:t>short-rooted grasses</a:t>
            </a:r>
            <a:r>
              <a:rPr lang="en-US" dirty="0">
                <a:latin typeface="Avenir Light" panose="020B0402020203020204" pitchFamily="34" charset="0"/>
              </a:rPr>
              <a:t> green up?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3B716C-6D59-E457-3F4E-3DF0C13BB528}"/>
              </a:ext>
            </a:extLst>
          </p:cNvPr>
          <p:cNvSpPr/>
          <p:nvPr/>
        </p:nvSpPr>
        <p:spPr>
          <a:xfrm>
            <a:off x="5329830" y="2086566"/>
            <a:ext cx="2340429" cy="23404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C460B-721F-9A5E-389C-9D0BF24D6E69}"/>
              </a:ext>
            </a:extLst>
          </p:cNvPr>
          <p:cNvSpPr txBox="1"/>
          <p:nvPr/>
        </p:nvSpPr>
        <p:spPr>
          <a:xfrm>
            <a:off x="5227030" y="2418976"/>
            <a:ext cx="25041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venir Black" panose="020B08030202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82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1977D-6DDD-C1DF-4C4F-2B471372F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DF1DFB-EC94-540A-1EEB-DBD99FC2B59D}"/>
              </a:ext>
            </a:extLst>
          </p:cNvPr>
          <p:cNvSpPr/>
          <p:nvPr/>
        </p:nvSpPr>
        <p:spPr>
          <a:xfrm>
            <a:off x="0" y="1809530"/>
            <a:ext cx="9144000" cy="49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0FFA8-500A-23D0-5EEB-5DBDDEC2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Black" panose="020B0803020203020204" pitchFamily="34" charset="0"/>
              </a:rPr>
              <a:t>Plant Roots and Phenology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54B68C-1426-C85A-8636-477A3762F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664"/>
          <a:stretch/>
        </p:blipFill>
        <p:spPr>
          <a:xfrm>
            <a:off x="2347350" y="1809530"/>
            <a:ext cx="3715711" cy="404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2C05E-20B0-132C-DBC2-E7CAB5133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335" y="1902985"/>
            <a:ext cx="1835373" cy="3957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391378-6B22-C68A-B6B5-C60B93A8E7AC}"/>
              </a:ext>
            </a:extLst>
          </p:cNvPr>
          <p:cNvSpPr txBox="1"/>
          <p:nvPr/>
        </p:nvSpPr>
        <p:spPr>
          <a:xfrm>
            <a:off x="2810977" y="6545414"/>
            <a:ext cx="6333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venir Light" panose="020B0402020203020204" pitchFamily="34" charset="0"/>
              </a:rPr>
              <a:t>Adapted from Gibbens and Lenz, 2001. Journal of Arid Environments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1E592-0762-9ADC-B781-F97ED91AB2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779"/>
          <a:stretch/>
        </p:blipFill>
        <p:spPr>
          <a:xfrm>
            <a:off x="278493" y="2631574"/>
            <a:ext cx="3721100" cy="3016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83B1D3-BED5-F59A-B273-CDB558BF7F4A}"/>
              </a:ext>
            </a:extLst>
          </p:cNvPr>
          <p:cNvSpPr txBox="1"/>
          <p:nvPr/>
        </p:nvSpPr>
        <p:spPr>
          <a:xfrm>
            <a:off x="176378" y="2485378"/>
            <a:ext cx="2372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Light" panose="020B0402020203020204" pitchFamily="34" charset="0"/>
              </a:rPr>
              <a:t>Honey Mesquite Bush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A66C4-B0D0-428A-9661-3B3EE999FF73}"/>
              </a:ext>
            </a:extLst>
          </p:cNvPr>
          <p:cNvSpPr txBox="1"/>
          <p:nvPr/>
        </p:nvSpPr>
        <p:spPr>
          <a:xfrm>
            <a:off x="3213817" y="2462297"/>
            <a:ext cx="992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Light" panose="020B0402020203020204" pitchFamily="34" charset="0"/>
              </a:rPr>
              <a:t>Tarbush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8D84F-0BB9-B4D5-99BB-FCB67DD6E810}"/>
              </a:ext>
            </a:extLst>
          </p:cNvPr>
          <p:cNvSpPr txBox="1"/>
          <p:nvPr/>
        </p:nvSpPr>
        <p:spPr>
          <a:xfrm>
            <a:off x="5549618" y="2132482"/>
            <a:ext cx="159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Light" panose="020B0402020203020204" pitchFamily="34" charset="0"/>
              </a:rPr>
              <a:t>Black Grama Grass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247A4-5AB1-20F0-6C7B-777AB16C1F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7332" y="1794032"/>
            <a:ext cx="1142039" cy="4041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6C6E5-AADC-D641-077E-3F04DF334C60}"/>
              </a:ext>
            </a:extLst>
          </p:cNvPr>
          <p:cNvSpPr txBox="1"/>
          <p:nvPr/>
        </p:nvSpPr>
        <p:spPr>
          <a:xfrm>
            <a:off x="6916632" y="2119849"/>
            <a:ext cx="136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venir Light" panose="020B0402020203020204" pitchFamily="34" charset="0"/>
              </a:rPr>
              <a:t>Ear Muhly Grass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84554-37D3-BBDD-EF44-9F226BDFF4C4}"/>
              </a:ext>
            </a:extLst>
          </p:cNvPr>
          <p:cNvSpPr txBox="1"/>
          <p:nvPr/>
        </p:nvSpPr>
        <p:spPr>
          <a:xfrm>
            <a:off x="930728" y="5889223"/>
            <a:ext cx="7282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venir Light" panose="020B0402020203020204" pitchFamily="34" charset="0"/>
              </a:rPr>
              <a:t>Plants can access water that’s stored deeper underground all the time AND water in the top layer of soil after rain. </a:t>
            </a:r>
          </a:p>
        </p:txBody>
      </p:sp>
    </p:spTree>
    <p:extLst>
      <p:ext uri="{BB962C8B-B14F-4D97-AF65-F5344CB8AC3E}">
        <p14:creationId xmlns:p14="http://schemas.microsoft.com/office/powerpoint/2010/main" val="7590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8B50-8A36-606F-B914-FA7FA4D4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lack" panose="020B0803020203020204" pitchFamily="34" charset="0"/>
              </a:rPr>
              <a:t>In the future…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486A2-A18A-48D1-089D-AD91DC421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venir Book" panose="02000503020000020003" pitchFamily="2" charset="0"/>
              </a:rPr>
              <a:t>What will be the impact of climate change?</a:t>
            </a:r>
          </a:p>
          <a:p>
            <a:pPr marL="0" indent="0">
              <a:buNone/>
            </a:pPr>
            <a:endParaRPr lang="en-US" sz="28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Avenir Book" panose="02000503020000020003" pitchFamily="2" charset="0"/>
              </a:rPr>
              <a:t>Climate change is changing: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When rain falls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How much rain falls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How much and how fast water evaporates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Avenir Book" panose="02000503020000020003" pitchFamily="2" charset="0"/>
              </a:rPr>
              <a:t>Answer question 5.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80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CD1B54-CE50-3A30-E719-2FCAC8BED03C}"/>
              </a:ext>
            </a:extLst>
          </p:cNvPr>
          <p:cNvSpPr/>
          <p:nvPr/>
        </p:nvSpPr>
        <p:spPr>
          <a:xfrm>
            <a:off x="2446638" y="2039039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D2A5A-3184-8188-A27B-985F520E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lack" panose="020B0803020203020204" pitchFamily="34" charset="0"/>
              </a:rPr>
              <a:t>Round 2: Rain and Drought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6255EB1-F395-6F83-8446-092EC43D48EF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Ready?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E1B5030-1A31-C7DF-961F-20FBA30B3F77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Set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CDB4023-D0D9-8220-D2C3-4B3F44C45611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Go!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A679507-3B97-68A3-14AB-366164E398BD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/>
              <a:t>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6E8BA81-1139-6463-98AC-971E19001EE0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/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A05D001-AA33-73D9-BF93-C416501B1099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/>
              <a:t>3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9557EC9-4DFC-7F73-507E-E81BCD94E7CB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/>
              <a:t>4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D9272D5-AD0E-D8F5-973C-4EEE4D0DEAD3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/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498328C-03CE-ACB2-59CC-E097099E218C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/>
              <a:t>6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D0D2E4E-AFD0-B81D-4B6D-CAC4564E242C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/>
              <a:t>7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0B530BD-1FBA-E033-B895-FC805A357366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/>
              <a:t>9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649F5D-A562-69D4-9018-322372158DAE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DEFE7C-04A3-7577-2CB1-5B4BD45F3605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11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90EAF08-8C92-A7B4-FA0E-AC9675F178E0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12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05DB318-B9AD-B46C-9A31-44743D5391C4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13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C8474E9-FA7C-0C49-380F-A01BDA0A48F4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14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26C4736-EF88-0392-367F-650C162C9B2E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15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B3ECE0C-BFC8-3FAF-4E48-12BCDB51C8CD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16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D397D57-73DA-C309-AFCA-30F698F16388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17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7E98D5C-6079-6BA4-FC21-5D2A225EDB01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18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C3658EE4-979A-52D3-6476-BD3C49149FEA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19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DF2B118-8FF9-67F3-03E6-AC11174CC446}"/>
              </a:ext>
            </a:extLst>
          </p:cNvPr>
          <p:cNvSpPr/>
          <p:nvPr/>
        </p:nvSpPr>
        <p:spPr>
          <a:xfrm>
            <a:off x="2446638" y="2039040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20</a:t>
            </a:r>
          </a:p>
        </p:txBody>
      </p:sp>
      <p:pic>
        <p:nvPicPr>
          <p:cNvPr id="57" name="Graphic 56" descr="Alarm clock outline">
            <a:extLst>
              <a:ext uri="{FF2B5EF4-FFF2-40B4-BE49-F238E27FC236}">
                <a16:creationId xmlns:a16="http://schemas.microsoft.com/office/drawing/2014/main" id="{82E2C4C5-4A57-8C90-BB4B-696714697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1799" y="2039040"/>
            <a:ext cx="1325563" cy="132556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63BBE5-2C43-2878-5432-629D317F0112}"/>
              </a:ext>
            </a:extLst>
          </p:cNvPr>
          <p:cNvSpPr/>
          <p:nvPr/>
        </p:nvSpPr>
        <p:spPr>
          <a:xfrm>
            <a:off x="2446638" y="2039038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21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4FFEFE7-7BAA-60C8-E6F7-6F773731709A}"/>
              </a:ext>
            </a:extLst>
          </p:cNvPr>
          <p:cNvSpPr/>
          <p:nvPr/>
        </p:nvSpPr>
        <p:spPr>
          <a:xfrm>
            <a:off x="2446638" y="2039037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22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E5C2649-6CA5-3F8E-9DF5-659A87621C12}"/>
              </a:ext>
            </a:extLst>
          </p:cNvPr>
          <p:cNvSpPr/>
          <p:nvPr/>
        </p:nvSpPr>
        <p:spPr>
          <a:xfrm>
            <a:off x="2446638" y="2039037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23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3193A2-21CA-F764-7DF1-63273B1C5367}"/>
              </a:ext>
            </a:extLst>
          </p:cNvPr>
          <p:cNvSpPr/>
          <p:nvPr/>
        </p:nvSpPr>
        <p:spPr>
          <a:xfrm>
            <a:off x="2446638" y="2039036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185AC47-06F9-84A8-4A5E-422C899B1E16}"/>
              </a:ext>
            </a:extLst>
          </p:cNvPr>
          <p:cNvSpPr/>
          <p:nvPr/>
        </p:nvSpPr>
        <p:spPr>
          <a:xfrm>
            <a:off x="2446638" y="2039035"/>
            <a:ext cx="4250724" cy="4090087"/>
          </a:xfrm>
          <a:prstGeom prst="roundRect">
            <a:avLst/>
          </a:prstGeom>
          <a:solidFill>
            <a:srgbClr val="5FC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Avenir Black" panose="020B0803020203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9539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8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B6F72-D6B1-3B7F-C5D5-11EECABEA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5975-0BF4-E518-5AF5-B4F35FB4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Black" panose="020B0803020203020204" pitchFamily="34" charset="0"/>
              </a:rPr>
              <a:t>Add your new results to the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4145-0E7D-DD47-BEBB-6CE5E26CC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64" y="4420102"/>
            <a:ext cx="2713264" cy="14473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venir Light" panose="020B0402020203020204" pitchFamily="34" charset="0"/>
              </a:rPr>
              <a:t>When did </a:t>
            </a:r>
            <a:r>
              <a:rPr lang="en-US" u="sng" dirty="0">
                <a:latin typeface="Avenir Light" panose="020B0402020203020204" pitchFamily="34" charset="0"/>
              </a:rPr>
              <a:t>long-rooted bushes</a:t>
            </a:r>
            <a:r>
              <a:rPr lang="en-US" dirty="0">
                <a:latin typeface="Avenir Light" panose="020B0402020203020204" pitchFamily="34" charset="0"/>
              </a:rPr>
              <a:t> green up?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95EF42-35E1-C899-895B-AB5AF374B24E}"/>
              </a:ext>
            </a:extLst>
          </p:cNvPr>
          <p:cNvSpPr/>
          <p:nvPr/>
        </p:nvSpPr>
        <p:spPr>
          <a:xfrm>
            <a:off x="1458682" y="1781767"/>
            <a:ext cx="2340429" cy="23404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52A57-DD33-7CD1-4F3D-11E93FA3EDB4}"/>
              </a:ext>
            </a:extLst>
          </p:cNvPr>
          <p:cNvSpPr txBox="1"/>
          <p:nvPr/>
        </p:nvSpPr>
        <p:spPr>
          <a:xfrm>
            <a:off x="1355882" y="2114177"/>
            <a:ext cx="25041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venir Black" panose="020B0803020203020204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C81F49-8590-F3F1-AEC6-9C1392779A7F}"/>
              </a:ext>
            </a:extLst>
          </p:cNvPr>
          <p:cNvSpPr txBox="1">
            <a:spLocks/>
          </p:cNvSpPr>
          <p:nvPr/>
        </p:nvSpPr>
        <p:spPr>
          <a:xfrm>
            <a:off x="4898483" y="4454607"/>
            <a:ext cx="3203121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venir Light" panose="020B0402020203020204" pitchFamily="34" charset="0"/>
              </a:rPr>
              <a:t>When did </a:t>
            </a:r>
            <a:r>
              <a:rPr lang="en-US" u="sng" dirty="0">
                <a:latin typeface="Avenir Light" panose="020B0402020203020204" pitchFamily="34" charset="0"/>
              </a:rPr>
              <a:t>short-rooted grasses</a:t>
            </a:r>
            <a:r>
              <a:rPr lang="en-US" dirty="0">
                <a:latin typeface="Avenir Light" panose="020B0402020203020204" pitchFamily="34" charset="0"/>
              </a:rPr>
              <a:t> green up?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7A8B83-7757-9E86-E972-1266DB447731}"/>
              </a:ext>
            </a:extLst>
          </p:cNvPr>
          <p:cNvSpPr/>
          <p:nvPr/>
        </p:nvSpPr>
        <p:spPr>
          <a:xfrm>
            <a:off x="5329830" y="1781767"/>
            <a:ext cx="2340429" cy="23404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18AAD-9A45-D5D3-E72F-B7C768C7418E}"/>
              </a:ext>
            </a:extLst>
          </p:cNvPr>
          <p:cNvSpPr txBox="1"/>
          <p:nvPr/>
        </p:nvSpPr>
        <p:spPr>
          <a:xfrm>
            <a:off x="5227030" y="2114177"/>
            <a:ext cx="25041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venir Black" panose="020B0803020203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1193E-0F1E-6CDB-226C-9B280A722A5B}"/>
              </a:ext>
            </a:extLst>
          </p:cNvPr>
          <p:cNvSpPr txBox="1"/>
          <p:nvPr/>
        </p:nvSpPr>
        <p:spPr>
          <a:xfrm>
            <a:off x="195943" y="6092764"/>
            <a:ext cx="8752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Avenir Light" panose="020B0402020203020204" pitchFamily="34" charset="0"/>
              </a:rPr>
              <a:t>Did drought and rain impact one group of plants more than the other? </a:t>
            </a:r>
          </a:p>
        </p:txBody>
      </p:sp>
    </p:spTree>
    <p:extLst>
      <p:ext uri="{BB962C8B-B14F-4D97-AF65-F5344CB8AC3E}">
        <p14:creationId xmlns:p14="http://schemas.microsoft.com/office/powerpoint/2010/main" val="78570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9F97-2DD4-331C-2BFE-ED30C3FD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Black" panose="02000503020000020003" pitchFamily="2" charset="0"/>
              </a:rPr>
              <a:t>Patterns in 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601E2-5A14-E4C0-78EA-DE6536F1C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venir Light" panose="020B0402020203020204" pitchFamily="34" charset="0"/>
              </a:rPr>
              <a:t>Put your cards in order from first thing that happens to the last thing that happens.</a:t>
            </a:r>
          </a:p>
          <a:p>
            <a:pPr marL="0" indent="0">
              <a:buNone/>
            </a:pPr>
            <a:endParaRPr lang="en-US" dirty="0">
              <a:latin typeface="Avenir Light" panose="020B0402020203020204" pitchFamily="34" charset="0"/>
            </a:endParaRPr>
          </a:p>
          <a:p>
            <a:pPr marL="0" indent="0">
              <a:buNone/>
            </a:pPr>
            <a:endParaRPr lang="en-US" dirty="0">
              <a:latin typeface="Avenir Light" panose="020B0402020203020204" pitchFamily="34" charset="0"/>
            </a:endParaRPr>
          </a:p>
          <a:p>
            <a:pPr marL="0" indent="0">
              <a:buNone/>
            </a:pPr>
            <a:endParaRPr lang="en-US" dirty="0">
              <a:latin typeface="Avenir Light" panose="020B0402020203020204" pitchFamily="34" charset="0"/>
            </a:endParaRPr>
          </a:p>
          <a:p>
            <a:pPr marL="0" indent="0">
              <a:buNone/>
            </a:pPr>
            <a:endParaRPr lang="en-US" dirty="0">
              <a:latin typeface="Avenir Light" panose="020B0402020203020204" pitchFamily="34" charset="0"/>
            </a:endParaRPr>
          </a:p>
          <a:p>
            <a:pPr marL="0" indent="0">
              <a:buNone/>
            </a:pPr>
            <a:endParaRPr lang="en-US" dirty="0">
              <a:latin typeface="Avenir Light" panose="020B0402020203020204" pitchFamily="34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Avenir Light" panose="020B0402020203020204" pitchFamily="34" charset="0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3EFEE-7CB2-777E-2E66-A6D273C6A569}"/>
              </a:ext>
            </a:extLst>
          </p:cNvPr>
          <p:cNvSpPr/>
          <p:nvPr/>
        </p:nvSpPr>
        <p:spPr>
          <a:xfrm>
            <a:off x="1158913" y="3429000"/>
            <a:ext cx="2049716" cy="1665513"/>
          </a:xfrm>
          <a:prstGeom prst="rect">
            <a:avLst/>
          </a:prstGeom>
          <a:solidFill>
            <a:srgbClr val="5FC0C7"/>
          </a:solidFill>
          <a:ln>
            <a:solidFill>
              <a:srgbClr val="5FC0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Avenir Black" panose="020B0803020203020204" pitchFamily="34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7C63F-EF61-4F2F-B185-3612C24F3D07}"/>
              </a:ext>
            </a:extLst>
          </p:cNvPr>
          <p:cNvSpPr/>
          <p:nvPr/>
        </p:nvSpPr>
        <p:spPr>
          <a:xfrm>
            <a:off x="3557659" y="3429000"/>
            <a:ext cx="2049716" cy="1665513"/>
          </a:xfrm>
          <a:prstGeom prst="rect">
            <a:avLst/>
          </a:prstGeom>
          <a:solidFill>
            <a:srgbClr val="5FC0C7"/>
          </a:solidFill>
          <a:ln>
            <a:solidFill>
              <a:srgbClr val="5FC0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Avenir Black" panose="020B0803020203020204" pitchFamily="34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E98EB-CEC9-3FEE-2F59-D3375A6D02C2}"/>
              </a:ext>
            </a:extLst>
          </p:cNvPr>
          <p:cNvSpPr/>
          <p:nvPr/>
        </p:nvSpPr>
        <p:spPr>
          <a:xfrm>
            <a:off x="5956405" y="3428999"/>
            <a:ext cx="2049716" cy="1665513"/>
          </a:xfrm>
          <a:prstGeom prst="rect">
            <a:avLst/>
          </a:prstGeom>
          <a:solidFill>
            <a:srgbClr val="5FC0C7"/>
          </a:solidFill>
          <a:ln>
            <a:solidFill>
              <a:srgbClr val="5FC0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Avenir Black" panose="020B08030202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013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C71E24B-F686-D6F2-C604-2A36D372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16" y="5429525"/>
            <a:ext cx="1176525" cy="1176525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F6563-473A-7190-142B-E25CE9084A0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latin typeface="Avenir Black" panose="02000503020000020003" pitchFamily="2" charset="0"/>
              </a:rPr>
              <a:t>Patterns in Nature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34876A-AA2F-5BF9-E554-AF5B715847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514" y="3751299"/>
            <a:ext cx="1152856" cy="1152856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1E71D8-DF75-9D65-5D82-36CE98ED2F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5382" y="3751153"/>
            <a:ext cx="1153002" cy="1153002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CD94CD-E342-314B-8671-33430C938B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3396" y="3751153"/>
            <a:ext cx="1180138" cy="118013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AF5AB6-97D3-4674-1A78-0A64299743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546" y="3751154"/>
            <a:ext cx="1153001" cy="1153001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6396F9-1958-1F5E-F77F-B847B9E61C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559" y="3757296"/>
            <a:ext cx="1160427" cy="1160427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A31841-FE51-759D-CBC3-50CC5881CB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2000" y="3762570"/>
            <a:ext cx="1160483" cy="1160483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5C3CEC-6E2E-B11D-FCCE-7AEEFEDB18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773" y="5423550"/>
            <a:ext cx="1157695" cy="1157695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54687F-8DC8-C332-EEED-080C20717D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0800" y="5428372"/>
            <a:ext cx="1173245" cy="1173245"/>
          </a:xfrm>
          <a:prstGeom prst="ellipse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13BD96-E908-2185-88CD-55D9BB8D3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692"/>
          <a:stretch/>
        </p:blipFill>
        <p:spPr bwMode="auto">
          <a:xfrm flipH="1">
            <a:off x="5700377" y="5412752"/>
            <a:ext cx="1185396" cy="1185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3EBE9A-DEE0-0FA3-B3E7-EF518D5D3BD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103" y="5399613"/>
            <a:ext cx="1173247" cy="1173247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127EE-C400-28CB-9E56-266979099B5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008" y="2070778"/>
            <a:ext cx="1092055" cy="1092055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C5EE68-44BA-89E6-2F66-4525613C772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936" y="2076564"/>
            <a:ext cx="1092057" cy="1092057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A92D2A-9355-70BA-BB00-B84DAA3FA91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866" y="2049570"/>
            <a:ext cx="1098163" cy="1098163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809662-712E-DCCE-A4B4-15B3ACD233A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6903" y="2047459"/>
            <a:ext cx="1092056" cy="1092056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517F56-144E-C72B-0160-0809282C8A4F}"/>
              </a:ext>
            </a:extLst>
          </p:cNvPr>
          <p:cNvPicPr>
            <a:picLocks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90" y="2101995"/>
            <a:ext cx="1088136" cy="108813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1D850F-533D-A384-F5E8-C64F05247D02}"/>
              </a:ext>
            </a:extLst>
          </p:cNvPr>
          <p:cNvPicPr>
            <a:picLocks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999" y="2079888"/>
            <a:ext cx="1088136" cy="1088136"/>
          </a:xfrm>
          <a:prstGeom prst="ellipse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5A7E08-24F3-2371-3163-4BCA82289BBE}"/>
              </a:ext>
            </a:extLst>
          </p:cNvPr>
          <p:cNvSpPr txBox="1">
            <a:spLocks/>
          </p:cNvSpPr>
          <p:nvPr/>
        </p:nvSpPr>
        <p:spPr>
          <a:xfrm>
            <a:off x="617253" y="1713222"/>
            <a:ext cx="3134458" cy="428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Light" panose="020B0402020203020204" pitchFamily="34" charset="0"/>
              </a:rPr>
              <a:t>Apple Tree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2BE618-7415-9002-5A85-5FC676CCBF56}"/>
              </a:ext>
            </a:extLst>
          </p:cNvPr>
          <p:cNvSpPr txBox="1">
            <a:spLocks/>
          </p:cNvSpPr>
          <p:nvPr/>
        </p:nvSpPr>
        <p:spPr>
          <a:xfrm>
            <a:off x="626205" y="3363086"/>
            <a:ext cx="3134458" cy="428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Light" panose="020B0402020203020204" pitchFamily="34" charset="0"/>
              </a:rPr>
              <a:t>Milkweed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1AB9B9-845D-154F-5F11-40DBA4AD57EC}"/>
              </a:ext>
            </a:extLst>
          </p:cNvPr>
          <p:cNvSpPr txBox="1">
            <a:spLocks/>
          </p:cNvSpPr>
          <p:nvPr/>
        </p:nvSpPr>
        <p:spPr>
          <a:xfrm>
            <a:off x="622240" y="5036329"/>
            <a:ext cx="3134458" cy="428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Light" panose="020B0402020203020204" pitchFamily="34" charset="0"/>
              </a:rPr>
              <a:t>Saguaro Cactus</a:t>
            </a:r>
          </a:p>
        </p:txBody>
      </p:sp>
    </p:spTree>
    <p:extLst>
      <p:ext uri="{BB962C8B-B14F-4D97-AF65-F5344CB8AC3E}">
        <p14:creationId xmlns:p14="http://schemas.microsoft.com/office/powerpoint/2010/main" val="60625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6563-473A-7190-142B-E25CE908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lack" panose="020B0803020203020204" pitchFamily="34" charset="0"/>
              </a:rPr>
              <a:t>Patterns in 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8C330-D16A-A6EF-2911-629EE0F8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Avenir Light" panose="020B0402020203020204" pitchFamily="34" charset="0"/>
              </a:rPr>
              <a:t>Phenology: The study of seasonal patterns, events and cycles in nature</a:t>
            </a:r>
          </a:p>
          <a:p>
            <a:pPr marL="0" indent="0">
              <a:buNone/>
            </a:pPr>
            <a:endParaRPr lang="en-US" dirty="0">
              <a:latin typeface="Avenir Light" panose="020B0402020203020204" pitchFamily="34" charset="0"/>
            </a:endParaRPr>
          </a:p>
          <a:p>
            <a:r>
              <a:rPr lang="en-US" dirty="0">
                <a:latin typeface="Avenir Light" panose="020B0402020203020204" pitchFamily="34" charset="0"/>
              </a:rPr>
              <a:t>Life Cycles</a:t>
            </a:r>
          </a:p>
          <a:p>
            <a:r>
              <a:rPr lang="en-US" dirty="0">
                <a:latin typeface="Avenir Light" panose="020B0402020203020204" pitchFamily="34" charset="0"/>
              </a:rPr>
              <a:t>Growth</a:t>
            </a:r>
          </a:p>
          <a:p>
            <a:r>
              <a:rPr lang="en-US" dirty="0">
                <a:latin typeface="Avenir Light" panose="020B0402020203020204" pitchFamily="34" charset="0"/>
              </a:rPr>
              <a:t>Migration</a:t>
            </a:r>
          </a:p>
          <a:p>
            <a:r>
              <a:rPr lang="en-US" dirty="0">
                <a:latin typeface="Avenir Light" panose="020B0402020203020204" pitchFamily="34" charset="0"/>
              </a:rPr>
              <a:t>Hibernation</a:t>
            </a:r>
          </a:p>
          <a:p>
            <a:pPr marL="0" indent="0">
              <a:buNone/>
            </a:pPr>
            <a:endParaRPr lang="en-US" dirty="0">
              <a:latin typeface="Avenir Light" panose="020B04020202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Light" panose="020B0402020203020204" pitchFamily="34" charset="0"/>
              </a:rPr>
              <a:t>People pay attention to phenology: </a:t>
            </a:r>
          </a:p>
          <a:p>
            <a:r>
              <a:rPr lang="en-US" dirty="0">
                <a:latin typeface="Avenir Light" panose="020B0402020203020204" pitchFamily="34" charset="0"/>
              </a:rPr>
              <a:t>Farming/Harvesting </a:t>
            </a:r>
          </a:p>
          <a:p>
            <a:r>
              <a:rPr lang="en-US" dirty="0">
                <a:latin typeface="Avenir Light" panose="020B0402020203020204" pitchFamily="34" charset="0"/>
              </a:rPr>
              <a:t>Hunting</a:t>
            </a:r>
          </a:p>
          <a:p>
            <a:r>
              <a:rPr lang="en-US" dirty="0">
                <a:latin typeface="Avenir Light" panose="020B0402020203020204" pitchFamily="34" charset="0"/>
              </a:rPr>
              <a:t>Allergies</a:t>
            </a:r>
          </a:p>
          <a:p>
            <a:pPr marL="0" indent="0">
              <a:buNone/>
            </a:pPr>
            <a:endParaRPr lang="en-US" dirty="0">
              <a:latin typeface="Avenir Light" panose="020B04020202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Light" panose="020B0402020203020204" pitchFamily="34" charset="0"/>
              </a:rPr>
              <a:t>What phenological </a:t>
            </a:r>
          </a:p>
          <a:p>
            <a:pPr marL="0" indent="0">
              <a:buNone/>
            </a:pPr>
            <a:r>
              <a:rPr lang="en-US" dirty="0">
                <a:latin typeface="Avenir Light" panose="020B0402020203020204" pitchFamily="34" charset="0"/>
              </a:rPr>
              <a:t>changes do you notice </a:t>
            </a:r>
          </a:p>
          <a:p>
            <a:pPr marL="0" indent="0">
              <a:buNone/>
            </a:pPr>
            <a:r>
              <a:rPr lang="en-US" dirty="0">
                <a:latin typeface="Avenir Light" panose="020B0402020203020204" pitchFamily="34" charset="0"/>
              </a:rPr>
              <a:t>throughout the year? </a:t>
            </a:r>
          </a:p>
          <a:p>
            <a:pPr marL="0" indent="0">
              <a:buNone/>
            </a:pPr>
            <a:endParaRPr lang="en-US" dirty="0">
              <a:latin typeface="Avenir Light" panose="020B04020202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4CFFB-27B7-BD4B-835E-71C7CE681C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115" y="2211854"/>
            <a:ext cx="2875540" cy="188060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6" name="Picture 2" descr="Harvesting a Bountiful Desert - Casa Grande Ruins National Monument (U.S.  National Park Service)">
            <a:extLst>
              <a:ext uri="{FF2B5EF4-FFF2-40B4-BE49-F238E27FC236}">
                <a16:creationId xmlns:a16="http://schemas.microsoft.com/office/drawing/2014/main" id="{A3BB86DD-14EE-5044-6E45-EE7D4C69F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403" y="3835165"/>
            <a:ext cx="1978517" cy="26577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552485-C7BC-76FD-E8A6-22AE9C5175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869" y="4227399"/>
            <a:ext cx="2809964" cy="20845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34392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718A8D6-2465-7B56-F665-B65C06EC2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975" y="2591073"/>
            <a:ext cx="1092056" cy="1092056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827F5D-7F07-EDB7-550C-08E4B922E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47" y="1505823"/>
            <a:ext cx="1029313" cy="1029313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F8A8D6-7F87-7846-077C-F47712059A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534" y="1640743"/>
            <a:ext cx="947764" cy="947764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204EA4-F089-E2AF-5327-32AF118920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878" y="1590174"/>
            <a:ext cx="947468" cy="947468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DF50F3-DC20-F953-D658-E439AC98EB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072" y="1536935"/>
            <a:ext cx="1020839" cy="1020839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AFD37D-6E7C-A4AA-4266-71CD992DFC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7973" y="1540529"/>
            <a:ext cx="1010769" cy="1010769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2CE61D-A9EB-454F-38AF-C086C4E86F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72847" y="1614235"/>
            <a:ext cx="950860" cy="950860"/>
          </a:xfrm>
          <a:prstGeom prst="ellipse">
            <a:avLst/>
          </a:prstGeom>
        </p:spPr>
      </p:pic>
      <p:sp>
        <p:nvSpPr>
          <p:cNvPr id="29" name="Notched Right Arrow 28">
            <a:extLst>
              <a:ext uri="{FF2B5EF4-FFF2-40B4-BE49-F238E27FC236}">
                <a16:creationId xmlns:a16="http://schemas.microsoft.com/office/drawing/2014/main" id="{E1E4A3E4-D19E-C051-2826-66E0C74B2664}"/>
              </a:ext>
            </a:extLst>
          </p:cNvPr>
          <p:cNvSpPr/>
          <p:nvPr/>
        </p:nvSpPr>
        <p:spPr>
          <a:xfrm>
            <a:off x="347417" y="3519462"/>
            <a:ext cx="8652933" cy="1030714"/>
          </a:xfrm>
          <a:prstGeom prst="notchedRightArrow">
            <a:avLst/>
          </a:prstGeom>
          <a:solidFill>
            <a:srgbClr val="5FC0C7"/>
          </a:solidFill>
          <a:ln>
            <a:solidFill>
              <a:srgbClr val="5FC0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Black" panose="020B0803020203020204" pitchFamily="34" charset="0"/>
              </a:rPr>
              <a:t>Winter 			Spring				Summer				Fall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DD3F7-5BA0-7A83-80E0-0D9708A24729}"/>
              </a:ext>
            </a:extLst>
          </p:cNvPr>
          <p:cNvSpPr txBox="1"/>
          <p:nvPr/>
        </p:nvSpPr>
        <p:spPr>
          <a:xfrm>
            <a:off x="347417" y="4530044"/>
            <a:ext cx="8796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Early flowers 	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 		</a:t>
            </a:r>
            <a:r>
              <a:rPr lang="en-US" sz="2800" dirty="0">
                <a:solidFill>
                  <a:schemeClr val="bg1"/>
                </a:solidFill>
              </a:rPr>
              <a:t>No pollination 	 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</a:rPr>
              <a:t>		Hungry bees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							    					No apples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99962-FC8D-3747-D272-C644E690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venir Black" panose="020B0803020203020204" pitchFamily="34" charset="0"/>
              </a:rPr>
              <a:t>Timing is Important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DCC0A-8E41-93E9-FE38-566C117627D2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9873" y="2562787"/>
            <a:ext cx="1088136" cy="1088136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D9EBD8-783F-28C4-770B-D95FBE70D984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294" y="2562787"/>
            <a:ext cx="1088136" cy="1088136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D7458F-55CE-1C3D-57CE-11373713B84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715" y="2560828"/>
            <a:ext cx="1092055" cy="1092055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ACDC6E-32E8-498E-0095-AF825C4056D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0055" y="2560827"/>
            <a:ext cx="1092057" cy="1092057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3A6307-CFAB-4BC2-6594-1AB67EEB279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9396" y="2557774"/>
            <a:ext cx="1098163" cy="10981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297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191 0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191 0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191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191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8B50-8A36-606F-B914-FA7FA4D4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lack" panose="020B0803020203020204" pitchFamily="34" charset="0"/>
              </a:rPr>
              <a:t>What controls timing?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2A1F-27F3-C156-7D05-4A551C6FA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Avenir Light" panose="020B0402020203020204" pitchFamily="34" charset="0"/>
              </a:rPr>
              <a:t>Phenology is controlled by factors like temperature, precipitation, day length. </a:t>
            </a:r>
          </a:p>
          <a:p>
            <a:pPr marL="0" indent="0">
              <a:buNone/>
            </a:pPr>
            <a:endParaRPr lang="en-US" sz="2800" dirty="0">
              <a:latin typeface="Avenir Light" panose="020B0402020203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venir Light" panose="020B0402020203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venir Light" panose="020B0402020203020204" pitchFamily="34" charset="0"/>
              </a:rPr>
              <a:t>Climate change is changing patterns of some these things, which changes the timing of phenological events.</a:t>
            </a:r>
          </a:p>
        </p:txBody>
      </p:sp>
    </p:spTree>
    <p:extLst>
      <p:ext uri="{BB962C8B-B14F-4D97-AF65-F5344CB8AC3E}">
        <p14:creationId xmlns:p14="http://schemas.microsoft.com/office/powerpoint/2010/main" val="137136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294E064-7EA8-FB40-3CBA-C681CF3EA7D9}"/>
              </a:ext>
            </a:extLst>
          </p:cNvPr>
          <p:cNvSpPr/>
          <p:nvPr/>
        </p:nvSpPr>
        <p:spPr>
          <a:xfrm>
            <a:off x="3932631" y="4914189"/>
            <a:ext cx="5016028" cy="1819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F4B9A7-96C2-E2BC-E25E-BCF5633BAA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2636" y="4897285"/>
            <a:ext cx="5016028" cy="1732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AB6A2-6B63-6FAA-3215-94951D84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lack" panose="020B0803020203020204" pitchFamily="34" charset="0"/>
              </a:rPr>
              <a:t>Monitoring Phenology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C59EB-CF7E-C881-2F30-D49D33BD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71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venir Light" panose="020B0402020203020204" pitchFamily="34" charset="0"/>
              </a:rPr>
              <a:t>Plant phenology data comes from careful observations: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Light" panose="020B0402020203020204" pitchFamily="34" charset="0"/>
              </a:rPr>
              <a:t>Scientists observing plants directly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Light" panose="020B0402020203020204" pitchFamily="34" charset="0"/>
              </a:rPr>
              <a:t>Cameras taking pictures for</a:t>
            </a:r>
            <a:r>
              <a:rPr lang="en-US" sz="2000" cap="all" dirty="0">
                <a:solidFill>
                  <a:srgbClr val="555555"/>
                </a:solidFill>
                <a:latin typeface="Avenir Light" panose="020B0402020203020204" pitchFamily="34" charset="0"/>
              </a:rPr>
              <a:t> </a:t>
            </a:r>
            <a:r>
              <a:rPr lang="en-US" sz="2000" dirty="0">
                <a:latin typeface="Avenir Light" panose="020B0402020203020204" pitchFamily="34" charset="0"/>
              </a:rPr>
              <a:t>computers to analyze.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B4059E-4CA7-4F0B-A115-1A08885D4C33}"/>
              </a:ext>
            </a:extLst>
          </p:cNvPr>
          <p:cNvSpPr/>
          <p:nvPr/>
        </p:nvSpPr>
        <p:spPr>
          <a:xfrm>
            <a:off x="3932631" y="6503674"/>
            <a:ext cx="5016028" cy="21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D8100-2881-6047-CA69-CC8F696946B2}"/>
              </a:ext>
            </a:extLst>
          </p:cNvPr>
          <p:cNvSpPr txBox="1"/>
          <p:nvPr/>
        </p:nvSpPr>
        <p:spPr>
          <a:xfrm>
            <a:off x="5136884" y="4578499"/>
            <a:ext cx="301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ight" panose="020B0402020203020204" pitchFamily="34" charset="0"/>
              </a:rPr>
              <a:t>Daily “Greenness”</a:t>
            </a:r>
          </a:p>
        </p:txBody>
      </p:sp>
      <p:pic>
        <p:nvPicPr>
          <p:cNvPr id="18" name="Picture 2" descr="Dawn Browning (@phenophase) / Twitter">
            <a:extLst>
              <a:ext uri="{FF2B5EF4-FFF2-40B4-BE49-F238E27FC236}">
                <a16:creationId xmlns:a16="http://schemas.microsoft.com/office/drawing/2014/main" id="{ACF2DCB8-925F-8D99-EE6F-54CFFC9E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25" y="3412570"/>
            <a:ext cx="2735561" cy="273556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EB6A-0886-017C-DF5E-B07B1311D307}"/>
              </a:ext>
            </a:extLst>
          </p:cNvPr>
          <p:cNvSpPr txBox="1"/>
          <p:nvPr/>
        </p:nvSpPr>
        <p:spPr>
          <a:xfrm>
            <a:off x="47993" y="6229252"/>
            <a:ext cx="350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Light" panose="020B0402020203020204" pitchFamily="34" charset="0"/>
              </a:rPr>
              <a:t>Dawn Browning, scientist at USDA-ARS Jornada Experimental Range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81136-D05F-D5DC-BFEA-D823A7EFC7FD}"/>
              </a:ext>
            </a:extLst>
          </p:cNvPr>
          <p:cNvCxnSpPr>
            <a:cxnSpLocks/>
          </p:cNvCxnSpPr>
          <p:nvPr/>
        </p:nvCxnSpPr>
        <p:spPr>
          <a:xfrm>
            <a:off x="4646347" y="5068262"/>
            <a:ext cx="0" cy="14019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13C5AC-40C5-15A6-2566-EE3775EB9799}"/>
              </a:ext>
            </a:extLst>
          </p:cNvPr>
          <p:cNvSpPr txBox="1"/>
          <p:nvPr/>
        </p:nvSpPr>
        <p:spPr>
          <a:xfrm>
            <a:off x="4407517" y="6398530"/>
            <a:ext cx="453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venir Book" panose="02000503020000020003" pitchFamily="2" charset="0"/>
              </a:rPr>
              <a:t>Jan </a:t>
            </a:r>
          </a:p>
          <a:p>
            <a:pPr algn="ctr"/>
            <a:r>
              <a:rPr lang="en-US" sz="700" dirty="0">
                <a:latin typeface="Avenir Book" panose="02000503020000020003" pitchFamily="2" charset="0"/>
              </a:rPr>
              <a:t>2015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8ED250-2484-E8C6-15F3-EDECA495FBDE}"/>
              </a:ext>
            </a:extLst>
          </p:cNvPr>
          <p:cNvCxnSpPr>
            <a:cxnSpLocks/>
          </p:cNvCxnSpPr>
          <p:nvPr/>
        </p:nvCxnSpPr>
        <p:spPr>
          <a:xfrm>
            <a:off x="5136884" y="5068262"/>
            <a:ext cx="0" cy="14019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95AE22-6842-01C4-71EC-92341341953B}"/>
              </a:ext>
            </a:extLst>
          </p:cNvPr>
          <p:cNvCxnSpPr>
            <a:cxnSpLocks/>
          </p:cNvCxnSpPr>
          <p:nvPr/>
        </p:nvCxnSpPr>
        <p:spPr>
          <a:xfrm>
            <a:off x="5627421" y="5068262"/>
            <a:ext cx="0" cy="14019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FE2E90-DF95-93B2-3C9E-B7117648BF37}"/>
              </a:ext>
            </a:extLst>
          </p:cNvPr>
          <p:cNvCxnSpPr>
            <a:cxnSpLocks/>
          </p:cNvCxnSpPr>
          <p:nvPr/>
        </p:nvCxnSpPr>
        <p:spPr>
          <a:xfrm>
            <a:off x="6117959" y="5068262"/>
            <a:ext cx="0" cy="14019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7D753D-E13B-A562-AA6D-E78639672F8C}"/>
              </a:ext>
            </a:extLst>
          </p:cNvPr>
          <p:cNvCxnSpPr>
            <a:cxnSpLocks/>
          </p:cNvCxnSpPr>
          <p:nvPr/>
        </p:nvCxnSpPr>
        <p:spPr>
          <a:xfrm>
            <a:off x="6608497" y="5068262"/>
            <a:ext cx="0" cy="14019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D29A45-C579-5E5C-6EE1-08D7DEC1D307}"/>
              </a:ext>
            </a:extLst>
          </p:cNvPr>
          <p:cNvCxnSpPr>
            <a:cxnSpLocks/>
          </p:cNvCxnSpPr>
          <p:nvPr/>
        </p:nvCxnSpPr>
        <p:spPr>
          <a:xfrm>
            <a:off x="7099035" y="5068262"/>
            <a:ext cx="0" cy="14019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4E1C53-DD6B-738E-A9F4-5149D11F13D0}"/>
              </a:ext>
            </a:extLst>
          </p:cNvPr>
          <p:cNvCxnSpPr>
            <a:cxnSpLocks/>
          </p:cNvCxnSpPr>
          <p:nvPr/>
        </p:nvCxnSpPr>
        <p:spPr>
          <a:xfrm>
            <a:off x="7589573" y="5068262"/>
            <a:ext cx="0" cy="14019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358C9D-181C-319C-6AD5-C92FBC3751F4}"/>
              </a:ext>
            </a:extLst>
          </p:cNvPr>
          <p:cNvCxnSpPr>
            <a:cxnSpLocks/>
          </p:cNvCxnSpPr>
          <p:nvPr/>
        </p:nvCxnSpPr>
        <p:spPr>
          <a:xfrm>
            <a:off x="8080110" y="5068262"/>
            <a:ext cx="0" cy="14019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68F156-FD52-97E2-C98C-D2537F0021B1}"/>
              </a:ext>
            </a:extLst>
          </p:cNvPr>
          <p:cNvCxnSpPr>
            <a:cxnSpLocks/>
          </p:cNvCxnSpPr>
          <p:nvPr/>
        </p:nvCxnSpPr>
        <p:spPr>
          <a:xfrm>
            <a:off x="8570647" y="5068262"/>
            <a:ext cx="0" cy="14019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AC7B3B3-55CF-58A3-D494-356B74DAA47B}"/>
              </a:ext>
            </a:extLst>
          </p:cNvPr>
          <p:cNvSpPr txBox="1"/>
          <p:nvPr/>
        </p:nvSpPr>
        <p:spPr>
          <a:xfrm>
            <a:off x="4899595" y="6398530"/>
            <a:ext cx="453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venir Book" panose="02000503020000020003" pitchFamily="2" charset="0"/>
              </a:rPr>
              <a:t>Jan </a:t>
            </a:r>
          </a:p>
          <a:p>
            <a:pPr algn="ctr"/>
            <a:r>
              <a:rPr lang="en-US" sz="700" dirty="0">
                <a:latin typeface="Avenir Book" panose="02000503020000020003" pitchFamily="2" charset="0"/>
              </a:rPr>
              <a:t>2016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29CDDB-04AD-5C83-BB0D-C89D44E6AF51}"/>
              </a:ext>
            </a:extLst>
          </p:cNvPr>
          <p:cNvSpPr txBox="1"/>
          <p:nvPr/>
        </p:nvSpPr>
        <p:spPr>
          <a:xfrm>
            <a:off x="5391673" y="6398530"/>
            <a:ext cx="453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venir Book" panose="02000503020000020003" pitchFamily="2" charset="0"/>
              </a:rPr>
              <a:t>Jan </a:t>
            </a:r>
          </a:p>
          <a:p>
            <a:pPr algn="ctr"/>
            <a:r>
              <a:rPr lang="en-US" sz="700" dirty="0">
                <a:latin typeface="Avenir Book" panose="02000503020000020003" pitchFamily="2" charset="0"/>
              </a:rPr>
              <a:t>2017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DD65EC-520D-4207-BD91-5EE3C1E71924}"/>
              </a:ext>
            </a:extLst>
          </p:cNvPr>
          <p:cNvSpPr txBox="1"/>
          <p:nvPr/>
        </p:nvSpPr>
        <p:spPr>
          <a:xfrm>
            <a:off x="5883751" y="6398530"/>
            <a:ext cx="453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venir Book" panose="02000503020000020003" pitchFamily="2" charset="0"/>
              </a:rPr>
              <a:t>Jan </a:t>
            </a:r>
          </a:p>
          <a:p>
            <a:pPr algn="ctr"/>
            <a:r>
              <a:rPr lang="en-US" sz="700" dirty="0">
                <a:latin typeface="Avenir Book" panose="02000503020000020003" pitchFamily="2" charset="0"/>
              </a:rPr>
              <a:t>2018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3C417B-1AFB-43F2-0509-2DC786917C7B}"/>
              </a:ext>
            </a:extLst>
          </p:cNvPr>
          <p:cNvSpPr txBox="1"/>
          <p:nvPr/>
        </p:nvSpPr>
        <p:spPr>
          <a:xfrm>
            <a:off x="6375829" y="6398530"/>
            <a:ext cx="453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venir Book" panose="02000503020000020003" pitchFamily="2" charset="0"/>
              </a:rPr>
              <a:t>Jan </a:t>
            </a:r>
          </a:p>
          <a:p>
            <a:pPr algn="ctr"/>
            <a:r>
              <a:rPr lang="en-US" sz="700" dirty="0">
                <a:latin typeface="Avenir Book" panose="02000503020000020003" pitchFamily="2" charset="0"/>
              </a:rPr>
              <a:t>2019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B4AD85-587A-C3F2-F015-4FA52996E763}"/>
              </a:ext>
            </a:extLst>
          </p:cNvPr>
          <p:cNvSpPr txBox="1"/>
          <p:nvPr/>
        </p:nvSpPr>
        <p:spPr>
          <a:xfrm>
            <a:off x="6867907" y="6398530"/>
            <a:ext cx="453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venir Book" panose="02000503020000020003" pitchFamily="2" charset="0"/>
              </a:rPr>
              <a:t>Jan </a:t>
            </a:r>
          </a:p>
          <a:p>
            <a:pPr algn="ctr"/>
            <a:r>
              <a:rPr lang="en-US" sz="700" dirty="0">
                <a:latin typeface="Avenir Book" panose="02000503020000020003" pitchFamily="2" charset="0"/>
              </a:rPr>
              <a:t>2020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45B15D-E552-3660-98F1-F072FB8C2D67}"/>
              </a:ext>
            </a:extLst>
          </p:cNvPr>
          <p:cNvSpPr txBox="1"/>
          <p:nvPr/>
        </p:nvSpPr>
        <p:spPr>
          <a:xfrm>
            <a:off x="7359985" y="6398530"/>
            <a:ext cx="453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venir Book" panose="02000503020000020003" pitchFamily="2" charset="0"/>
              </a:rPr>
              <a:t>Jan </a:t>
            </a:r>
          </a:p>
          <a:p>
            <a:pPr algn="ctr"/>
            <a:r>
              <a:rPr lang="en-US" sz="700" dirty="0">
                <a:latin typeface="Avenir Book" panose="02000503020000020003" pitchFamily="2" charset="0"/>
              </a:rPr>
              <a:t>2021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AC10C6-701A-C8ED-EC69-2ED9E182CF34}"/>
              </a:ext>
            </a:extLst>
          </p:cNvPr>
          <p:cNvSpPr txBox="1"/>
          <p:nvPr/>
        </p:nvSpPr>
        <p:spPr>
          <a:xfrm>
            <a:off x="7852063" y="6398530"/>
            <a:ext cx="453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venir Book" panose="02000503020000020003" pitchFamily="2" charset="0"/>
              </a:rPr>
              <a:t>Jan </a:t>
            </a:r>
          </a:p>
          <a:p>
            <a:pPr algn="ctr"/>
            <a:r>
              <a:rPr lang="en-US" sz="700" dirty="0">
                <a:latin typeface="Avenir Book" panose="02000503020000020003" pitchFamily="2" charset="0"/>
              </a:rPr>
              <a:t>2022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05D1A4-917D-5CF2-F0F7-C817709F5FC5}"/>
              </a:ext>
            </a:extLst>
          </p:cNvPr>
          <p:cNvSpPr txBox="1"/>
          <p:nvPr/>
        </p:nvSpPr>
        <p:spPr>
          <a:xfrm>
            <a:off x="8344140" y="6398530"/>
            <a:ext cx="453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venir Book" panose="02000503020000020003" pitchFamily="2" charset="0"/>
              </a:rPr>
              <a:t>Jan </a:t>
            </a:r>
          </a:p>
          <a:p>
            <a:pPr algn="ctr"/>
            <a:r>
              <a:rPr lang="en-US" sz="700" dirty="0">
                <a:latin typeface="Avenir Book" panose="02000503020000020003" pitchFamily="2" charset="0"/>
              </a:rPr>
              <a:t>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CA2741-BFF2-B5B1-07E1-1CCF1D49DE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279" y="2975827"/>
            <a:ext cx="3661072" cy="1587150"/>
          </a:xfrm>
          <a:prstGeom prst="rect">
            <a:avLst/>
          </a:prstGeom>
          <a:ln>
            <a:noFill/>
          </a:ln>
        </p:spPr>
      </p:pic>
      <p:pic>
        <p:nvPicPr>
          <p:cNvPr id="15" name="Picture 1" descr="page2image4158238784">
            <a:extLst>
              <a:ext uri="{FF2B5EF4-FFF2-40B4-BE49-F238E27FC236}">
                <a16:creationId xmlns:a16="http://schemas.microsoft.com/office/drawing/2014/main" id="{78DA64F3-E0F1-BE1C-5DA1-B3AAA87B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50249" y="283122"/>
            <a:ext cx="1529720" cy="9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5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ard&#10;&#10;Description automatically generated">
            <a:extLst>
              <a:ext uri="{FF2B5EF4-FFF2-40B4-BE49-F238E27FC236}">
                <a16:creationId xmlns:a16="http://schemas.microsoft.com/office/drawing/2014/main" id="{1416B96F-98AE-ED5F-D9C9-A211339616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235" y="2529581"/>
            <a:ext cx="4342746" cy="1949500"/>
          </a:xfrm>
          <a:prstGeom prst="rect">
            <a:avLst/>
          </a:prstGeom>
        </p:spPr>
      </p:pic>
      <p:pic>
        <p:nvPicPr>
          <p:cNvPr id="5" name="Picture 4" descr="A close up of a card&#10;&#10;Description automatically generated">
            <a:extLst>
              <a:ext uri="{FF2B5EF4-FFF2-40B4-BE49-F238E27FC236}">
                <a16:creationId xmlns:a16="http://schemas.microsoft.com/office/drawing/2014/main" id="{BF410F18-599C-E38C-B9DD-EE7A813C20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803" y="2534347"/>
            <a:ext cx="4354336" cy="1949502"/>
          </a:xfrm>
          <a:prstGeom prst="rect">
            <a:avLst/>
          </a:prstGeom>
        </p:spPr>
      </p:pic>
      <p:pic>
        <p:nvPicPr>
          <p:cNvPr id="8" name="Picture 7" descr="A close-up of a number of plants&#10;&#10;Description automatically generated">
            <a:extLst>
              <a:ext uri="{FF2B5EF4-FFF2-40B4-BE49-F238E27FC236}">
                <a16:creationId xmlns:a16="http://schemas.microsoft.com/office/drawing/2014/main" id="{AAC2F5E5-2A94-473C-7B96-FCAAFA2C5A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872" y="4528746"/>
            <a:ext cx="4354335" cy="1972245"/>
          </a:xfrm>
          <a:prstGeom prst="rect">
            <a:avLst/>
          </a:prstGeom>
        </p:spPr>
      </p:pic>
      <p:pic>
        <p:nvPicPr>
          <p:cNvPr id="9" name="Picture 8" descr="A close-up of a number of plants&#10;&#10;Description automatically generated">
            <a:extLst>
              <a:ext uri="{FF2B5EF4-FFF2-40B4-BE49-F238E27FC236}">
                <a16:creationId xmlns:a16="http://schemas.microsoft.com/office/drawing/2014/main" id="{9982ACB1-E737-E7D0-AF18-73AF00E6E1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819" y="4532777"/>
            <a:ext cx="4342746" cy="1972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C01C3-0060-FC68-5036-3AC22880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10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Black" panose="020B0803020203020204" pitchFamily="34" charset="0"/>
              </a:rPr>
              <a:t>Describe the phenological pattern of each plant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5FF325-86F3-D185-9F57-EB273647F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5363"/>
            <a:ext cx="7886700" cy="7490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Avenir Light" panose="020B0402020203020204" pitchFamily="34" charset="0"/>
              </a:rPr>
              <a:t>Each year, scientists record when the plants first started to produce green leaves. </a:t>
            </a:r>
            <a:br>
              <a:rPr lang="en-US" sz="1800" dirty="0">
                <a:latin typeface="Avenir Light" panose="020B0402020203020204" pitchFamily="34" charset="0"/>
              </a:rPr>
            </a:br>
            <a:r>
              <a:rPr lang="en-US" sz="1800" dirty="0">
                <a:latin typeface="Avenir Light" panose="020B0402020203020204" pitchFamily="34" charset="0"/>
              </a:rPr>
              <a:t>The graphs show how many plants greened-up each month. The data comes from watching the same plants from 1993 to 2015.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DEACB3-B101-EDAB-E365-0FD7BBBE581F}"/>
              </a:ext>
            </a:extLst>
          </p:cNvPr>
          <p:cNvSpPr txBox="1">
            <a:spLocks/>
          </p:cNvSpPr>
          <p:nvPr/>
        </p:nvSpPr>
        <p:spPr>
          <a:xfrm>
            <a:off x="436647" y="1323262"/>
            <a:ext cx="8270705" cy="1522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400" dirty="0">
              <a:latin typeface="Avenir Light" panose="020B0402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E2B13-D0A7-D255-7B4B-3A3E6398D835}"/>
              </a:ext>
            </a:extLst>
          </p:cNvPr>
          <p:cNvSpPr txBox="1"/>
          <p:nvPr/>
        </p:nvSpPr>
        <p:spPr>
          <a:xfrm>
            <a:off x="7526584" y="6479622"/>
            <a:ext cx="161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venir Light" panose="020B0402020203020204" pitchFamily="34" charset="0"/>
              </a:rPr>
              <a:t>Browning et. al, 2018.</a:t>
            </a:r>
          </a:p>
          <a:p>
            <a:pPr algn="r"/>
            <a:r>
              <a:rPr lang="en-US" sz="1000" dirty="0">
                <a:latin typeface="Avenir Light" panose="020B0402020203020204" pitchFamily="34" charset="0"/>
              </a:rPr>
              <a:t> Ecosphere</a:t>
            </a:r>
          </a:p>
        </p:txBody>
      </p:sp>
      <p:pic>
        <p:nvPicPr>
          <p:cNvPr id="1026" name="Picture 2" descr="Vegetation Around Las Vegas, Honey Mesquite (Prosopis glandulosa)">
            <a:extLst>
              <a:ext uri="{FF2B5EF4-FFF2-40B4-BE49-F238E27FC236}">
                <a16:creationId xmlns:a16="http://schemas.microsoft.com/office/drawing/2014/main" id="{5E5DC659-7494-3C45-E90B-0FD98B9B4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621" y="2893021"/>
            <a:ext cx="1371658" cy="103020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nts of Texas Rangelands » Tarbush, Blackbrush">
            <a:extLst>
              <a:ext uri="{FF2B5EF4-FFF2-40B4-BE49-F238E27FC236}">
                <a16:creationId xmlns:a16="http://schemas.microsoft.com/office/drawing/2014/main" id="{0D400A8A-7F1A-1974-991F-CC87A54BF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755" y="2753922"/>
            <a:ext cx="1332064" cy="9990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ack Grama | EcoRestore Utah Portal | USU">
            <a:extLst>
              <a:ext uri="{FF2B5EF4-FFF2-40B4-BE49-F238E27FC236}">
                <a16:creationId xmlns:a16="http://schemas.microsoft.com/office/drawing/2014/main" id="{5D1FF858-DAB1-24BB-B83E-24D46D80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036" y="4869465"/>
            <a:ext cx="1033348" cy="10333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hlenbergia arenacea (Ear muhly) | Native Plants of North America">
            <a:extLst>
              <a:ext uri="{FF2B5EF4-FFF2-40B4-BE49-F238E27FC236}">
                <a16:creationId xmlns:a16="http://schemas.microsoft.com/office/drawing/2014/main" id="{AC6DDA24-D800-2D69-A5B3-5C510896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585" y="4879816"/>
            <a:ext cx="1242139" cy="93040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8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C45191-5B29-FF99-A8C6-86C653D24BF3}"/>
              </a:ext>
            </a:extLst>
          </p:cNvPr>
          <p:cNvSpPr/>
          <p:nvPr/>
        </p:nvSpPr>
        <p:spPr>
          <a:xfrm>
            <a:off x="0" y="1809530"/>
            <a:ext cx="9144000" cy="49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C9C10-8898-BE1E-E264-E6A7C70B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Black" panose="020B0803020203020204" pitchFamily="34" charset="0"/>
              </a:rPr>
              <a:t>Plant Roots and Phenology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C357C-2022-8C38-ADA7-A2C3E9FF30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664"/>
          <a:stretch/>
        </p:blipFill>
        <p:spPr>
          <a:xfrm>
            <a:off x="2347350" y="1809530"/>
            <a:ext cx="3715711" cy="404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88B1F-3A1F-8F9F-A476-6DF1D37CD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335" y="1902985"/>
            <a:ext cx="1835373" cy="3957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51D321-8990-2973-52F8-E35DD460A945}"/>
              </a:ext>
            </a:extLst>
          </p:cNvPr>
          <p:cNvSpPr txBox="1"/>
          <p:nvPr/>
        </p:nvSpPr>
        <p:spPr>
          <a:xfrm>
            <a:off x="2810977" y="6545414"/>
            <a:ext cx="6333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venir Light" panose="020B0402020203020204" pitchFamily="34" charset="0"/>
              </a:rPr>
              <a:t>Adapted from Gibbens and Lenz, 2001. Journal of Arid Environments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D87B4-3373-75E1-0899-33642C0B1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779"/>
          <a:stretch/>
        </p:blipFill>
        <p:spPr>
          <a:xfrm>
            <a:off x="278493" y="2631574"/>
            <a:ext cx="3721100" cy="3016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7D1760-D261-7463-1415-353B80D03E2D}"/>
              </a:ext>
            </a:extLst>
          </p:cNvPr>
          <p:cNvSpPr txBox="1"/>
          <p:nvPr/>
        </p:nvSpPr>
        <p:spPr>
          <a:xfrm>
            <a:off x="176378" y="2485378"/>
            <a:ext cx="2372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Light" panose="020B0402020203020204" pitchFamily="34" charset="0"/>
              </a:rPr>
              <a:t>Honey Mesquite Bush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FAA2D-D4BF-01B9-1462-7E7143E11DDC}"/>
              </a:ext>
            </a:extLst>
          </p:cNvPr>
          <p:cNvSpPr txBox="1"/>
          <p:nvPr/>
        </p:nvSpPr>
        <p:spPr>
          <a:xfrm>
            <a:off x="3213817" y="2462297"/>
            <a:ext cx="992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Light" panose="020B0402020203020204" pitchFamily="34" charset="0"/>
              </a:rPr>
              <a:t>Tarbush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71BA0-4F2D-C151-5BF6-6E026C35FD65}"/>
              </a:ext>
            </a:extLst>
          </p:cNvPr>
          <p:cNvSpPr txBox="1"/>
          <p:nvPr/>
        </p:nvSpPr>
        <p:spPr>
          <a:xfrm>
            <a:off x="5549618" y="2132482"/>
            <a:ext cx="159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Light" panose="020B0402020203020204" pitchFamily="34" charset="0"/>
              </a:rPr>
              <a:t>Black Grama Grass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66CB6-BF15-DF9B-F0C0-F1AB7E5730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7332" y="1794032"/>
            <a:ext cx="1142039" cy="4041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F02B9C-C3BB-0C87-9132-63FA684AD004}"/>
              </a:ext>
            </a:extLst>
          </p:cNvPr>
          <p:cNvSpPr txBox="1"/>
          <p:nvPr/>
        </p:nvSpPr>
        <p:spPr>
          <a:xfrm>
            <a:off x="6916632" y="2119849"/>
            <a:ext cx="136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venir Light" panose="020B0402020203020204" pitchFamily="34" charset="0"/>
              </a:rPr>
              <a:t>Ear Muhly Grass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4F265-4614-CB31-3C55-C6E4FF82C785}"/>
              </a:ext>
            </a:extLst>
          </p:cNvPr>
          <p:cNvSpPr txBox="1"/>
          <p:nvPr/>
        </p:nvSpPr>
        <p:spPr>
          <a:xfrm>
            <a:off x="123400" y="5945626"/>
            <a:ext cx="902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ight" panose="020B0402020203020204" pitchFamily="34" charset="0"/>
              </a:rPr>
              <a:t>Hypothesis: Plant roots play a role in when they green up. </a:t>
            </a:r>
          </a:p>
        </p:txBody>
      </p:sp>
    </p:spTree>
    <p:extLst>
      <p:ext uri="{BB962C8B-B14F-4D97-AF65-F5344CB8AC3E}">
        <p14:creationId xmlns:p14="http://schemas.microsoft.com/office/powerpoint/2010/main" val="335137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Climate Hub</Template>
  <TotalTime>12106</TotalTime>
  <Words>600</Words>
  <Application>Microsoft Macintosh PowerPoint</Application>
  <PresentationFormat>On-screen Show (4:3)</PresentationFormat>
  <Paragraphs>172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Avenir Black</vt:lpstr>
      <vt:lpstr>Avenir Book</vt:lpstr>
      <vt:lpstr>Avenir Light</vt:lpstr>
      <vt:lpstr>Wingdings</vt:lpstr>
      <vt:lpstr>Office Theme</vt:lpstr>
      <vt:lpstr>PowerPoint Presentation</vt:lpstr>
      <vt:lpstr>Patterns in Nature</vt:lpstr>
      <vt:lpstr>Patterns in Nature</vt:lpstr>
      <vt:lpstr>Patterns in Nature</vt:lpstr>
      <vt:lpstr>Timing is Important</vt:lpstr>
      <vt:lpstr>What controls timing?</vt:lpstr>
      <vt:lpstr>Monitoring Phenology</vt:lpstr>
      <vt:lpstr>Describe the phenological pattern of each plant</vt:lpstr>
      <vt:lpstr>Plant Roots and Phenology</vt:lpstr>
      <vt:lpstr>Can we model the effects of root length on phenology?</vt:lpstr>
      <vt:lpstr>How is plant root length related to green-up dates? </vt:lpstr>
      <vt:lpstr>When will you green-up?</vt:lpstr>
      <vt:lpstr>Graph the results of your game</vt:lpstr>
      <vt:lpstr>Plant Roots and Phenology</vt:lpstr>
      <vt:lpstr>In the future…</vt:lpstr>
      <vt:lpstr>Round 2: Rain and Drought</vt:lpstr>
      <vt:lpstr>Add your new results to the 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Phenology</dc:title>
  <dc:creator>Kelly</dc:creator>
  <cp:lastModifiedBy>Kelly Steinberg</cp:lastModifiedBy>
  <cp:revision>75</cp:revision>
  <dcterms:created xsi:type="dcterms:W3CDTF">2022-11-04T19:07:09Z</dcterms:created>
  <dcterms:modified xsi:type="dcterms:W3CDTF">2025-01-03T22:41:04Z</dcterms:modified>
</cp:coreProperties>
</file>