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08" r:id="rId2"/>
    <p:sldId id="292" r:id="rId3"/>
    <p:sldId id="298" r:id="rId4"/>
    <p:sldId id="301" r:id="rId5"/>
    <p:sldId id="309" r:id="rId6"/>
    <p:sldId id="310" r:id="rId7"/>
    <p:sldId id="311" r:id="rId8"/>
    <p:sldId id="326" r:id="rId9"/>
    <p:sldId id="312" r:id="rId10"/>
    <p:sldId id="299" r:id="rId11"/>
    <p:sldId id="313" r:id="rId12"/>
    <p:sldId id="314" r:id="rId13"/>
    <p:sldId id="315" r:id="rId14"/>
    <p:sldId id="297" r:id="rId15"/>
    <p:sldId id="317" r:id="rId16"/>
    <p:sldId id="327" r:id="rId17"/>
    <p:sldId id="318" r:id="rId18"/>
    <p:sldId id="319" r:id="rId19"/>
    <p:sldId id="320" r:id="rId20"/>
    <p:sldId id="324" r:id="rId21"/>
    <p:sldId id="321" r:id="rId22"/>
    <p:sldId id="322" r:id="rId2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4897" autoAdjust="0"/>
  </p:normalViewPr>
  <p:slideViewPr>
    <p:cSldViewPr snapToObjects="1">
      <p:cViewPr varScale="1">
        <p:scale>
          <a:sx n="87" d="100"/>
          <a:sy n="87" d="100"/>
        </p:scale>
        <p:origin x="2248" y="184"/>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1104" y="14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1/24/24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1/24/24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r>
              <a:rPr lang="en-US" sz="1200" kern="1200" dirty="0">
                <a:solidFill>
                  <a:schemeClr val="tx1"/>
                </a:solidFill>
                <a:effectLst/>
                <a:latin typeface="+mn-lt"/>
                <a:ea typeface="+mn-ea"/>
                <a:cs typeface="+mn-cs"/>
              </a:rPr>
              <a:t>sing the rules and procedures explained before, the five </a:t>
            </a:r>
            <a:r>
              <a:rPr lang="en-US" sz="1200" u="sng" kern="1200" dirty="0">
                <a:solidFill>
                  <a:schemeClr val="tx1"/>
                </a:solidFill>
                <a:effectLst/>
                <a:latin typeface="+mn-lt"/>
                <a:ea typeface="+mn-ea"/>
                <a:cs typeface="+mn-cs"/>
              </a:rPr>
              <a:t>Angus cows</a:t>
            </a:r>
            <a:r>
              <a:rPr lang="en-US" sz="1200" kern="1200" dirty="0">
                <a:solidFill>
                  <a:schemeClr val="tx1"/>
                </a:solidFill>
                <a:effectLst/>
                <a:latin typeface="+mn-lt"/>
                <a:ea typeface="+mn-ea"/>
                <a:cs typeface="+mn-cs"/>
              </a:rPr>
              <a:t> will now play the game. Remember that Angus cows </a:t>
            </a:r>
            <a:r>
              <a:rPr lang="en-US" sz="1200" u="sng" kern="1200" dirty="0">
                <a:solidFill>
                  <a:schemeClr val="tx1"/>
                </a:solidFill>
                <a:effectLst/>
                <a:latin typeface="+mn-lt"/>
                <a:ea typeface="+mn-ea"/>
                <a:cs typeface="+mn-cs"/>
              </a:rPr>
              <a:t>are reliant on nearby water</a:t>
            </a:r>
            <a:r>
              <a:rPr lang="en-US" sz="1200" kern="1200" dirty="0">
                <a:solidFill>
                  <a:schemeClr val="tx1"/>
                </a:solidFill>
                <a:effectLst/>
                <a:latin typeface="+mn-lt"/>
                <a:ea typeface="+mn-ea"/>
                <a:cs typeface="+mn-cs"/>
              </a:rPr>
              <a:t>, so for the purposes of our game, they are unable to travel to the far grazing sites to collect food. In our game, they </a:t>
            </a:r>
            <a:r>
              <a:rPr lang="en-US" sz="1200" u="sng" kern="1200" dirty="0">
                <a:solidFill>
                  <a:schemeClr val="tx1"/>
                </a:solidFill>
                <a:effectLst/>
                <a:latin typeface="+mn-lt"/>
                <a:ea typeface="+mn-ea"/>
                <a:cs typeface="+mn-cs"/>
              </a:rPr>
              <a:t>can only travel to the close grazing sites</a:t>
            </a:r>
            <a:r>
              <a:rPr lang="en-US" sz="1200" kern="1200" dirty="0">
                <a:solidFill>
                  <a:schemeClr val="tx1"/>
                </a:solidFill>
                <a:effectLst/>
                <a:latin typeface="+mn-lt"/>
                <a:ea typeface="+mn-ea"/>
                <a:cs typeface="+mn-cs"/>
              </a:rPr>
              <a:t> because research shows that they prefer to stay close to water.</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a:t>
            </a:r>
            <a:r>
              <a:rPr lang="en-US" sz="1200" kern="1200" dirty="0">
                <a:solidFill>
                  <a:schemeClr val="tx1"/>
                </a:solidFill>
                <a:effectLst/>
                <a:latin typeface="+mn-lt"/>
                <a:ea typeface="+mn-ea"/>
                <a:cs typeface="+mn-cs"/>
              </a:rPr>
              <a:t>s the data collector(s) fill in the table on the board, you will fill in the Angus portion of the Abundant Resources data table on page 1 of the handout.</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r>
              <a:rPr lang="en-US" sz="1200" kern="1200" dirty="0">
                <a:solidFill>
                  <a:schemeClr val="tx1"/>
                </a:solidFill>
                <a:effectLst/>
                <a:latin typeface="+mn-lt"/>
                <a:ea typeface="+mn-ea"/>
                <a:cs typeface="+mn-cs"/>
              </a:rPr>
              <a:t>sing the rules and procedures explained before, the five </a:t>
            </a:r>
            <a:r>
              <a:rPr lang="en-US" sz="1200" u="sng" kern="1200" dirty="0" err="1">
                <a:solidFill>
                  <a:schemeClr val="tx1"/>
                </a:solidFill>
                <a:effectLst/>
                <a:latin typeface="+mn-lt"/>
                <a:ea typeface="+mn-ea"/>
                <a:cs typeface="+mn-cs"/>
              </a:rPr>
              <a:t>Criollo</a:t>
            </a:r>
            <a:r>
              <a:rPr lang="en-US" sz="1200" u="sng" kern="1200" dirty="0">
                <a:solidFill>
                  <a:schemeClr val="tx1"/>
                </a:solidFill>
                <a:effectLst/>
                <a:latin typeface="+mn-lt"/>
                <a:ea typeface="+mn-ea"/>
                <a:cs typeface="+mn-cs"/>
              </a:rPr>
              <a:t> cows</a:t>
            </a:r>
            <a:r>
              <a:rPr lang="en-US" sz="1200" kern="1200" dirty="0">
                <a:solidFill>
                  <a:schemeClr val="tx1"/>
                </a:solidFill>
                <a:effectLst/>
                <a:latin typeface="+mn-lt"/>
                <a:ea typeface="+mn-ea"/>
                <a:cs typeface="+mn-cs"/>
              </a:rPr>
              <a:t> will now play the game. Remember that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are more likely to travel </a:t>
            </a:r>
            <a:r>
              <a:rPr lang="en-US" sz="1200" u="sng" kern="1200" dirty="0">
                <a:solidFill>
                  <a:schemeClr val="tx1"/>
                </a:solidFill>
                <a:effectLst/>
                <a:latin typeface="+mn-lt"/>
                <a:ea typeface="+mn-ea"/>
                <a:cs typeface="+mn-cs"/>
              </a:rPr>
              <a:t>further from water</a:t>
            </a:r>
            <a:r>
              <a:rPr lang="en-US" sz="1200" kern="1200" dirty="0">
                <a:solidFill>
                  <a:schemeClr val="tx1"/>
                </a:solidFill>
                <a:effectLst/>
                <a:latin typeface="+mn-lt"/>
                <a:ea typeface="+mn-ea"/>
                <a:cs typeface="+mn-cs"/>
              </a:rPr>
              <a:t>, so they can go to either the </a:t>
            </a:r>
            <a:r>
              <a:rPr lang="en-US" sz="1200" u="sng" kern="1200" dirty="0">
                <a:solidFill>
                  <a:schemeClr val="tx1"/>
                </a:solidFill>
                <a:effectLst/>
                <a:latin typeface="+mn-lt"/>
                <a:ea typeface="+mn-ea"/>
                <a:cs typeface="+mn-cs"/>
              </a:rPr>
              <a:t>close grazing sites or the far grazing sites</a:t>
            </a:r>
            <a:r>
              <a:rPr lang="en-US" sz="1200" kern="1200" dirty="0">
                <a:solidFill>
                  <a:schemeClr val="tx1"/>
                </a:solidFill>
                <a:effectLst/>
                <a:latin typeface="+mn-lt"/>
                <a:ea typeface="+mn-ea"/>
                <a:cs typeface="+mn-cs"/>
              </a:rPr>
              <a:t>. They may collect TWO food resources from far grazing sites and THREE food resources from close grazing sites.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sz="1200" kern="1200" dirty="0">
                <a:solidFill>
                  <a:schemeClr val="tx1"/>
                </a:solidFill>
                <a:effectLst/>
                <a:latin typeface="+mn-lt"/>
                <a:ea typeface="+mn-ea"/>
                <a:cs typeface="+mn-cs"/>
              </a:rPr>
              <a:t>s the data collector(s) fill in the table on the board, you will fill in the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portion of the Abundant Resources data table on page 1 of the handout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Scenario 2, average global surface temperatures continue to increase.  Because Earth is warming, climate change is expected to increase the length and severity of drought in many rangelands in the semiarid western United States.  Drought and increased evaporation will result in reduced water for plants.  Therefore, our cows in Scenario 2 will encounter fewer and smaller grasses.</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108456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F</a:t>
            </a:r>
            <a:r>
              <a:rPr lang="en-US" sz="1200" kern="1200" dirty="0">
                <a:solidFill>
                  <a:schemeClr val="tx1"/>
                </a:solidFill>
                <a:effectLst/>
                <a:latin typeface="+mn-lt"/>
                <a:ea typeface="+mn-ea"/>
                <a:cs typeface="+mn-cs"/>
              </a:rPr>
              <a:t>ill out the predictions box at the top of page 2 of the </a:t>
            </a:r>
            <a:r>
              <a:rPr lang="en-US" sz="1200" i="1" kern="1200" dirty="0">
                <a:solidFill>
                  <a:schemeClr val="tx1"/>
                </a:solidFill>
                <a:effectLst/>
                <a:latin typeface="+mn-lt"/>
                <a:ea typeface="+mn-ea"/>
                <a:cs typeface="+mn-cs"/>
              </a:rPr>
              <a:t>Get Out and Graze</a:t>
            </a:r>
            <a:r>
              <a:rPr lang="en-US" sz="1200" kern="1200" dirty="0">
                <a:solidFill>
                  <a:schemeClr val="tx1"/>
                </a:solidFill>
                <a:effectLst/>
                <a:latin typeface="+mn-lt"/>
                <a:ea typeface="+mn-ea"/>
                <a:cs typeface="+mn-cs"/>
              </a:rPr>
              <a:t> handout.  Under limited resources conditions (half as many resources as Scenario 1), predict which cattle breed will need more supplemental feed because they will not collect enough food resources during the game, and then predict which breed will consume a greater percentage of the resources available.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assign new students to the roles of the two types of cattle so that as many people as possible get to participate [assign students to roles].</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Five students – Angus for scenario 2</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Five students –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for scenario 2</a:t>
            </a:r>
            <a:endParaRPr lang="en-US" sz="14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154206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Angus trial and the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trial are played using the same rules as in Scenario 1 except that in these trials </a:t>
            </a:r>
            <a:r>
              <a:rPr lang="en-US" sz="1200" u="sng" kern="1200" dirty="0">
                <a:solidFill>
                  <a:schemeClr val="tx1"/>
                </a:solidFill>
                <a:effectLst/>
                <a:latin typeface="+mn-lt"/>
                <a:ea typeface="+mn-ea"/>
                <a:cs typeface="+mn-cs"/>
              </a:rPr>
              <a:t>there are only 25 food resources</a:t>
            </a:r>
            <a:r>
              <a:rPr lang="en-US" sz="1200" kern="1200" dirty="0">
                <a:solidFill>
                  <a:schemeClr val="tx1"/>
                </a:solidFill>
                <a:effectLst/>
                <a:latin typeface="+mn-lt"/>
                <a:ea typeface="+mn-ea"/>
                <a:cs typeface="+mn-cs"/>
              </a:rPr>
              <a:t> scattered among the </a:t>
            </a:r>
            <a:r>
              <a:rPr lang="en-US" sz="1200" u="sng" kern="1200" dirty="0">
                <a:solidFill>
                  <a:schemeClr val="tx1"/>
                </a:solidFill>
                <a:effectLst/>
                <a:latin typeface="+mn-lt"/>
                <a:ea typeface="+mn-ea"/>
                <a:cs typeface="+mn-cs"/>
              </a:rPr>
              <a:t>close</a:t>
            </a:r>
            <a:r>
              <a:rPr lang="en-US" sz="1200" kern="1200" dirty="0">
                <a:solidFill>
                  <a:schemeClr val="tx1"/>
                </a:solidFill>
                <a:effectLst/>
                <a:latin typeface="+mn-lt"/>
                <a:ea typeface="+mn-ea"/>
                <a:cs typeface="+mn-cs"/>
              </a:rPr>
              <a:t> grazing sites </a:t>
            </a:r>
            <a:r>
              <a:rPr lang="en-US" sz="1200" kern="1200">
                <a:solidFill>
                  <a:schemeClr val="tx1"/>
                </a:solidFill>
                <a:effectLst/>
                <a:latin typeface="+mn-lt"/>
                <a:ea typeface="+mn-ea"/>
                <a:cs typeface="+mn-cs"/>
              </a:rPr>
              <a:t>and </a:t>
            </a:r>
            <a:r>
              <a:rPr lang="en-US" sz="1200" u="sng" kern="1200">
                <a:solidFill>
                  <a:schemeClr val="tx1"/>
                </a:solidFill>
                <a:effectLst/>
                <a:latin typeface="+mn-lt"/>
                <a:ea typeface="+mn-ea"/>
                <a:cs typeface="+mn-cs"/>
              </a:rPr>
              <a:t>25 </a:t>
            </a:r>
            <a:r>
              <a:rPr lang="en-US" sz="1200" u="sng" kern="1200" dirty="0">
                <a:solidFill>
                  <a:schemeClr val="tx1"/>
                </a:solidFill>
                <a:effectLst/>
                <a:latin typeface="+mn-lt"/>
                <a:ea typeface="+mn-ea"/>
                <a:cs typeface="+mn-cs"/>
              </a:rPr>
              <a:t>food resources</a:t>
            </a:r>
            <a:r>
              <a:rPr lang="en-US" sz="1200" kern="1200" dirty="0">
                <a:solidFill>
                  <a:schemeClr val="tx1"/>
                </a:solidFill>
                <a:effectLst/>
                <a:latin typeface="+mn-lt"/>
                <a:ea typeface="+mn-ea"/>
                <a:cs typeface="+mn-cs"/>
              </a:rPr>
              <a:t> scattered among the </a:t>
            </a:r>
            <a:r>
              <a:rPr lang="en-US" sz="1200" u="sng" kern="1200" dirty="0">
                <a:solidFill>
                  <a:schemeClr val="tx1"/>
                </a:solidFill>
                <a:effectLst/>
                <a:latin typeface="+mn-lt"/>
                <a:ea typeface="+mn-ea"/>
                <a:cs typeface="+mn-cs"/>
              </a:rPr>
              <a:t>far</a:t>
            </a:r>
            <a:r>
              <a:rPr lang="en-US" sz="1200" kern="1200" dirty="0">
                <a:solidFill>
                  <a:schemeClr val="tx1"/>
                </a:solidFill>
                <a:effectLst/>
                <a:latin typeface="+mn-lt"/>
                <a:ea typeface="+mn-ea"/>
                <a:cs typeface="+mn-cs"/>
              </a:rPr>
              <a:t> grazing sites. Angus may still travel only to the close grazing sites while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may travel to either the close or the far grazing sites. A cow may only collect THREE food resources at the close grazing sites and TWO at the far grazing sites.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17</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s the data collector(s) fill in the table on the board, you will fill in the Angus portion of the Limited Resources data table on page 2 of the handout.</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18</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the rules and procedures explained before, the five </a:t>
            </a:r>
            <a:r>
              <a:rPr lang="en-US" sz="1200" u="sng" kern="1200" dirty="0" err="1">
                <a:solidFill>
                  <a:schemeClr val="tx1"/>
                </a:solidFill>
                <a:effectLst/>
                <a:latin typeface="+mn-lt"/>
                <a:ea typeface="+mn-ea"/>
                <a:cs typeface="+mn-cs"/>
              </a:rPr>
              <a:t>Criollo</a:t>
            </a:r>
            <a:r>
              <a:rPr lang="en-US" sz="1200" u="sng" kern="1200" dirty="0">
                <a:solidFill>
                  <a:schemeClr val="tx1"/>
                </a:solidFill>
                <a:effectLst/>
                <a:latin typeface="+mn-lt"/>
                <a:ea typeface="+mn-ea"/>
                <a:cs typeface="+mn-cs"/>
              </a:rPr>
              <a:t> cows</a:t>
            </a:r>
            <a:r>
              <a:rPr lang="en-US" sz="1200" kern="1200" dirty="0">
                <a:solidFill>
                  <a:schemeClr val="tx1"/>
                </a:solidFill>
                <a:effectLst/>
                <a:latin typeface="+mn-lt"/>
                <a:ea typeface="+mn-ea"/>
                <a:cs typeface="+mn-cs"/>
              </a:rPr>
              <a:t> will now play the game. Remember that </a:t>
            </a:r>
            <a:r>
              <a:rPr lang="en-US" sz="1200" kern="1200" dirty="0" err="1">
                <a:solidFill>
                  <a:schemeClr val="tx1"/>
                </a:solidFill>
                <a:effectLst/>
                <a:latin typeface="+mn-lt"/>
                <a:ea typeface="+mn-ea"/>
                <a:cs typeface="+mn-cs"/>
              </a:rPr>
              <a:t>Criollo</a:t>
            </a:r>
            <a:r>
              <a:rPr lang="en-US" sz="1200" kern="1200">
                <a:solidFill>
                  <a:schemeClr val="tx1"/>
                </a:solidFill>
                <a:effectLst/>
                <a:latin typeface="+mn-lt"/>
                <a:ea typeface="+mn-ea"/>
                <a:cs typeface="+mn-cs"/>
              </a:rPr>
              <a:t> will travel </a:t>
            </a:r>
            <a:r>
              <a:rPr lang="en-US" sz="1200" u="sng" kern="1200" dirty="0">
                <a:solidFill>
                  <a:schemeClr val="tx1"/>
                </a:solidFill>
                <a:effectLst/>
                <a:latin typeface="+mn-lt"/>
                <a:ea typeface="+mn-ea"/>
                <a:cs typeface="+mn-cs"/>
              </a:rPr>
              <a:t>further from water</a:t>
            </a:r>
            <a:r>
              <a:rPr lang="en-US" sz="1200" kern="1200" dirty="0">
                <a:solidFill>
                  <a:schemeClr val="tx1"/>
                </a:solidFill>
                <a:effectLst/>
                <a:latin typeface="+mn-lt"/>
                <a:ea typeface="+mn-ea"/>
                <a:cs typeface="+mn-cs"/>
              </a:rPr>
              <a:t>, so they can go to either the </a:t>
            </a:r>
            <a:r>
              <a:rPr lang="en-US" sz="1200" u="sng" kern="1200" dirty="0">
                <a:solidFill>
                  <a:schemeClr val="tx1"/>
                </a:solidFill>
                <a:effectLst/>
                <a:latin typeface="+mn-lt"/>
                <a:ea typeface="+mn-ea"/>
                <a:cs typeface="+mn-cs"/>
              </a:rPr>
              <a:t>close grazing sites or the far grazing sites</a:t>
            </a:r>
            <a:r>
              <a:rPr lang="en-US" sz="1200" kern="1200" dirty="0">
                <a:solidFill>
                  <a:schemeClr val="tx1"/>
                </a:solidFill>
                <a:effectLst/>
                <a:latin typeface="+mn-lt"/>
                <a:ea typeface="+mn-ea"/>
                <a:cs typeface="+mn-cs"/>
              </a:rPr>
              <a:t>. They may collect TWO food resources from far grazing sites and THREE food resources from close grazing sites.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19</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be playing a game related to cattle foraging patterns on the range.  The two cattle breeds pictured will be involved in our game; they are called Criollo (pronounced krē-ō-yō) and Angus.</a:t>
            </a:r>
          </a:p>
          <a:p>
            <a:endParaRPr lang="en-US" sz="12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Examine these two photos and answer questions 1-3 on the </a:t>
            </a:r>
            <a:r>
              <a:rPr lang="en-US" sz="1200" i="1" kern="1200" dirty="0">
                <a:solidFill>
                  <a:schemeClr val="tx1"/>
                </a:solidFill>
                <a:effectLst/>
                <a:latin typeface="+mn-lt"/>
                <a:ea typeface="+mn-ea"/>
                <a:cs typeface="+mn-cs"/>
              </a:rPr>
              <a:t>Compare and Contrast</a:t>
            </a:r>
            <a:r>
              <a:rPr lang="en-US" sz="1200" kern="1200" dirty="0">
                <a:solidFill>
                  <a:schemeClr val="tx1"/>
                </a:solidFill>
                <a:effectLst/>
                <a:latin typeface="+mn-lt"/>
                <a:ea typeface="+mn-ea"/>
                <a:cs typeface="+mn-cs"/>
              </a:rPr>
              <a:t> handout. [Ask students to share their answers, and lead a discussion of the similarities and differences of the two breeds.  Similarities may include: they are the same species (or both cattle) and they have all of the same main body parts.  Differences may include: Criollo is much smaller/weighs much less, Criollo is skinnier/Angus is bulkier, Angus does not have horns, Criollo originated in Spain/Angus originated in Europe.]</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sz="1200" kern="1200" dirty="0">
                <a:solidFill>
                  <a:schemeClr val="tx1"/>
                </a:solidFill>
                <a:effectLst/>
                <a:latin typeface="+mn-lt"/>
                <a:ea typeface="+mn-ea"/>
                <a:cs typeface="+mn-cs"/>
              </a:rPr>
              <a:t>s the data collector(s) fill in the table on the board, you will fill in the </a:t>
            </a:r>
            <a:r>
              <a:rPr lang="en-US" sz="1200" kern="1200" dirty="0" err="1">
                <a:solidFill>
                  <a:schemeClr val="tx1"/>
                </a:solidFill>
                <a:effectLst/>
                <a:latin typeface="+mn-lt"/>
                <a:ea typeface="+mn-ea"/>
                <a:cs typeface="+mn-cs"/>
              </a:rPr>
              <a:t>Criollo</a:t>
            </a:r>
            <a:r>
              <a:rPr lang="en-US" sz="1200" kern="1200">
                <a:solidFill>
                  <a:schemeClr val="tx1"/>
                </a:solidFill>
                <a:effectLst/>
                <a:latin typeface="+mn-lt"/>
                <a:ea typeface="+mn-ea"/>
                <a:cs typeface="+mn-cs"/>
              </a:rPr>
              <a:t> portion of the Limited Resources data table on page 2 of the handout.</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20</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location mapper(s) will collect all 10 of the location map strips and put them in the correct order as shown here.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21</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his figure is from a research paper.  The researchers conducted a study on the movement of Angus and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cows in relation to a water source, and the movement of cows is shown on these maps.  Angus cows are represented by blue, and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cows are represented by green.  The dot at the bottom of the map shows the location of the water source.  Did Angus cows tend to get as far away from the water source as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[Answer: no, because there are green marks that are further away from the water source in the map on the right.  Remember,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are well adapted for dry landscapes and are able to move further away from water to take advantage of food resources in more remote locations.]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22</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play a game in which you will play the roles of two different types of cattle.  We will start by assigning roles, and then we will talk about how to play the game [assign students to roles].</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Five students – Angus for scenario 1</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Five students –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for scenario 1</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 to four students - Food distributors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or two students – Location mappers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or two students – Data collectors</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154206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first part of the game, </a:t>
            </a:r>
            <a:r>
              <a:rPr lang="en-US" sz="1200" u="sng"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students will play the role of </a:t>
            </a:r>
            <a:r>
              <a:rPr lang="en-US" sz="1200" u="sng" kern="1200" dirty="0">
                <a:solidFill>
                  <a:schemeClr val="tx1"/>
                </a:solidFill>
                <a:effectLst/>
                <a:latin typeface="+mn-lt"/>
                <a:ea typeface="+mn-ea"/>
                <a:cs typeface="+mn-cs"/>
              </a:rPr>
              <a:t>Angus cows</a:t>
            </a:r>
            <a:r>
              <a:rPr lang="en-US" sz="1200" kern="1200" dirty="0">
                <a:solidFill>
                  <a:schemeClr val="tx1"/>
                </a:solidFill>
                <a:effectLst/>
                <a:latin typeface="+mn-lt"/>
                <a:ea typeface="+mn-ea"/>
                <a:cs typeface="+mn-cs"/>
              </a:rPr>
              <a:t> grazing on a rangeland. There are 10 grazing sites total: five grazing sites close to the water station, near the front of the room, and five grazing sites far from the water station. The food resources in the game are represented by pennies.  The five close grazing sites have a total of 50 food resources (pennies) divided randomly between feeding sites. The five far grazing sites also have 50 food resources divided randomly between feeding sites.</a:t>
            </a:r>
            <a:r>
              <a:rPr lang="en-US" sz="1400" dirty="0">
                <a:effectLst/>
              </a:rPr>
              <a:t>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Angus</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t>
            </a:r>
            <a:r>
              <a:rPr lang="en-US" sz="1200" u="sng" kern="1200" dirty="0">
                <a:solidFill>
                  <a:schemeClr val="tx1"/>
                </a:solidFill>
                <a:effectLst/>
                <a:latin typeface="+mn-lt"/>
                <a:ea typeface="+mn-ea"/>
                <a:cs typeface="+mn-cs"/>
              </a:rPr>
              <a:t>reliant on nearby water</a:t>
            </a:r>
            <a:r>
              <a:rPr lang="en-US" sz="1200" kern="1200" dirty="0">
                <a:solidFill>
                  <a:schemeClr val="tx1"/>
                </a:solidFill>
                <a:effectLst/>
                <a:latin typeface="+mn-lt"/>
                <a:ea typeface="+mn-ea"/>
                <a:cs typeface="+mn-cs"/>
              </a:rPr>
              <a:t>, so for the purposes of our game, they are</a:t>
            </a:r>
            <a:r>
              <a:rPr lang="en-US" sz="1200" u="sng" kern="1200" dirty="0">
                <a:solidFill>
                  <a:schemeClr val="tx1"/>
                </a:solidFill>
                <a:effectLst/>
                <a:latin typeface="+mn-lt"/>
                <a:ea typeface="+mn-ea"/>
                <a:cs typeface="+mn-cs"/>
              </a:rPr>
              <a:t> unable to travel to the far grazing sites</a:t>
            </a:r>
            <a:r>
              <a:rPr lang="en-US" sz="1200" kern="1200" dirty="0">
                <a:solidFill>
                  <a:schemeClr val="tx1"/>
                </a:solidFill>
                <a:effectLst/>
                <a:latin typeface="+mn-lt"/>
                <a:ea typeface="+mn-ea"/>
                <a:cs typeface="+mn-cs"/>
              </a:rPr>
              <a:t> to collect food. They can only travel to the close grazing sites in our game because research shows that they prefer to stay close to water.  The first trial of the game will focus on Angus.  The second trial will involve </a:t>
            </a:r>
            <a:r>
              <a:rPr lang="en-US" sz="1200" kern="1200" dirty="0" err="1">
                <a:solidFill>
                  <a:schemeClr val="tx1"/>
                </a:solidFill>
                <a:effectLst/>
                <a:latin typeface="+mn-lt"/>
                <a:ea typeface="+mn-ea"/>
                <a:cs typeface="+mn-cs"/>
              </a:rPr>
              <a:t>Criollo</a:t>
            </a:r>
            <a:r>
              <a:rPr lang="en-US" sz="1200" kern="1200">
                <a:solidFill>
                  <a:schemeClr val="tx1"/>
                </a:solidFill>
                <a:effectLst/>
                <a:latin typeface="+mn-lt"/>
                <a:ea typeface="+mn-ea"/>
                <a:cs typeface="+mn-cs"/>
              </a:rPr>
              <a:t>, which are less reliant on water and can graze at both close and far grazing sites.</a:t>
            </a:r>
            <a:r>
              <a:rPr lang="en-US">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here will be six rounds in the Angus trial. It is not a race; each cow will have time to graze at the grazing site s/he visits.</a:t>
            </a:r>
            <a:r>
              <a:rPr lang="en-US" dirty="0">
                <a:effectLst/>
              </a:rPr>
              <a:t> </a:t>
            </a:r>
            <a:r>
              <a:rPr lang="en-US" sz="1200" kern="1200" dirty="0">
                <a:solidFill>
                  <a:schemeClr val="tx1"/>
                </a:solidFill>
                <a:effectLst/>
                <a:latin typeface="+mn-lt"/>
                <a:ea typeface="+mn-ea"/>
                <a:cs typeface="+mn-cs"/>
              </a:rPr>
              <a:t>In each round, cows move to a grazing site and collect the appropriate number of food resources for that location. Cows at CLOSE grazing sites can get a maximum of THREE food resources per round. More than one cow is allowed to visit a grazing site during a round. If there are two or more cows at a site, they must take turns getting food resources, up to the maximum allowed at that site (three or two). We will note the number of Angus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cows that do not collect at least 10 food resources at the end of the trial.  Cows that do not collect at least 10 food resources will have to be supplemented with additional hay and cottonseed cakes, which results in increased expenses for the rancher.</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a:t>
            </a:r>
            <a:r>
              <a:rPr lang="en-US" sz="1200" kern="1200" dirty="0">
                <a:solidFill>
                  <a:schemeClr val="tx1"/>
                </a:solidFill>
                <a:effectLst/>
                <a:latin typeface="+mn-lt"/>
                <a:ea typeface="+mn-ea"/>
                <a:cs typeface="+mn-cs"/>
              </a:rPr>
              <a:t>f there are no more food resources at a grazing site, the cow must wait patiently until it is time to switch to a new grazing site.</a:t>
            </a:r>
            <a:r>
              <a:rPr lang="en-US" dirty="0">
                <a:effectLst/>
              </a:rPr>
              <a:t> </a:t>
            </a:r>
            <a:r>
              <a:rPr lang="en-US" sz="1200" kern="1200" dirty="0">
                <a:solidFill>
                  <a:schemeClr val="tx1"/>
                </a:solidFill>
                <a:effectLst/>
                <a:latin typeface="+mn-lt"/>
                <a:ea typeface="+mn-ea"/>
                <a:cs typeface="+mn-cs"/>
              </a:rPr>
              <a:t>After the cow has collected food resources, s/he will </a:t>
            </a:r>
            <a:r>
              <a:rPr lang="en-US" sz="1200" u="sng" kern="1200" dirty="0">
                <a:solidFill>
                  <a:schemeClr val="tx1"/>
                </a:solidFill>
                <a:effectLst/>
                <a:latin typeface="+mn-lt"/>
                <a:ea typeface="+mn-ea"/>
                <a:cs typeface="+mn-cs"/>
              </a:rPr>
              <a:t>mark a dot on the paper</a:t>
            </a:r>
            <a:r>
              <a:rPr lang="en-US" sz="1200" kern="1200" dirty="0">
                <a:solidFill>
                  <a:schemeClr val="tx1"/>
                </a:solidFill>
                <a:effectLst/>
                <a:latin typeface="+mn-lt"/>
                <a:ea typeface="+mn-ea"/>
                <a:cs typeface="+mn-cs"/>
              </a:rPr>
              <a:t> near the grazing site showing they were there. Angus cows will use blue markers, and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will use green markers.</a:t>
            </a:r>
            <a:r>
              <a:rPr lang="en-US" dirty="0">
                <a:effectLst/>
              </a:rPr>
              <a:t> </a:t>
            </a:r>
            <a:r>
              <a:rPr lang="en-US" sz="1200" kern="1200" dirty="0">
                <a:solidFill>
                  <a:schemeClr val="tx1"/>
                </a:solidFill>
                <a:effectLst/>
                <a:latin typeface="+mn-lt"/>
                <a:ea typeface="+mn-ea"/>
                <a:cs typeface="+mn-cs"/>
              </a:rPr>
              <a:t>Cows must move to a different grazing site each round, but they may return to a grazing site once they have left it for at least one round. We will conduct a total of six rounds. At the end of all six rounds, each cow will count the number of resources s/he was able to collect. We will examine how the herd did as well as how each cow did throughout the grazing cycle.</a:t>
            </a: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In </a:t>
            </a:r>
            <a:r>
              <a:rPr lang="en-US" sz="1200" kern="1200" dirty="0">
                <a:solidFill>
                  <a:schemeClr val="tx1"/>
                </a:solidFill>
                <a:effectLst/>
                <a:latin typeface="+mn-lt"/>
                <a:ea typeface="+mn-ea"/>
                <a:cs typeface="+mn-cs"/>
              </a:rPr>
              <a:t>the second part of the game, </a:t>
            </a:r>
            <a:r>
              <a:rPr lang="en-US" sz="1200" u="sng"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students will play the role of </a:t>
            </a:r>
            <a:r>
              <a:rPr lang="en-US" sz="1200" u="sng"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cows grazing on a rangeland.</a:t>
            </a:r>
            <a:r>
              <a:rPr lang="en-US" sz="1200" u="none"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are able to </a:t>
            </a:r>
            <a:r>
              <a:rPr lang="en-US" sz="1200" u="sng" kern="1200" dirty="0">
                <a:solidFill>
                  <a:schemeClr val="tx1"/>
                </a:solidFill>
                <a:effectLst/>
                <a:latin typeface="+mn-lt"/>
                <a:ea typeface="+mn-ea"/>
                <a:cs typeface="+mn-cs"/>
              </a:rPr>
              <a:t>travel further from water</a:t>
            </a:r>
            <a:r>
              <a:rPr lang="en-US" sz="1200" kern="1200" dirty="0">
                <a:solidFill>
                  <a:schemeClr val="tx1"/>
                </a:solidFill>
                <a:effectLst/>
                <a:latin typeface="+mn-lt"/>
                <a:ea typeface="+mn-ea"/>
                <a:cs typeface="+mn-cs"/>
              </a:rPr>
              <a:t>, so they can go to </a:t>
            </a:r>
            <a:r>
              <a:rPr lang="en-US" sz="1200" u="sng" kern="1200" dirty="0">
                <a:solidFill>
                  <a:schemeClr val="tx1"/>
                </a:solidFill>
                <a:effectLst/>
                <a:latin typeface="+mn-lt"/>
                <a:ea typeface="+mn-ea"/>
                <a:cs typeface="+mn-cs"/>
              </a:rPr>
              <a:t>either the close grazing sites or the far grazing sites</a:t>
            </a:r>
            <a:r>
              <a:rPr lang="en-US" sz="1200" kern="1200" dirty="0">
                <a:solidFill>
                  <a:schemeClr val="tx1"/>
                </a:solidFill>
                <a:effectLst/>
                <a:latin typeface="+mn-lt"/>
                <a:ea typeface="+mn-ea"/>
                <a:cs typeface="+mn-cs"/>
              </a:rPr>
              <a:t>. Remember, there is a cost of both time and energy for a cow to move to far grazing sites, so cows at FAR grazing sites can get a maximum of TWO food resources per round. The five close grazing sites have a total of 50 food resources (pennies) divided randomly between feeding sites. The five far grazing sites have a total of 50 food resources divided randomly between feeding sites. We will note the number of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cows that do not collect at least 7 food resources at the end of the trial.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cattle are smaller than Angus and need fewer food resources to fuel their lighter bodies. Cows that do not collect at least 7 food resources will have to be supplemented with additional hay and cottonseed cakes, which results in increased expenses for the rancher.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rest of the rules from the Angus trial also apply to the </a:t>
            </a:r>
            <a:r>
              <a:rPr lang="en-US" sz="1200" kern="1200" dirty="0" err="1">
                <a:solidFill>
                  <a:schemeClr val="tx1"/>
                </a:solidFill>
                <a:effectLst/>
                <a:latin typeface="+mn-lt"/>
                <a:ea typeface="+mn-ea"/>
                <a:cs typeface="+mn-cs"/>
              </a:rPr>
              <a:t>Criollo</a:t>
            </a:r>
            <a:r>
              <a:rPr lang="en-US" sz="1200" kern="1200" dirty="0">
                <a:solidFill>
                  <a:schemeClr val="tx1"/>
                </a:solidFill>
                <a:effectLst/>
                <a:latin typeface="+mn-lt"/>
                <a:ea typeface="+mn-ea"/>
                <a:cs typeface="+mn-cs"/>
              </a:rPr>
              <a:t> trial.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Fill out the predictions box at the top of page 1 of the </a:t>
            </a:r>
            <a:r>
              <a:rPr lang="en-US" sz="1200" i="1" kern="1200" dirty="0">
                <a:solidFill>
                  <a:schemeClr val="tx1"/>
                </a:solidFill>
                <a:effectLst/>
                <a:latin typeface="+mn-lt"/>
                <a:ea typeface="+mn-ea"/>
                <a:cs typeface="+mn-cs"/>
              </a:rPr>
              <a:t>Get Out and Graze</a:t>
            </a:r>
            <a:r>
              <a:rPr lang="en-US" sz="1200" kern="1200" dirty="0">
                <a:solidFill>
                  <a:schemeClr val="tx1"/>
                </a:solidFill>
                <a:effectLst/>
                <a:latin typeface="+mn-lt"/>
                <a:ea typeface="+mn-ea"/>
                <a:cs typeface="+mn-cs"/>
              </a:rPr>
              <a:t> handout.  Predict which cattle breed will need more supplemental feed because they will not collect enough food resources during the game, and then predict which breed will consume a greater percentage of the total resources available.</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187883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17466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Graze!</a:t>
            </a:r>
            <a:br>
              <a:rPr lang="en-US" dirty="0"/>
            </a:br>
            <a:r>
              <a:rPr lang="en-US" dirty="0"/>
              <a:t>Scenario 1 - Angus</a:t>
            </a:r>
          </a:p>
        </p:txBody>
      </p:sp>
      <p:pic>
        <p:nvPicPr>
          <p:cNvPr id="6" name="Picture 5"/>
          <p:cNvPicPr>
            <a:picLocks noChangeAspect="1"/>
          </p:cNvPicPr>
          <p:nvPr/>
        </p:nvPicPr>
        <p:blipFill>
          <a:blip r:embed="rId3">
            <a:alphaModFix/>
          </a:blip>
          <a:stretch>
            <a:fillRect/>
          </a:stretch>
        </p:blipFill>
        <p:spPr>
          <a:xfrm>
            <a:off x="5410200" y="2071563"/>
            <a:ext cx="2550843" cy="3826266"/>
          </a:xfrm>
          <a:prstGeom prst="rect">
            <a:avLst/>
          </a:prstGeom>
        </p:spPr>
      </p:pic>
      <p:sp>
        <p:nvSpPr>
          <p:cNvPr id="7" name="Content Placeholder 2"/>
          <p:cNvSpPr>
            <a:spLocks noGrp="1"/>
          </p:cNvSpPr>
          <p:nvPr>
            <p:ph idx="1"/>
          </p:nvPr>
        </p:nvSpPr>
        <p:spPr>
          <a:xfrm>
            <a:off x="990600" y="2667000"/>
            <a:ext cx="3962400" cy="3668457"/>
          </a:xfrm>
        </p:spPr>
        <p:txBody>
          <a:bodyPr>
            <a:normAutofit/>
          </a:bodyPr>
          <a:lstStyle/>
          <a:p>
            <a:r>
              <a:rPr lang="en-US" dirty="0"/>
              <a:t>Can only travel to close grazing sites</a:t>
            </a:r>
          </a:p>
          <a:p>
            <a:pPr marL="457200" lvl="1" indent="0">
              <a:buNone/>
            </a:pPr>
            <a:endParaRPr lang="en-US" dirty="0"/>
          </a:p>
        </p:txBody>
      </p:sp>
    </p:spTree>
    <p:extLst>
      <p:ext uri="{BB962C8B-B14F-4D97-AF65-F5344CB8AC3E}">
        <p14:creationId xmlns:p14="http://schemas.microsoft.com/office/powerpoint/2010/main" val="213387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8 at 3.35.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39" y="1219200"/>
            <a:ext cx="8278532" cy="5638800"/>
          </a:xfrm>
          <a:prstGeom prst="rect">
            <a:avLst/>
          </a:prstGeom>
        </p:spPr>
      </p:pic>
      <p:sp>
        <p:nvSpPr>
          <p:cNvPr id="2" name="Title 1"/>
          <p:cNvSpPr>
            <a:spLocks noGrp="1"/>
          </p:cNvSpPr>
          <p:nvPr>
            <p:ph type="title"/>
          </p:nvPr>
        </p:nvSpPr>
        <p:spPr/>
        <p:txBody>
          <a:bodyPr/>
          <a:lstStyle/>
          <a:p>
            <a:r>
              <a:rPr lang="en-US" dirty="0"/>
              <a:t>Fill in Angus Data Table</a:t>
            </a:r>
          </a:p>
        </p:txBody>
      </p:sp>
      <p:sp>
        <p:nvSpPr>
          <p:cNvPr id="4" name="Oval 3"/>
          <p:cNvSpPr/>
          <p:nvPr/>
        </p:nvSpPr>
        <p:spPr>
          <a:xfrm>
            <a:off x="457200" y="1417638"/>
            <a:ext cx="4114800" cy="54403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Tree>
    <p:extLst>
      <p:ext uri="{BB962C8B-B14F-4D97-AF65-F5344CB8AC3E}">
        <p14:creationId xmlns:p14="http://schemas.microsoft.com/office/powerpoint/2010/main" val="128834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Graze!</a:t>
            </a:r>
            <a:br>
              <a:rPr lang="en-US" dirty="0"/>
            </a:br>
            <a:r>
              <a:rPr lang="en-US" dirty="0"/>
              <a:t>Scenario 1 - </a:t>
            </a:r>
            <a:r>
              <a:rPr lang="en-US" dirty="0" err="1"/>
              <a:t>Criollo</a:t>
            </a:r>
            <a:endParaRPr lang="en-US" dirty="0"/>
          </a:p>
        </p:txBody>
      </p:sp>
      <p:pic>
        <p:nvPicPr>
          <p:cNvPr id="6" name="Picture 5"/>
          <p:cNvPicPr>
            <a:picLocks noChangeAspect="1"/>
          </p:cNvPicPr>
          <p:nvPr/>
        </p:nvPicPr>
        <p:blipFill>
          <a:blip r:embed="rId3">
            <a:alphaModFix/>
          </a:blip>
          <a:stretch>
            <a:fillRect/>
          </a:stretch>
        </p:blipFill>
        <p:spPr>
          <a:xfrm>
            <a:off x="5410200" y="2071563"/>
            <a:ext cx="2550843" cy="3826266"/>
          </a:xfrm>
          <a:prstGeom prst="rect">
            <a:avLst/>
          </a:prstGeom>
        </p:spPr>
      </p:pic>
      <p:sp>
        <p:nvSpPr>
          <p:cNvPr id="7" name="Content Placeholder 2"/>
          <p:cNvSpPr>
            <a:spLocks noGrp="1"/>
          </p:cNvSpPr>
          <p:nvPr>
            <p:ph idx="1"/>
          </p:nvPr>
        </p:nvSpPr>
        <p:spPr>
          <a:xfrm>
            <a:off x="990600" y="1981200"/>
            <a:ext cx="3962400" cy="4354257"/>
          </a:xfrm>
        </p:spPr>
        <p:txBody>
          <a:bodyPr>
            <a:normAutofit lnSpcReduction="10000"/>
          </a:bodyPr>
          <a:lstStyle/>
          <a:p>
            <a:r>
              <a:rPr lang="en-US" dirty="0"/>
              <a:t>Can travel to close and far grazing sites</a:t>
            </a:r>
          </a:p>
          <a:p>
            <a:pPr marL="0" indent="0">
              <a:buNone/>
            </a:pPr>
            <a:endParaRPr lang="en-US" dirty="0"/>
          </a:p>
          <a:p>
            <a:r>
              <a:rPr lang="en-US" dirty="0"/>
              <a:t>Can collect:</a:t>
            </a:r>
          </a:p>
          <a:p>
            <a:pPr lvl="1"/>
            <a:r>
              <a:rPr lang="en-US" dirty="0"/>
              <a:t>3 per close site</a:t>
            </a:r>
          </a:p>
          <a:p>
            <a:pPr lvl="1"/>
            <a:r>
              <a:rPr lang="en-US" dirty="0"/>
              <a:t>2 per far site (energy cost to travel)</a:t>
            </a:r>
          </a:p>
        </p:txBody>
      </p:sp>
    </p:spTree>
    <p:extLst>
      <p:ext uri="{BB962C8B-B14F-4D97-AF65-F5344CB8AC3E}">
        <p14:creationId xmlns:p14="http://schemas.microsoft.com/office/powerpoint/2010/main" val="191995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8 at 3.35.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39" y="1219200"/>
            <a:ext cx="8278532" cy="5638800"/>
          </a:xfrm>
          <a:prstGeom prst="rect">
            <a:avLst/>
          </a:prstGeom>
        </p:spPr>
      </p:pic>
      <p:sp>
        <p:nvSpPr>
          <p:cNvPr id="2" name="Title 1"/>
          <p:cNvSpPr>
            <a:spLocks noGrp="1"/>
          </p:cNvSpPr>
          <p:nvPr>
            <p:ph type="title"/>
          </p:nvPr>
        </p:nvSpPr>
        <p:spPr/>
        <p:txBody>
          <a:bodyPr/>
          <a:lstStyle/>
          <a:p>
            <a:r>
              <a:rPr lang="en-US" dirty="0"/>
              <a:t>Fill in </a:t>
            </a:r>
            <a:r>
              <a:rPr lang="en-US" dirty="0" err="1"/>
              <a:t>Criollo</a:t>
            </a:r>
            <a:r>
              <a:rPr lang="en-US" dirty="0"/>
              <a:t> Data Table</a:t>
            </a:r>
          </a:p>
        </p:txBody>
      </p:sp>
      <p:sp>
        <p:nvSpPr>
          <p:cNvPr id="4" name="Oval 3"/>
          <p:cNvSpPr/>
          <p:nvPr/>
        </p:nvSpPr>
        <p:spPr>
          <a:xfrm>
            <a:off x="4800600" y="1417638"/>
            <a:ext cx="4191000" cy="54403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Tree>
    <p:extLst>
      <p:ext uri="{BB962C8B-B14F-4D97-AF65-F5344CB8AC3E}">
        <p14:creationId xmlns:p14="http://schemas.microsoft.com/office/powerpoint/2010/main" val="227914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Global Warming</a:t>
            </a:r>
          </a:p>
        </p:txBody>
      </p:sp>
      <p:sp>
        <p:nvSpPr>
          <p:cNvPr id="5" name="TextBox 4"/>
          <p:cNvSpPr txBox="1"/>
          <p:nvPr/>
        </p:nvSpPr>
        <p:spPr>
          <a:xfrm>
            <a:off x="914400" y="6400800"/>
            <a:ext cx="7058343" cy="369332"/>
          </a:xfrm>
          <a:prstGeom prst="rect">
            <a:avLst/>
          </a:prstGeom>
          <a:noFill/>
        </p:spPr>
        <p:txBody>
          <a:bodyPr wrap="none" rtlCol="0">
            <a:spAutoFit/>
          </a:bodyPr>
          <a:lstStyle/>
          <a:p>
            <a:r>
              <a:rPr lang="en-US" dirty="0">
                <a:solidFill>
                  <a:srgbClr val="000000"/>
                </a:solidFill>
                <a:latin typeface="Baskerville"/>
                <a:cs typeface="Baskerville"/>
              </a:rPr>
              <a:t>Source: </a:t>
            </a:r>
            <a:r>
              <a:rPr lang="en-US" dirty="0" err="1">
                <a:solidFill>
                  <a:srgbClr val="000000"/>
                </a:solidFill>
                <a:latin typeface="Baskerville"/>
                <a:cs typeface="Baskerville"/>
              </a:rPr>
              <a:t>earthobservatory.nasa.gov</a:t>
            </a:r>
            <a:r>
              <a:rPr lang="en-US" dirty="0">
                <a:solidFill>
                  <a:srgbClr val="000000"/>
                </a:solidFill>
                <a:latin typeface="Baskerville"/>
                <a:cs typeface="Baskerville"/>
              </a:rPr>
              <a:t>/Features/</a:t>
            </a:r>
            <a:r>
              <a:rPr lang="en-US" dirty="0" err="1">
                <a:solidFill>
                  <a:srgbClr val="000000"/>
                </a:solidFill>
                <a:latin typeface="Baskerville"/>
                <a:cs typeface="Baskerville"/>
              </a:rPr>
              <a:t>GlobalWarming</a:t>
            </a:r>
            <a:r>
              <a:rPr lang="en-US" dirty="0">
                <a:solidFill>
                  <a:srgbClr val="000000"/>
                </a:solidFill>
                <a:latin typeface="Baskerville"/>
                <a:cs typeface="Baskerville"/>
              </a:rPr>
              <a:t>/page2.phpv</a:t>
            </a:r>
          </a:p>
        </p:txBody>
      </p:sp>
      <p:sp>
        <p:nvSpPr>
          <p:cNvPr id="6" name="TextBox 5"/>
          <p:cNvSpPr txBox="1"/>
          <p:nvPr/>
        </p:nvSpPr>
        <p:spPr>
          <a:xfrm>
            <a:off x="143809" y="1345049"/>
            <a:ext cx="8606118" cy="584776"/>
          </a:xfrm>
          <a:prstGeom prst="rect">
            <a:avLst/>
          </a:prstGeom>
          <a:noFill/>
        </p:spPr>
        <p:txBody>
          <a:bodyPr wrap="square" rtlCol="0">
            <a:spAutoFit/>
          </a:bodyPr>
          <a:lstStyle/>
          <a:p>
            <a:pPr algn="ctr"/>
            <a:r>
              <a:rPr lang="en-US" sz="3200" dirty="0">
                <a:solidFill>
                  <a:srgbClr val="000000"/>
                </a:solidFill>
                <a:latin typeface="Avenir Black"/>
                <a:cs typeface="Avenir Black"/>
              </a:rPr>
              <a:t>Recorded Data Since 1880</a:t>
            </a:r>
          </a:p>
        </p:txBody>
      </p:sp>
      <p:pic>
        <p:nvPicPr>
          <p:cNvPr id="7" name="Picture 6" descr="giss_tempera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808" y="2209800"/>
            <a:ext cx="8847791" cy="4104392"/>
          </a:xfrm>
          <a:prstGeom prst="rect">
            <a:avLst/>
          </a:prstGeom>
        </p:spPr>
      </p:pic>
    </p:spTree>
    <p:extLst>
      <p:ext uri="{BB962C8B-B14F-4D97-AF65-F5344CB8AC3E}">
        <p14:creationId xmlns:p14="http://schemas.microsoft.com/office/powerpoint/2010/main" val="153545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Make Predictions </a:t>
            </a:r>
            <a:br>
              <a:rPr lang="en-US" dirty="0"/>
            </a:br>
            <a:r>
              <a:rPr lang="en-US" sz="3200" dirty="0"/>
              <a:t>Scenario 2 (fewer resources due to  drought and increased temperature)</a:t>
            </a:r>
          </a:p>
        </p:txBody>
      </p:sp>
      <p:sp>
        <p:nvSpPr>
          <p:cNvPr id="26" name="Title 4"/>
          <p:cNvSpPr txBox="1">
            <a:spLocks/>
          </p:cNvSpPr>
          <p:nvPr/>
        </p:nvSpPr>
        <p:spPr>
          <a:xfrm>
            <a:off x="762000" y="3277541"/>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28" name="Title 4"/>
          <p:cNvSpPr txBox="1">
            <a:spLocks/>
          </p:cNvSpPr>
          <p:nvPr/>
        </p:nvSpPr>
        <p:spPr>
          <a:xfrm>
            <a:off x="4870579" y="3189018"/>
            <a:ext cx="3558693" cy="5258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latin typeface="Avenir Black"/>
                <a:cs typeface="Avenir Black"/>
              </a:rPr>
              <a:t>Criollo</a:t>
            </a:r>
            <a:endParaRPr lang="en-US" sz="1800" dirty="0">
              <a:latin typeface="Avenir Black"/>
              <a:cs typeface="Avenir Black"/>
            </a:endParaRPr>
          </a:p>
        </p:txBody>
      </p:sp>
      <p:sp>
        <p:nvSpPr>
          <p:cNvPr id="3" name="TextBox 2"/>
          <p:cNvSpPr txBox="1"/>
          <p:nvPr/>
        </p:nvSpPr>
        <p:spPr>
          <a:xfrm>
            <a:off x="762000" y="2362486"/>
            <a:ext cx="7315200" cy="400110"/>
          </a:xfrm>
          <a:prstGeom prst="rect">
            <a:avLst/>
          </a:prstGeom>
          <a:noFill/>
        </p:spPr>
        <p:txBody>
          <a:bodyPr wrap="square" rtlCol="0">
            <a:spAutoFit/>
          </a:bodyPr>
          <a:lstStyle/>
          <a:p>
            <a:r>
              <a:rPr lang="en-US" sz="2000" dirty="0">
                <a:solidFill>
                  <a:srgbClr val="0000FF"/>
                </a:solidFill>
              </a:rPr>
              <a:t>* Half as many resources as in Scenario 1 (25 in close and 25 in far)</a:t>
            </a:r>
          </a:p>
        </p:txBody>
      </p:sp>
      <p:pic>
        <p:nvPicPr>
          <p:cNvPr id="8" name="Picture 7" descr="IMG_00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179" y="3845286"/>
            <a:ext cx="3816221" cy="2862165"/>
          </a:xfrm>
          <a:prstGeom prst="rect">
            <a:avLst/>
          </a:prstGeom>
        </p:spPr>
      </p:pic>
      <p:pic>
        <p:nvPicPr>
          <p:cNvPr id="9" name="Picture 8" descr="ang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62" y="3811851"/>
            <a:ext cx="4343400" cy="2895600"/>
          </a:xfrm>
          <a:prstGeom prst="rect">
            <a:avLst/>
          </a:prstGeom>
        </p:spPr>
      </p:pic>
    </p:spTree>
    <p:extLst>
      <p:ext uri="{BB962C8B-B14F-4D97-AF65-F5344CB8AC3E}">
        <p14:creationId xmlns:p14="http://schemas.microsoft.com/office/powerpoint/2010/main" val="216330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Assign Roles</a:t>
            </a:r>
          </a:p>
        </p:txBody>
      </p:sp>
      <p:sp>
        <p:nvSpPr>
          <p:cNvPr id="3" name="Content Placeholder 2"/>
          <p:cNvSpPr>
            <a:spLocks noGrp="1"/>
          </p:cNvSpPr>
          <p:nvPr>
            <p:ph idx="1"/>
          </p:nvPr>
        </p:nvSpPr>
        <p:spPr>
          <a:xfrm>
            <a:off x="457200" y="1600200"/>
            <a:ext cx="4724400" cy="4525963"/>
          </a:xfrm>
        </p:spPr>
        <p:txBody>
          <a:bodyPr/>
          <a:lstStyle/>
          <a:p>
            <a:pPr marL="0" indent="0">
              <a:buNone/>
            </a:pPr>
            <a:r>
              <a:rPr lang="en-US" dirty="0"/>
              <a:t>Scenario 2</a:t>
            </a:r>
          </a:p>
          <a:p>
            <a:pPr marL="0" indent="0">
              <a:buNone/>
            </a:pPr>
            <a:r>
              <a:rPr lang="en-US" dirty="0"/>
              <a:t>Limited Resources</a:t>
            </a:r>
          </a:p>
          <a:p>
            <a:pPr marL="0" indent="0">
              <a:buNone/>
            </a:pPr>
            <a:endParaRPr lang="en-US" dirty="0"/>
          </a:p>
          <a:p>
            <a:r>
              <a:rPr lang="en-US" dirty="0"/>
              <a:t>5 Angus cows </a:t>
            </a:r>
          </a:p>
          <a:p>
            <a:r>
              <a:rPr lang="en-US" dirty="0"/>
              <a:t>5 </a:t>
            </a:r>
            <a:r>
              <a:rPr lang="en-US" dirty="0" err="1"/>
              <a:t>Criollo</a:t>
            </a:r>
            <a:r>
              <a:rPr lang="en-US" dirty="0"/>
              <a:t> cows</a:t>
            </a:r>
          </a:p>
          <a:p>
            <a:endParaRPr lang="en-US" sz="2300" dirty="0"/>
          </a:p>
          <a:p>
            <a:endParaRPr lang="en-US" dirty="0"/>
          </a:p>
        </p:txBody>
      </p:sp>
      <p:pic>
        <p:nvPicPr>
          <p:cNvPr id="4" name="Picture 3" descr="IMG_00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629" y="4114800"/>
            <a:ext cx="3357421" cy="2518066"/>
          </a:xfrm>
          <a:prstGeom prst="rect">
            <a:avLst/>
          </a:prstGeom>
        </p:spPr>
      </p:pic>
      <p:pic>
        <p:nvPicPr>
          <p:cNvPr id="5" name="Picture 4" descr="ang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334" y="1488052"/>
            <a:ext cx="3711523" cy="2474348"/>
          </a:xfrm>
          <a:prstGeom prst="rect">
            <a:avLst/>
          </a:prstGeom>
        </p:spPr>
      </p:pic>
    </p:spTree>
    <p:extLst>
      <p:ext uri="{BB962C8B-B14F-4D97-AF65-F5344CB8AC3E}">
        <p14:creationId xmlns:p14="http://schemas.microsoft.com/office/powerpoint/2010/main" val="229382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Graze!</a:t>
            </a:r>
            <a:br>
              <a:rPr lang="en-US" dirty="0"/>
            </a:br>
            <a:r>
              <a:rPr lang="en-US" dirty="0"/>
              <a:t>Scenario 2 - Angus</a:t>
            </a:r>
          </a:p>
        </p:txBody>
      </p:sp>
      <p:pic>
        <p:nvPicPr>
          <p:cNvPr id="6" name="Picture 5"/>
          <p:cNvPicPr>
            <a:picLocks noChangeAspect="1"/>
          </p:cNvPicPr>
          <p:nvPr/>
        </p:nvPicPr>
        <p:blipFill>
          <a:blip r:embed="rId3">
            <a:alphaModFix/>
          </a:blip>
          <a:stretch>
            <a:fillRect/>
          </a:stretch>
        </p:blipFill>
        <p:spPr>
          <a:xfrm>
            <a:off x="5410200" y="2071563"/>
            <a:ext cx="2550843" cy="3826266"/>
          </a:xfrm>
          <a:prstGeom prst="rect">
            <a:avLst/>
          </a:prstGeom>
        </p:spPr>
      </p:pic>
      <p:sp>
        <p:nvSpPr>
          <p:cNvPr id="7" name="Content Placeholder 2"/>
          <p:cNvSpPr>
            <a:spLocks noGrp="1"/>
          </p:cNvSpPr>
          <p:nvPr>
            <p:ph idx="1"/>
          </p:nvPr>
        </p:nvSpPr>
        <p:spPr>
          <a:xfrm>
            <a:off x="990600" y="2667000"/>
            <a:ext cx="3962400" cy="3668457"/>
          </a:xfrm>
        </p:spPr>
        <p:txBody>
          <a:bodyPr>
            <a:normAutofit/>
          </a:bodyPr>
          <a:lstStyle/>
          <a:p>
            <a:r>
              <a:rPr lang="en-US" dirty="0"/>
              <a:t>Can only travel to close grazing sites</a:t>
            </a:r>
          </a:p>
          <a:p>
            <a:pPr marL="457200" lvl="1" indent="0">
              <a:buNone/>
            </a:pPr>
            <a:endParaRPr lang="en-US" dirty="0"/>
          </a:p>
        </p:txBody>
      </p:sp>
    </p:spTree>
    <p:extLst>
      <p:ext uri="{BB962C8B-B14F-4D97-AF65-F5344CB8AC3E}">
        <p14:creationId xmlns:p14="http://schemas.microsoft.com/office/powerpoint/2010/main" val="358406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08 at 3.4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200"/>
            <a:ext cx="8181767" cy="5590534"/>
          </a:xfrm>
          <a:prstGeom prst="rect">
            <a:avLst/>
          </a:prstGeom>
        </p:spPr>
      </p:pic>
      <p:sp>
        <p:nvSpPr>
          <p:cNvPr id="2" name="Title 1"/>
          <p:cNvSpPr>
            <a:spLocks noGrp="1"/>
          </p:cNvSpPr>
          <p:nvPr>
            <p:ph type="title"/>
          </p:nvPr>
        </p:nvSpPr>
        <p:spPr/>
        <p:txBody>
          <a:bodyPr/>
          <a:lstStyle/>
          <a:p>
            <a:r>
              <a:rPr lang="en-US" dirty="0"/>
              <a:t>Fill in Angus Data Table</a:t>
            </a:r>
          </a:p>
        </p:txBody>
      </p:sp>
      <p:sp>
        <p:nvSpPr>
          <p:cNvPr id="4" name="Oval 3"/>
          <p:cNvSpPr/>
          <p:nvPr/>
        </p:nvSpPr>
        <p:spPr>
          <a:xfrm>
            <a:off x="609600" y="1417638"/>
            <a:ext cx="4191001" cy="52879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Tree>
    <p:extLst>
      <p:ext uri="{BB962C8B-B14F-4D97-AF65-F5344CB8AC3E}">
        <p14:creationId xmlns:p14="http://schemas.microsoft.com/office/powerpoint/2010/main" val="109196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Graze!</a:t>
            </a:r>
            <a:br>
              <a:rPr lang="en-US" dirty="0"/>
            </a:br>
            <a:r>
              <a:rPr lang="en-US"/>
              <a:t>Scenario 2 - </a:t>
            </a:r>
            <a:r>
              <a:rPr lang="en-US" dirty="0" err="1"/>
              <a:t>Criollo</a:t>
            </a:r>
            <a:endParaRPr lang="en-US" dirty="0"/>
          </a:p>
        </p:txBody>
      </p:sp>
      <p:pic>
        <p:nvPicPr>
          <p:cNvPr id="6" name="Picture 5"/>
          <p:cNvPicPr>
            <a:picLocks noChangeAspect="1"/>
          </p:cNvPicPr>
          <p:nvPr/>
        </p:nvPicPr>
        <p:blipFill>
          <a:blip r:embed="rId3">
            <a:alphaModFix/>
          </a:blip>
          <a:stretch>
            <a:fillRect/>
          </a:stretch>
        </p:blipFill>
        <p:spPr>
          <a:xfrm>
            <a:off x="5410200" y="2071563"/>
            <a:ext cx="2550843" cy="3826266"/>
          </a:xfrm>
          <a:prstGeom prst="rect">
            <a:avLst/>
          </a:prstGeom>
        </p:spPr>
      </p:pic>
      <p:sp>
        <p:nvSpPr>
          <p:cNvPr id="7" name="Content Placeholder 2"/>
          <p:cNvSpPr>
            <a:spLocks noGrp="1"/>
          </p:cNvSpPr>
          <p:nvPr>
            <p:ph idx="1"/>
          </p:nvPr>
        </p:nvSpPr>
        <p:spPr>
          <a:xfrm>
            <a:off x="990600" y="1981200"/>
            <a:ext cx="3962400" cy="4354257"/>
          </a:xfrm>
        </p:spPr>
        <p:txBody>
          <a:bodyPr>
            <a:normAutofit lnSpcReduction="10000"/>
          </a:bodyPr>
          <a:lstStyle/>
          <a:p>
            <a:r>
              <a:rPr lang="en-US" dirty="0"/>
              <a:t>Can travel to close and far grazing sites</a:t>
            </a:r>
          </a:p>
          <a:p>
            <a:pPr marL="0" indent="0">
              <a:buNone/>
            </a:pPr>
            <a:endParaRPr lang="en-US" dirty="0"/>
          </a:p>
          <a:p>
            <a:r>
              <a:rPr lang="en-US" dirty="0"/>
              <a:t>Can collect:</a:t>
            </a:r>
          </a:p>
          <a:p>
            <a:pPr lvl="1"/>
            <a:r>
              <a:rPr lang="en-US" dirty="0"/>
              <a:t>3 per close site</a:t>
            </a:r>
          </a:p>
          <a:p>
            <a:pPr lvl="1"/>
            <a:r>
              <a:rPr lang="en-US" dirty="0"/>
              <a:t>2 per far site (energy cost to travel)</a:t>
            </a:r>
          </a:p>
        </p:txBody>
      </p:sp>
    </p:spTree>
    <p:extLst>
      <p:ext uri="{BB962C8B-B14F-4D97-AF65-F5344CB8AC3E}">
        <p14:creationId xmlns:p14="http://schemas.microsoft.com/office/powerpoint/2010/main" val="226253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and Contrast</a:t>
            </a:r>
          </a:p>
        </p:txBody>
      </p:sp>
      <p:sp>
        <p:nvSpPr>
          <p:cNvPr id="5" name="Title 4"/>
          <p:cNvSpPr txBox="1">
            <a:spLocks/>
          </p:cNvSpPr>
          <p:nvPr/>
        </p:nvSpPr>
        <p:spPr>
          <a:xfrm>
            <a:off x="4533124" y="1845844"/>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7" name="Title 4"/>
          <p:cNvSpPr txBox="1">
            <a:spLocks/>
          </p:cNvSpPr>
          <p:nvPr/>
        </p:nvSpPr>
        <p:spPr>
          <a:xfrm>
            <a:off x="685800" y="1905000"/>
            <a:ext cx="3558693" cy="52583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latin typeface="Avenir Black"/>
                <a:cs typeface="Avenir Black"/>
              </a:rPr>
              <a:t>Criollo</a:t>
            </a:r>
          </a:p>
          <a:p>
            <a:r>
              <a:rPr lang="en-US" sz="1800" dirty="0"/>
              <a:t>(pronounced krē-ō-yō) </a:t>
            </a:r>
            <a:endParaRPr lang="en-US" sz="1800" dirty="0">
              <a:latin typeface="Avenir Black"/>
              <a:cs typeface="Avenir Black"/>
            </a:endParaRPr>
          </a:p>
        </p:txBody>
      </p:sp>
      <p:pic>
        <p:nvPicPr>
          <p:cNvPr id="13" name="Picture 12" descr="a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410" y="2538485"/>
            <a:ext cx="3711523" cy="2474348"/>
          </a:xfrm>
          <a:prstGeom prst="rect">
            <a:avLst/>
          </a:prstGeom>
        </p:spPr>
      </p:pic>
      <p:sp>
        <p:nvSpPr>
          <p:cNvPr id="14" name="TextBox 13"/>
          <p:cNvSpPr txBox="1"/>
          <p:nvPr/>
        </p:nvSpPr>
        <p:spPr>
          <a:xfrm>
            <a:off x="6752854" y="4617048"/>
            <a:ext cx="1640255" cy="646331"/>
          </a:xfrm>
          <a:prstGeom prst="rect">
            <a:avLst/>
          </a:prstGeom>
          <a:solidFill>
            <a:schemeClr val="bg1"/>
          </a:solidFill>
          <a:ln>
            <a:solidFill>
              <a:schemeClr val="tx1"/>
            </a:solidFill>
          </a:ln>
        </p:spPr>
        <p:txBody>
          <a:bodyPr wrap="square" rtlCol="0">
            <a:spAutoFit/>
          </a:bodyPr>
          <a:lstStyle/>
          <a:p>
            <a:r>
              <a:rPr lang="en-US" sz="1200" i="1" dirty="0"/>
              <a:t>Bos taurus</a:t>
            </a:r>
          </a:p>
          <a:p>
            <a:r>
              <a:rPr lang="en-US" sz="1200" dirty="0"/>
              <a:t>1,100 pounds</a:t>
            </a:r>
          </a:p>
          <a:p>
            <a:r>
              <a:rPr lang="en-US" sz="1200" dirty="0"/>
              <a:t>Bloodlines from Europe</a:t>
            </a:r>
          </a:p>
        </p:txBody>
      </p:sp>
      <p:pic>
        <p:nvPicPr>
          <p:cNvPr id="4" name="Picture 3">
            <a:extLst>
              <a:ext uri="{FF2B5EF4-FFF2-40B4-BE49-F238E27FC236}">
                <a16:creationId xmlns:a16="http://schemas.microsoft.com/office/drawing/2014/main" id="{5BCCD097-7B48-F54D-EEED-2E3EEF1A5924}"/>
              </a:ext>
            </a:extLst>
          </p:cNvPr>
          <p:cNvPicPr>
            <a:picLocks noChangeAspect="1"/>
          </p:cNvPicPr>
          <p:nvPr/>
        </p:nvPicPr>
        <p:blipFill>
          <a:blip r:embed="rId4"/>
          <a:srcRect/>
          <a:stretch/>
        </p:blipFill>
        <p:spPr>
          <a:xfrm>
            <a:off x="683342" y="2538486"/>
            <a:ext cx="3717865" cy="2474347"/>
          </a:xfrm>
          <a:prstGeom prst="rect">
            <a:avLst/>
          </a:prstGeom>
        </p:spPr>
      </p:pic>
      <p:sp>
        <p:nvSpPr>
          <p:cNvPr id="12" name="TextBox 11"/>
          <p:cNvSpPr txBox="1"/>
          <p:nvPr/>
        </p:nvSpPr>
        <p:spPr>
          <a:xfrm>
            <a:off x="2750404" y="4619297"/>
            <a:ext cx="1553306" cy="646331"/>
          </a:xfrm>
          <a:prstGeom prst="rect">
            <a:avLst/>
          </a:prstGeom>
          <a:solidFill>
            <a:schemeClr val="bg1"/>
          </a:solidFill>
          <a:ln>
            <a:solidFill>
              <a:schemeClr val="tx1"/>
            </a:solidFill>
          </a:ln>
        </p:spPr>
        <p:txBody>
          <a:bodyPr wrap="square" rtlCol="0">
            <a:spAutoFit/>
          </a:bodyPr>
          <a:lstStyle/>
          <a:p>
            <a:r>
              <a:rPr lang="en-US" sz="1200" i="1" dirty="0"/>
              <a:t>Bos taurus</a:t>
            </a:r>
          </a:p>
          <a:p>
            <a:r>
              <a:rPr lang="en-US" sz="1200" dirty="0"/>
              <a:t>800 pounds</a:t>
            </a:r>
          </a:p>
          <a:p>
            <a:r>
              <a:rPr lang="en-US" sz="1200" dirty="0"/>
              <a:t>Bloodlines from Spain</a:t>
            </a:r>
          </a:p>
        </p:txBody>
      </p:sp>
    </p:spTree>
    <p:extLst>
      <p:ext uri="{BB962C8B-B14F-4D97-AF65-F5344CB8AC3E}">
        <p14:creationId xmlns:p14="http://schemas.microsoft.com/office/powerpoint/2010/main" val="398392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8 at 3.4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200"/>
            <a:ext cx="8181767" cy="5590534"/>
          </a:xfrm>
          <a:prstGeom prst="rect">
            <a:avLst/>
          </a:prstGeom>
        </p:spPr>
      </p:pic>
      <p:sp>
        <p:nvSpPr>
          <p:cNvPr id="2" name="Title 1"/>
          <p:cNvSpPr>
            <a:spLocks noGrp="1"/>
          </p:cNvSpPr>
          <p:nvPr>
            <p:ph type="title"/>
          </p:nvPr>
        </p:nvSpPr>
        <p:spPr/>
        <p:txBody>
          <a:bodyPr/>
          <a:lstStyle/>
          <a:p>
            <a:r>
              <a:rPr lang="en-US" dirty="0"/>
              <a:t>Fill in </a:t>
            </a:r>
            <a:r>
              <a:rPr lang="en-US" dirty="0" err="1"/>
              <a:t>Criollo</a:t>
            </a:r>
            <a:r>
              <a:rPr lang="en-US" dirty="0"/>
              <a:t> Data Table</a:t>
            </a:r>
          </a:p>
        </p:txBody>
      </p:sp>
      <p:sp>
        <p:nvSpPr>
          <p:cNvPr id="4" name="Oval 3"/>
          <p:cNvSpPr/>
          <p:nvPr/>
        </p:nvSpPr>
        <p:spPr>
          <a:xfrm>
            <a:off x="4648200" y="1417638"/>
            <a:ext cx="4038600" cy="52879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Tree>
    <p:extLst>
      <p:ext uri="{BB962C8B-B14F-4D97-AF65-F5344CB8AC3E}">
        <p14:creationId xmlns:p14="http://schemas.microsoft.com/office/powerpoint/2010/main" val="136737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Our Results</a:t>
            </a:r>
          </a:p>
        </p:txBody>
      </p:sp>
      <p:grpSp>
        <p:nvGrpSpPr>
          <p:cNvPr id="27" name="Group 26"/>
          <p:cNvGrpSpPr/>
          <p:nvPr/>
        </p:nvGrpSpPr>
        <p:grpSpPr>
          <a:xfrm>
            <a:off x="2362201" y="1417638"/>
            <a:ext cx="4419600" cy="5328493"/>
            <a:chOff x="554092" y="481801"/>
            <a:chExt cx="5892315" cy="7993848"/>
          </a:xfrm>
        </p:grpSpPr>
        <p:sp>
          <p:nvSpPr>
            <p:cNvPr id="28" name="Freeform 27"/>
            <p:cNvSpPr/>
            <p:nvPr/>
          </p:nvSpPr>
          <p:spPr>
            <a:xfrm>
              <a:off x="554092" y="481801"/>
              <a:ext cx="5892315" cy="7924400"/>
            </a:xfrm>
            <a:custGeom>
              <a:avLst/>
              <a:gdLst>
                <a:gd name="connsiteX0" fmla="*/ 2828312 w 5748281"/>
                <a:gd name="connsiteY0" fmla="*/ 7738112 h 7751205"/>
                <a:gd name="connsiteX1" fmla="*/ 0 w 5748281"/>
                <a:gd name="connsiteY1" fmla="*/ 0 h 7751205"/>
                <a:gd name="connsiteX2" fmla="*/ 5748281 w 5748281"/>
                <a:gd name="connsiteY2" fmla="*/ 0 h 7751205"/>
                <a:gd name="connsiteX3" fmla="*/ 2880688 w 5748281"/>
                <a:gd name="connsiteY3" fmla="*/ 7751205 h 7751205"/>
                <a:gd name="connsiteX4" fmla="*/ 2828312 w 5748281"/>
                <a:gd name="connsiteY4" fmla="*/ 7738112 h 7751205"/>
                <a:gd name="connsiteX0" fmla="*/ 1831943 w 5748281"/>
                <a:gd name="connsiteY0" fmla="*/ 7587416 h 7751205"/>
                <a:gd name="connsiteX1" fmla="*/ 0 w 5748281"/>
                <a:gd name="connsiteY1" fmla="*/ 0 h 7751205"/>
                <a:gd name="connsiteX2" fmla="*/ 5748281 w 5748281"/>
                <a:gd name="connsiteY2" fmla="*/ 0 h 7751205"/>
                <a:gd name="connsiteX3" fmla="*/ 2880688 w 5748281"/>
                <a:gd name="connsiteY3" fmla="*/ 7751205 h 7751205"/>
                <a:gd name="connsiteX4" fmla="*/ 1831943 w 5748281"/>
                <a:gd name="connsiteY4" fmla="*/ 7587416 h 7751205"/>
                <a:gd name="connsiteX0" fmla="*/ 1831943 w 5748281"/>
                <a:gd name="connsiteY0" fmla="*/ 7587416 h 7600509"/>
                <a:gd name="connsiteX1" fmla="*/ 0 w 5748281"/>
                <a:gd name="connsiteY1" fmla="*/ 0 h 7600509"/>
                <a:gd name="connsiteX2" fmla="*/ 5748281 w 5748281"/>
                <a:gd name="connsiteY2" fmla="*/ 0 h 7600509"/>
                <a:gd name="connsiteX3" fmla="*/ 4183631 w 5748281"/>
                <a:gd name="connsiteY3" fmla="*/ 7600509 h 7600509"/>
                <a:gd name="connsiteX4" fmla="*/ 1831943 w 5748281"/>
                <a:gd name="connsiteY4" fmla="*/ 7587416 h 760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8281" h="7600509">
                  <a:moveTo>
                    <a:pt x="1831943" y="7587416"/>
                  </a:moveTo>
                  <a:lnTo>
                    <a:pt x="0" y="0"/>
                  </a:lnTo>
                  <a:lnTo>
                    <a:pt x="5748281" y="0"/>
                  </a:lnTo>
                  <a:lnTo>
                    <a:pt x="4183631" y="7600509"/>
                  </a:lnTo>
                  <a:lnTo>
                    <a:pt x="1831943" y="7587416"/>
                  </a:ln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485900" y="4824567"/>
              <a:ext cx="4019550" cy="0"/>
            </a:xfrm>
            <a:prstGeom prst="line">
              <a:avLst/>
            </a:prstGeom>
            <a:ln w="6350" cmpd="sng"/>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1427250" y="536827"/>
              <a:ext cx="1474700" cy="7924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684276" y="551249"/>
              <a:ext cx="643122" cy="7924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757989" y="536827"/>
              <a:ext cx="173812" cy="7924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254500" y="536827"/>
              <a:ext cx="891455" cy="7924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 y="527050"/>
              <a:ext cx="855750" cy="276999"/>
            </a:xfrm>
            <a:prstGeom prst="rect">
              <a:avLst/>
            </a:prstGeom>
            <a:noFill/>
          </p:spPr>
          <p:txBody>
            <a:bodyPr wrap="square" rtlCol="0">
              <a:spAutoFit/>
            </a:bodyPr>
            <a:lstStyle/>
            <a:p>
              <a:pPr algn="ctr"/>
              <a:r>
                <a:rPr lang="en-US" sz="1200" dirty="0"/>
                <a:t>F1</a:t>
              </a:r>
            </a:p>
          </p:txBody>
        </p:sp>
        <p:sp>
          <p:nvSpPr>
            <p:cNvPr id="35" name="TextBox 34"/>
            <p:cNvSpPr txBox="1"/>
            <p:nvPr/>
          </p:nvSpPr>
          <p:spPr>
            <a:xfrm>
              <a:off x="5302250" y="551249"/>
              <a:ext cx="855750" cy="276999"/>
            </a:xfrm>
            <a:prstGeom prst="rect">
              <a:avLst/>
            </a:prstGeom>
            <a:noFill/>
          </p:spPr>
          <p:txBody>
            <a:bodyPr wrap="square" rtlCol="0">
              <a:spAutoFit/>
            </a:bodyPr>
            <a:lstStyle/>
            <a:p>
              <a:pPr algn="ctr"/>
              <a:r>
                <a:rPr lang="en-US" sz="1200" dirty="0"/>
                <a:t>F5</a:t>
              </a:r>
            </a:p>
          </p:txBody>
        </p:sp>
        <p:sp>
          <p:nvSpPr>
            <p:cNvPr id="36" name="TextBox 35"/>
            <p:cNvSpPr txBox="1"/>
            <p:nvPr/>
          </p:nvSpPr>
          <p:spPr>
            <a:xfrm>
              <a:off x="4089400" y="550049"/>
              <a:ext cx="855750" cy="276999"/>
            </a:xfrm>
            <a:prstGeom prst="rect">
              <a:avLst/>
            </a:prstGeom>
            <a:noFill/>
          </p:spPr>
          <p:txBody>
            <a:bodyPr wrap="square" rtlCol="0">
              <a:spAutoFit/>
            </a:bodyPr>
            <a:lstStyle/>
            <a:p>
              <a:pPr algn="ctr"/>
              <a:r>
                <a:rPr lang="en-US" sz="1200" dirty="0"/>
                <a:t>F4</a:t>
              </a:r>
            </a:p>
          </p:txBody>
        </p:sp>
        <p:sp>
          <p:nvSpPr>
            <p:cNvPr id="37" name="TextBox 36"/>
            <p:cNvSpPr txBox="1"/>
            <p:nvPr/>
          </p:nvSpPr>
          <p:spPr>
            <a:xfrm>
              <a:off x="2876839" y="543699"/>
              <a:ext cx="855750" cy="276999"/>
            </a:xfrm>
            <a:prstGeom prst="rect">
              <a:avLst/>
            </a:prstGeom>
            <a:noFill/>
          </p:spPr>
          <p:txBody>
            <a:bodyPr wrap="square" rtlCol="0">
              <a:spAutoFit/>
            </a:bodyPr>
            <a:lstStyle/>
            <a:p>
              <a:pPr algn="ctr"/>
              <a:r>
                <a:rPr lang="en-US" sz="1200" dirty="0"/>
                <a:t>F3</a:t>
              </a:r>
            </a:p>
          </p:txBody>
        </p:sp>
        <p:sp>
          <p:nvSpPr>
            <p:cNvPr id="38" name="TextBox 37"/>
            <p:cNvSpPr txBox="1"/>
            <p:nvPr/>
          </p:nvSpPr>
          <p:spPr>
            <a:xfrm>
              <a:off x="1663700" y="533400"/>
              <a:ext cx="855750" cy="276999"/>
            </a:xfrm>
            <a:prstGeom prst="rect">
              <a:avLst/>
            </a:prstGeom>
            <a:noFill/>
          </p:spPr>
          <p:txBody>
            <a:bodyPr wrap="square" rtlCol="0">
              <a:spAutoFit/>
            </a:bodyPr>
            <a:lstStyle/>
            <a:p>
              <a:pPr algn="ctr"/>
              <a:r>
                <a:rPr lang="en-US" sz="1200" dirty="0"/>
                <a:t>F2</a:t>
              </a:r>
            </a:p>
          </p:txBody>
        </p:sp>
        <p:sp>
          <p:nvSpPr>
            <p:cNvPr id="39" name="TextBox 38"/>
            <p:cNvSpPr txBox="1"/>
            <p:nvPr/>
          </p:nvSpPr>
          <p:spPr>
            <a:xfrm>
              <a:off x="1465139" y="4818449"/>
              <a:ext cx="855750" cy="276999"/>
            </a:xfrm>
            <a:prstGeom prst="rect">
              <a:avLst/>
            </a:prstGeom>
            <a:noFill/>
          </p:spPr>
          <p:txBody>
            <a:bodyPr wrap="square" rtlCol="0">
              <a:spAutoFit/>
            </a:bodyPr>
            <a:lstStyle/>
            <a:p>
              <a:pPr algn="ctr"/>
              <a:r>
                <a:rPr lang="en-US" sz="1200" dirty="0"/>
                <a:t>C1</a:t>
              </a:r>
            </a:p>
          </p:txBody>
        </p:sp>
        <p:sp>
          <p:nvSpPr>
            <p:cNvPr id="40" name="TextBox 39"/>
            <p:cNvSpPr txBox="1"/>
            <p:nvPr/>
          </p:nvSpPr>
          <p:spPr>
            <a:xfrm>
              <a:off x="4649700" y="4831149"/>
              <a:ext cx="855750" cy="276999"/>
            </a:xfrm>
            <a:prstGeom prst="rect">
              <a:avLst/>
            </a:prstGeom>
            <a:noFill/>
          </p:spPr>
          <p:txBody>
            <a:bodyPr wrap="square" rtlCol="0">
              <a:spAutoFit/>
            </a:bodyPr>
            <a:lstStyle/>
            <a:p>
              <a:pPr algn="ctr"/>
              <a:r>
                <a:rPr lang="en-US" sz="1200" dirty="0"/>
                <a:t>C5</a:t>
              </a:r>
            </a:p>
          </p:txBody>
        </p:sp>
        <p:sp>
          <p:nvSpPr>
            <p:cNvPr id="41" name="TextBox 40"/>
            <p:cNvSpPr txBox="1"/>
            <p:nvPr/>
          </p:nvSpPr>
          <p:spPr>
            <a:xfrm>
              <a:off x="3826625" y="4823366"/>
              <a:ext cx="855750" cy="276999"/>
            </a:xfrm>
            <a:prstGeom prst="rect">
              <a:avLst/>
            </a:prstGeom>
            <a:noFill/>
          </p:spPr>
          <p:txBody>
            <a:bodyPr wrap="square" rtlCol="0">
              <a:spAutoFit/>
            </a:bodyPr>
            <a:lstStyle/>
            <a:p>
              <a:pPr algn="ctr"/>
              <a:r>
                <a:rPr lang="en-US" sz="1200" dirty="0"/>
                <a:t>C4</a:t>
              </a:r>
            </a:p>
          </p:txBody>
        </p:sp>
        <p:sp>
          <p:nvSpPr>
            <p:cNvPr id="42" name="TextBox 41"/>
            <p:cNvSpPr txBox="1"/>
            <p:nvPr/>
          </p:nvSpPr>
          <p:spPr>
            <a:xfrm>
              <a:off x="3009978" y="4824567"/>
              <a:ext cx="855750" cy="276999"/>
            </a:xfrm>
            <a:prstGeom prst="rect">
              <a:avLst/>
            </a:prstGeom>
            <a:noFill/>
          </p:spPr>
          <p:txBody>
            <a:bodyPr wrap="square" rtlCol="0">
              <a:spAutoFit/>
            </a:bodyPr>
            <a:lstStyle/>
            <a:p>
              <a:pPr algn="ctr"/>
              <a:r>
                <a:rPr lang="en-US" sz="1200" dirty="0"/>
                <a:t>C3</a:t>
              </a:r>
            </a:p>
          </p:txBody>
        </p:sp>
        <p:sp>
          <p:nvSpPr>
            <p:cNvPr id="43" name="TextBox 42"/>
            <p:cNvSpPr txBox="1"/>
            <p:nvPr/>
          </p:nvSpPr>
          <p:spPr>
            <a:xfrm>
              <a:off x="2382740" y="4820850"/>
              <a:ext cx="546179" cy="415556"/>
            </a:xfrm>
            <a:prstGeom prst="rect">
              <a:avLst/>
            </a:prstGeom>
            <a:noFill/>
          </p:spPr>
          <p:txBody>
            <a:bodyPr wrap="square" rtlCol="0">
              <a:spAutoFit/>
            </a:bodyPr>
            <a:lstStyle/>
            <a:p>
              <a:pPr algn="ctr"/>
              <a:r>
                <a:rPr lang="en-US" sz="1200" dirty="0"/>
                <a:t>C2</a:t>
              </a:r>
            </a:p>
          </p:txBody>
        </p:sp>
      </p:grpSp>
    </p:spTree>
    <p:extLst>
      <p:ext uri="{BB962C8B-B14F-4D97-AF65-F5344CB8AC3E}">
        <p14:creationId xmlns:p14="http://schemas.microsoft.com/office/powerpoint/2010/main" val="395246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Live Cow Movements</a:t>
            </a:r>
          </a:p>
        </p:txBody>
      </p:sp>
      <p:pic>
        <p:nvPicPr>
          <p:cNvPr id="3" name="Picture 2" descr="PeinettiEtAl_Figure1.pdf"/>
          <p:cNvPicPr>
            <a:picLocks noChangeAspect="1"/>
          </p:cNvPicPr>
          <p:nvPr/>
        </p:nvPicPr>
        <p:blipFill rotWithShape="1">
          <a:blip r:embed="rId3">
            <a:extLst>
              <a:ext uri="{28A0092B-C50C-407E-A947-70E740481C1C}">
                <a14:useLocalDpi xmlns:a14="http://schemas.microsoft.com/office/drawing/2010/main" val="0"/>
              </a:ext>
            </a:extLst>
          </a:blip>
          <a:srcRect l="14048" t="41718" r="14647" b="28388"/>
          <a:stretch/>
        </p:blipFill>
        <p:spPr>
          <a:xfrm>
            <a:off x="628360" y="1578592"/>
            <a:ext cx="7906040" cy="4288808"/>
          </a:xfrm>
          <a:prstGeom prst="rect">
            <a:avLst/>
          </a:prstGeom>
        </p:spPr>
      </p:pic>
      <p:sp>
        <p:nvSpPr>
          <p:cNvPr id="21" name="Title 4"/>
          <p:cNvSpPr txBox="1">
            <a:spLocks/>
          </p:cNvSpPr>
          <p:nvPr/>
        </p:nvSpPr>
        <p:spPr>
          <a:xfrm>
            <a:off x="762000" y="1578509"/>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22" name="Title 4"/>
          <p:cNvSpPr txBox="1">
            <a:spLocks/>
          </p:cNvSpPr>
          <p:nvPr/>
        </p:nvSpPr>
        <p:spPr>
          <a:xfrm>
            <a:off x="4969881" y="1578592"/>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err="1"/>
              <a:t>Criollo</a:t>
            </a:r>
            <a:endParaRPr lang="en-US" sz="1800" dirty="0"/>
          </a:p>
        </p:txBody>
      </p:sp>
      <p:sp>
        <p:nvSpPr>
          <p:cNvPr id="5" name="TextBox 4"/>
          <p:cNvSpPr txBox="1"/>
          <p:nvPr/>
        </p:nvSpPr>
        <p:spPr>
          <a:xfrm>
            <a:off x="628360" y="5867400"/>
            <a:ext cx="7906040" cy="1107996"/>
          </a:xfrm>
          <a:prstGeom prst="rect">
            <a:avLst/>
          </a:prstGeom>
          <a:noFill/>
        </p:spPr>
        <p:txBody>
          <a:bodyPr wrap="square" rtlCol="0">
            <a:spAutoFit/>
          </a:bodyPr>
          <a:lstStyle/>
          <a:p>
            <a:r>
              <a:rPr lang="en-US" sz="1600" i="1" dirty="0">
                <a:latin typeface="Baskerville"/>
                <a:cs typeface="Baskerville"/>
              </a:rPr>
              <a:t>Source: </a:t>
            </a:r>
            <a:r>
              <a:rPr lang="en-US" sz="1600" i="1" dirty="0" err="1">
                <a:latin typeface="Baskerville"/>
                <a:cs typeface="Baskerville"/>
              </a:rPr>
              <a:t>Peinetti</a:t>
            </a:r>
            <a:r>
              <a:rPr lang="en-US" sz="1600" i="1" dirty="0">
                <a:latin typeface="Baskerville"/>
                <a:cs typeface="Baskerville"/>
              </a:rPr>
              <a:t>, H. Raul; Fredrickson, Ed L.; Peters, Debra P.C.; </a:t>
            </a:r>
            <a:r>
              <a:rPr lang="en-US" sz="1600" i="1" dirty="0" err="1">
                <a:latin typeface="Baskerville"/>
                <a:cs typeface="Baskerville"/>
              </a:rPr>
              <a:t>Cibils</a:t>
            </a:r>
            <a:r>
              <a:rPr lang="en-US" sz="1600" i="1" dirty="0">
                <a:latin typeface="Baskerville"/>
                <a:cs typeface="Baskerville"/>
              </a:rPr>
              <a:t>, A.F.; </a:t>
            </a:r>
            <a:r>
              <a:rPr lang="en-US" sz="1600" i="1" dirty="0" err="1">
                <a:latin typeface="Baskerville"/>
                <a:cs typeface="Baskerville"/>
              </a:rPr>
              <a:t>Roacho</a:t>
            </a:r>
            <a:r>
              <a:rPr lang="en-US" sz="1600" i="1" dirty="0">
                <a:latin typeface="Baskerville"/>
                <a:cs typeface="Baskerville"/>
              </a:rPr>
              <a:t>-Estrada, J. Octavio; and </a:t>
            </a:r>
            <a:r>
              <a:rPr lang="en-US" sz="1600" i="1" dirty="0" err="1">
                <a:latin typeface="Baskerville"/>
                <a:cs typeface="Baskerville"/>
              </a:rPr>
              <a:t>Laliberte</a:t>
            </a:r>
            <a:r>
              <a:rPr lang="en-US" sz="1600" i="1" dirty="0">
                <a:latin typeface="Baskerville"/>
                <a:cs typeface="Baskerville"/>
              </a:rPr>
              <a:t>, Andrea S. 2011. Foraging behavior of heritage versus recently introduced herbivores on desert landscapes of the American Southwest. Ecosphere 2(5): 1-14.</a:t>
            </a:r>
          </a:p>
          <a:p>
            <a:endParaRPr lang="en-US" i="1" dirty="0"/>
          </a:p>
        </p:txBody>
      </p:sp>
    </p:spTree>
    <p:extLst>
      <p:ext uri="{BB962C8B-B14F-4D97-AF65-F5344CB8AC3E}">
        <p14:creationId xmlns:p14="http://schemas.microsoft.com/office/powerpoint/2010/main" val="246534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Assign Roles</a:t>
            </a:r>
          </a:p>
        </p:txBody>
      </p:sp>
      <p:sp>
        <p:nvSpPr>
          <p:cNvPr id="3" name="Content Placeholder 2"/>
          <p:cNvSpPr>
            <a:spLocks noGrp="1"/>
          </p:cNvSpPr>
          <p:nvPr>
            <p:ph idx="1"/>
          </p:nvPr>
        </p:nvSpPr>
        <p:spPr>
          <a:xfrm>
            <a:off x="457200" y="1600200"/>
            <a:ext cx="4724400" cy="4525963"/>
          </a:xfrm>
        </p:spPr>
        <p:txBody>
          <a:bodyPr/>
          <a:lstStyle/>
          <a:p>
            <a:r>
              <a:rPr lang="en-US" dirty="0"/>
              <a:t>5 Angus cows </a:t>
            </a:r>
          </a:p>
          <a:p>
            <a:r>
              <a:rPr lang="en-US" dirty="0"/>
              <a:t>5 </a:t>
            </a:r>
            <a:r>
              <a:rPr lang="en-US" dirty="0" err="1"/>
              <a:t>Criollo</a:t>
            </a:r>
            <a:r>
              <a:rPr lang="en-US" dirty="0"/>
              <a:t> cows</a:t>
            </a:r>
          </a:p>
          <a:p>
            <a:r>
              <a:rPr lang="en-US" dirty="0"/>
              <a:t>2-4 food distributors</a:t>
            </a:r>
          </a:p>
          <a:p>
            <a:r>
              <a:rPr lang="en-US" dirty="0"/>
              <a:t>1-2 </a:t>
            </a:r>
            <a:r>
              <a:rPr lang="en-US"/>
              <a:t>location mappers</a:t>
            </a:r>
            <a:endParaRPr lang="en-US" dirty="0"/>
          </a:p>
          <a:p>
            <a:r>
              <a:rPr lang="en-US" dirty="0"/>
              <a:t>1-2 data collectors</a:t>
            </a:r>
          </a:p>
          <a:p>
            <a:endParaRPr lang="en-US" sz="2300" dirty="0"/>
          </a:p>
          <a:p>
            <a:pPr marL="0" indent="0">
              <a:buNone/>
            </a:pPr>
            <a:r>
              <a:rPr lang="en-US" sz="2300" dirty="0"/>
              <a:t>Note: There are more roles available later for scenario 2.</a:t>
            </a:r>
          </a:p>
          <a:p>
            <a:endParaRPr lang="en-US" dirty="0"/>
          </a:p>
        </p:txBody>
      </p:sp>
      <p:pic>
        <p:nvPicPr>
          <p:cNvPr id="5" name="Picture 4" descr="a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334" y="1488052"/>
            <a:ext cx="3711523" cy="2474348"/>
          </a:xfrm>
          <a:prstGeom prst="rect">
            <a:avLst/>
          </a:prstGeom>
        </p:spPr>
      </p:pic>
      <p:pic>
        <p:nvPicPr>
          <p:cNvPr id="6" name="Picture 5">
            <a:extLst>
              <a:ext uri="{FF2B5EF4-FFF2-40B4-BE49-F238E27FC236}">
                <a16:creationId xmlns:a16="http://schemas.microsoft.com/office/drawing/2014/main" id="{42570EDD-5ED6-E803-4A30-97C40F68B152}"/>
              </a:ext>
            </a:extLst>
          </p:cNvPr>
          <p:cNvPicPr>
            <a:picLocks noChangeAspect="1"/>
          </p:cNvPicPr>
          <p:nvPr/>
        </p:nvPicPr>
        <p:blipFill>
          <a:blip r:embed="rId4"/>
          <a:srcRect/>
          <a:stretch/>
        </p:blipFill>
        <p:spPr>
          <a:xfrm>
            <a:off x="5181600" y="4157252"/>
            <a:ext cx="3717865" cy="2474347"/>
          </a:xfrm>
          <a:prstGeom prst="rect">
            <a:avLst/>
          </a:prstGeom>
        </p:spPr>
      </p:pic>
    </p:spTree>
    <p:extLst>
      <p:ext uri="{BB962C8B-B14F-4D97-AF65-F5344CB8AC3E}">
        <p14:creationId xmlns:p14="http://schemas.microsoft.com/office/powerpoint/2010/main" val="288206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8-08 at 3.38.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773" y="2057400"/>
            <a:ext cx="3814227" cy="2308286"/>
          </a:xfrm>
          <a:prstGeom prst="rect">
            <a:avLst/>
          </a:prstGeom>
        </p:spPr>
      </p:pic>
      <p:sp>
        <p:nvSpPr>
          <p:cNvPr id="2" name="Title 1"/>
          <p:cNvSpPr>
            <a:spLocks noGrp="1"/>
          </p:cNvSpPr>
          <p:nvPr>
            <p:ph type="title"/>
          </p:nvPr>
        </p:nvSpPr>
        <p:spPr/>
        <p:txBody>
          <a:bodyPr/>
          <a:lstStyle/>
          <a:p>
            <a:r>
              <a:rPr lang="en-US" dirty="0"/>
              <a:t>Grazing Game – The Set Up</a:t>
            </a:r>
          </a:p>
        </p:txBody>
      </p:sp>
      <p:sp>
        <p:nvSpPr>
          <p:cNvPr id="3" name="Content Placeholder 2"/>
          <p:cNvSpPr>
            <a:spLocks noGrp="1"/>
          </p:cNvSpPr>
          <p:nvPr>
            <p:ph idx="1"/>
          </p:nvPr>
        </p:nvSpPr>
        <p:spPr>
          <a:xfrm>
            <a:off x="457200" y="1809494"/>
            <a:ext cx="5176520" cy="4525963"/>
          </a:xfrm>
        </p:spPr>
        <p:txBody>
          <a:bodyPr>
            <a:normAutofit fontScale="85000" lnSpcReduction="10000"/>
          </a:bodyPr>
          <a:lstStyle/>
          <a:p>
            <a:r>
              <a:rPr lang="en-US" dirty="0"/>
              <a:t>10 grazing sites</a:t>
            </a:r>
          </a:p>
          <a:p>
            <a:pPr lvl="1"/>
            <a:r>
              <a:rPr lang="en-US" dirty="0"/>
              <a:t>5 close to water (C)</a:t>
            </a:r>
          </a:p>
          <a:p>
            <a:pPr lvl="1"/>
            <a:r>
              <a:rPr lang="en-US" dirty="0"/>
              <a:t>5 far from water (F)</a:t>
            </a:r>
          </a:p>
          <a:p>
            <a:endParaRPr lang="en-US" dirty="0"/>
          </a:p>
          <a:p>
            <a:r>
              <a:rPr lang="en-US" dirty="0"/>
              <a:t>Scenario 1 (Abundant Food)</a:t>
            </a:r>
          </a:p>
          <a:p>
            <a:pPr lvl="1"/>
            <a:r>
              <a:rPr lang="en-US" dirty="0"/>
              <a:t>50 food resources randomly divided among 5 close grazing sites</a:t>
            </a:r>
          </a:p>
          <a:p>
            <a:pPr lvl="1"/>
            <a:r>
              <a:rPr lang="en-US" dirty="0"/>
              <a:t>50 food resources randomly divided among 5 far grazing sites</a:t>
            </a:r>
          </a:p>
          <a:p>
            <a:pPr marL="457200" lvl="1" indent="0">
              <a:buNone/>
            </a:pPr>
            <a:endParaRPr lang="en-US" dirty="0"/>
          </a:p>
        </p:txBody>
      </p:sp>
    </p:spTree>
    <p:extLst>
      <p:ext uri="{BB962C8B-B14F-4D97-AF65-F5344CB8AC3E}">
        <p14:creationId xmlns:p14="http://schemas.microsoft.com/office/powerpoint/2010/main" val="166554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 </a:t>
            </a:r>
            <a:br>
              <a:rPr lang="en-US" dirty="0"/>
            </a:br>
            <a:r>
              <a:rPr lang="en-US" dirty="0"/>
              <a:t>Angus vs. </a:t>
            </a:r>
            <a:r>
              <a:rPr lang="en-US" dirty="0" err="1"/>
              <a:t>Criollo</a:t>
            </a:r>
            <a:endParaRPr lang="en-US" dirty="0"/>
          </a:p>
        </p:txBody>
      </p:sp>
      <p:sp>
        <p:nvSpPr>
          <p:cNvPr id="3" name="Content Placeholder 2"/>
          <p:cNvSpPr>
            <a:spLocks noGrp="1"/>
          </p:cNvSpPr>
          <p:nvPr>
            <p:ph idx="1"/>
          </p:nvPr>
        </p:nvSpPr>
        <p:spPr>
          <a:xfrm>
            <a:off x="457200" y="5410200"/>
            <a:ext cx="4131707" cy="1447800"/>
          </a:xfrm>
        </p:spPr>
        <p:txBody>
          <a:bodyPr>
            <a:normAutofit/>
          </a:bodyPr>
          <a:lstStyle/>
          <a:p>
            <a:pPr marL="457200" lvl="1" indent="0">
              <a:buNone/>
            </a:pPr>
            <a:r>
              <a:rPr lang="en-US" sz="2000" dirty="0"/>
              <a:t>- Reliant on nearby water</a:t>
            </a:r>
          </a:p>
          <a:p>
            <a:pPr marL="627063" lvl="1" indent="-169863">
              <a:buNone/>
            </a:pPr>
            <a:r>
              <a:rPr lang="en-US" sz="2000" dirty="0"/>
              <a:t>- Can ONLY graze at </a:t>
            </a:r>
            <a:r>
              <a:rPr lang="en-US" sz="2000" b="1" dirty="0"/>
              <a:t>close</a:t>
            </a:r>
            <a:r>
              <a:rPr lang="en-US" sz="2000" dirty="0"/>
              <a:t> grazing sites</a:t>
            </a:r>
          </a:p>
        </p:txBody>
      </p:sp>
      <p:sp>
        <p:nvSpPr>
          <p:cNvPr id="26" name="Title 4"/>
          <p:cNvSpPr txBox="1">
            <a:spLocks/>
          </p:cNvSpPr>
          <p:nvPr/>
        </p:nvSpPr>
        <p:spPr>
          <a:xfrm>
            <a:off x="990600" y="1905941"/>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28" name="Title 4"/>
          <p:cNvSpPr txBox="1">
            <a:spLocks/>
          </p:cNvSpPr>
          <p:nvPr/>
        </p:nvSpPr>
        <p:spPr>
          <a:xfrm>
            <a:off x="5099179" y="1817418"/>
            <a:ext cx="3558693" cy="5258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latin typeface="Avenir Black"/>
                <a:cs typeface="Avenir Black"/>
              </a:rPr>
              <a:t>Criollo</a:t>
            </a:r>
            <a:endParaRPr lang="en-US" sz="1800" dirty="0">
              <a:latin typeface="Avenir Black"/>
              <a:cs typeface="Avenir Black"/>
            </a:endParaRPr>
          </a:p>
        </p:txBody>
      </p:sp>
      <p:sp>
        <p:nvSpPr>
          <p:cNvPr id="30" name="Content Placeholder 2"/>
          <p:cNvSpPr txBox="1">
            <a:spLocks/>
          </p:cNvSpPr>
          <p:nvPr/>
        </p:nvSpPr>
        <p:spPr>
          <a:xfrm>
            <a:off x="4478893" y="5410200"/>
            <a:ext cx="4436507"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sz="2000" dirty="0"/>
              <a:t>- Less reliant on nearby water</a:t>
            </a:r>
          </a:p>
          <a:p>
            <a:pPr marL="627063" lvl="1" indent="-169863">
              <a:buFont typeface="Arial"/>
              <a:buNone/>
            </a:pPr>
            <a:r>
              <a:rPr lang="en-US" sz="2000" dirty="0"/>
              <a:t>- Can graze at </a:t>
            </a:r>
            <a:r>
              <a:rPr lang="en-US" sz="2000" b="1" dirty="0"/>
              <a:t>close</a:t>
            </a:r>
            <a:r>
              <a:rPr lang="en-US" sz="2000" dirty="0"/>
              <a:t> and </a:t>
            </a:r>
            <a:r>
              <a:rPr lang="en-US" sz="2000" b="1" dirty="0"/>
              <a:t>far</a:t>
            </a:r>
            <a:r>
              <a:rPr lang="en-US" sz="2000" dirty="0"/>
              <a:t> grazing sites</a:t>
            </a:r>
          </a:p>
        </p:txBody>
      </p:sp>
      <p:pic>
        <p:nvPicPr>
          <p:cNvPr id="5" name="Picture 4" descr="IMG_00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179" y="2548035"/>
            <a:ext cx="3816221" cy="2862165"/>
          </a:xfrm>
          <a:prstGeom prst="rect">
            <a:avLst/>
          </a:prstGeom>
        </p:spPr>
      </p:pic>
      <p:pic>
        <p:nvPicPr>
          <p:cNvPr id="6" name="Picture 5" descr="ang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62" y="2514600"/>
            <a:ext cx="4343400" cy="2895600"/>
          </a:xfrm>
          <a:prstGeom prst="rect">
            <a:avLst/>
          </a:prstGeom>
        </p:spPr>
      </p:pic>
      <p:sp>
        <p:nvSpPr>
          <p:cNvPr id="11" name="Oval 10"/>
          <p:cNvSpPr/>
          <p:nvPr/>
        </p:nvSpPr>
        <p:spPr>
          <a:xfrm>
            <a:off x="0" y="1817418"/>
            <a:ext cx="5099179" cy="504058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4" name="TextBox 3"/>
          <p:cNvSpPr txBox="1"/>
          <p:nvPr/>
        </p:nvSpPr>
        <p:spPr>
          <a:xfrm>
            <a:off x="576937" y="1448086"/>
            <a:ext cx="1530243" cy="461665"/>
          </a:xfrm>
          <a:prstGeom prst="rect">
            <a:avLst/>
          </a:prstGeom>
          <a:noFill/>
        </p:spPr>
        <p:txBody>
          <a:bodyPr wrap="none" rtlCol="0">
            <a:spAutoFit/>
          </a:bodyPr>
          <a:lstStyle/>
          <a:p>
            <a:r>
              <a:rPr lang="en-US" sz="2400" dirty="0">
                <a:solidFill>
                  <a:srgbClr val="FF0000"/>
                </a:solidFill>
                <a:latin typeface="Avenir Black"/>
                <a:cs typeface="Avenir Black"/>
              </a:rPr>
              <a:t>First Trial</a:t>
            </a:r>
          </a:p>
        </p:txBody>
      </p:sp>
    </p:spTree>
    <p:extLst>
      <p:ext uri="{BB962C8B-B14F-4D97-AF65-F5344CB8AC3E}">
        <p14:creationId xmlns:p14="http://schemas.microsoft.com/office/powerpoint/2010/main" val="312383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 Procedures</a:t>
            </a:r>
            <a:br>
              <a:rPr lang="en-US" dirty="0"/>
            </a:br>
            <a:r>
              <a:rPr lang="en-US" dirty="0"/>
              <a:t>Part 1</a:t>
            </a:r>
          </a:p>
        </p:txBody>
      </p:sp>
      <p:sp>
        <p:nvSpPr>
          <p:cNvPr id="3" name="Content Placeholder 2"/>
          <p:cNvSpPr>
            <a:spLocks noGrp="1"/>
          </p:cNvSpPr>
          <p:nvPr>
            <p:ph idx="1"/>
          </p:nvPr>
        </p:nvSpPr>
        <p:spPr>
          <a:xfrm>
            <a:off x="381000" y="1752600"/>
            <a:ext cx="8229600" cy="4800600"/>
          </a:xfrm>
        </p:spPr>
        <p:txBody>
          <a:bodyPr>
            <a:normAutofit/>
          </a:bodyPr>
          <a:lstStyle/>
          <a:p>
            <a:pPr marL="457200" lvl="1" indent="0">
              <a:buNone/>
            </a:pPr>
            <a:r>
              <a:rPr lang="en-US" sz="2400" u="sng" dirty="0"/>
              <a:t>In each of six rounds</a:t>
            </a:r>
            <a:r>
              <a:rPr lang="en-US" sz="2400" dirty="0"/>
              <a:t>:</a:t>
            </a:r>
          </a:p>
          <a:p>
            <a:pPr marL="457200" lvl="1" indent="0">
              <a:buNone/>
            </a:pPr>
            <a:r>
              <a:rPr lang="en-US" sz="2400" dirty="0"/>
              <a:t>	1) Cows move to a grazing site (not a race!)</a:t>
            </a:r>
          </a:p>
          <a:p>
            <a:pPr marL="457200" lvl="1" indent="0">
              <a:buNone/>
            </a:pPr>
            <a:endParaRPr lang="en-US" sz="1200" dirty="0"/>
          </a:p>
          <a:p>
            <a:pPr marL="857250" lvl="1" indent="-400050">
              <a:buNone/>
            </a:pPr>
            <a:r>
              <a:rPr lang="en-US" sz="2400" dirty="0"/>
              <a:t>2) Collect the proper number of food resources for that site</a:t>
            </a:r>
          </a:p>
          <a:p>
            <a:pPr marL="1376363" lvl="1" indent="0">
              <a:buNone/>
            </a:pPr>
            <a:r>
              <a:rPr lang="en-US" sz="2400" dirty="0"/>
              <a:t>			THREE for close grazing sites</a:t>
            </a:r>
          </a:p>
          <a:p>
            <a:pPr marL="1376363" lvl="1" indent="0">
              <a:buNone/>
            </a:pPr>
            <a:r>
              <a:rPr lang="en-US" sz="2400" dirty="0"/>
              <a:t>TWO for far grazing sites (there is a cost of energy to travel to the farther sites)</a:t>
            </a:r>
          </a:p>
          <a:p>
            <a:pPr marL="1376363" lvl="1" indent="0">
              <a:buNone/>
            </a:pPr>
            <a:endParaRPr lang="en-US" sz="1200" dirty="0"/>
          </a:p>
          <a:p>
            <a:pPr marL="795338" lvl="1" indent="-336550">
              <a:buNone/>
            </a:pPr>
            <a:r>
              <a:rPr lang="en-US" sz="2400" dirty="0"/>
              <a:t>3) More than one cow can go to a grazing site at the same time, but they must take turns getting food resources one at a time.</a:t>
            </a:r>
          </a:p>
          <a:p>
            <a:pPr marL="2005013" lvl="1" indent="-168275">
              <a:buNone/>
            </a:pPr>
            <a:endParaRPr lang="en-US" sz="2400" dirty="0"/>
          </a:p>
        </p:txBody>
      </p:sp>
    </p:spTree>
    <p:extLst>
      <p:ext uri="{BB962C8B-B14F-4D97-AF65-F5344CB8AC3E}">
        <p14:creationId xmlns:p14="http://schemas.microsoft.com/office/powerpoint/2010/main" val="72799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 Procedures</a:t>
            </a:r>
            <a:br>
              <a:rPr lang="en-US" dirty="0"/>
            </a:br>
            <a:r>
              <a:rPr lang="en-US" dirty="0"/>
              <a:t>Part 2</a:t>
            </a:r>
          </a:p>
        </p:txBody>
      </p:sp>
      <p:sp>
        <p:nvSpPr>
          <p:cNvPr id="3" name="Content Placeholder 2"/>
          <p:cNvSpPr>
            <a:spLocks noGrp="1"/>
          </p:cNvSpPr>
          <p:nvPr>
            <p:ph idx="1"/>
          </p:nvPr>
        </p:nvSpPr>
        <p:spPr>
          <a:xfrm>
            <a:off x="228600" y="1600200"/>
            <a:ext cx="8686800" cy="5257800"/>
          </a:xfrm>
        </p:spPr>
        <p:txBody>
          <a:bodyPr>
            <a:normAutofit lnSpcReduction="10000"/>
          </a:bodyPr>
          <a:lstStyle/>
          <a:p>
            <a:pPr marL="857250" lvl="1" indent="-400050">
              <a:buNone/>
            </a:pPr>
            <a:r>
              <a:rPr lang="en-US" sz="2400" dirty="0"/>
              <a:t>4) If there are no resources at the site, wait patiently for the next round.</a:t>
            </a:r>
          </a:p>
          <a:p>
            <a:pPr marL="857250" lvl="1" indent="-400050">
              <a:buNone/>
            </a:pPr>
            <a:endParaRPr lang="en-US" sz="2400" dirty="0"/>
          </a:p>
          <a:p>
            <a:pPr marL="857250" lvl="1" indent="-400050">
              <a:buNone/>
            </a:pPr>
            <a:r>
              <a:rPr lang="en-US" sz="2400" dirty="0"/>
              <a:t>5) After collecting resources, place a dot on the map section next to that grazing site.</a:t>
            </a:r>
          </a:p>
          <a:p>
            <a:pPr marL="857250" lvl="1" indent="-400050">
              <a:buNone/>
            </a:pPr>
            <a:r>
              <a:rPr lang="en-US" sz="2400" dirty="0"/>
              <a:t>	Blue = Angus	Green = </a:t>
            </a:r>
            <a:r>
              <a:rPr lang="en-US" sz="2400" dirty="0" err="1"/>
              <a:t>Criollo</a:t>
            </a:r>
            <a:endParaRPr lang="en-US" sz="2400" dirty="0"/>
          </a:p>
          <a:p>
            <a:pPr marL="857250" lvl="1" indent="-400050">
              <a:buNone/>
            </a:pPr>
            <a:endParaRPr lang="en-US" sz="1200" dirty="0"/>
          </a:p>
          <a:p>
            <a:pPr marL="857250" lvl="1" indent="-400050">
              <a:buNone/>
            </a:pPr>
            <a:endParaRPr lang="en-US" sz="1200" dirty="0"/>
          </a:p>
          <a:p>
            <a:pPr marL="857250" lvl="1" indent="-400050">
              <a:buNone/>
            </a:pPr>
            <a:r>
              <a:rPr lang="en-US" sz="2400" dirty="0"/>
              <a:t>6) Each cow </a:t>
            </a:r>
            <a:r>
              <a:rPr lang="en-US" sz="2400" u="sng" dirty="0"/>
              <a:t>must</a:t>
            </a:r>
            <a:r>
              <a:rPr lang="en-US" sz="2400" dirty="0"/>
              <a:t> move to a different grazing site each round (they may return after they have left for at least one round).</a:t>
            </a:r>
          </a:p>
          <a:p>
            <a:pPr marL="857250" lvl="1" indent="-400050">
              <a:buNone/>
            </a:pPr>
            <a:endParaRPr lang="en-US" sz="1200" dirty="0"/>
          </a:p>
          <a:p>
            <a:pPr marL="857250" lvl="1" indent="-400050">
              <a:buNone/>
            </a:pPr>
            <a:r>
              <a:rPr lang="en-US" sz="2400" dirty="0"/>
              <a:t>7) After 6 rounds, we will count number of resources per cow to see how each cow and the whole herd has done.</a:t>
            </a:r>
          </a:p>
        </p:txBody>
      </p:sp>
    </p:spTree>
    <p:extLst>
      <p:ext uri="{BB962C8B-B14F-4D97-AF65-F5344CB8AC3E}">
        <p14:creationId xmlns:p14="http://schemas.microsoft.com/office/powerpoint/2010/main" val="88295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Grazing Game – </a:t>
            </a:r>
            <a:br>
              <a:rPr lang="en-US" dirty="0"/>
            </a:br>
            <a:r>
              <a:rPr lang="en-US" dirty="0"/>
              <a:t>Angus vs. </a:t>
            </a:r>
            <a:r>
              <a:rPr lang="en-US" dirty="0" err="1"/>
              <a:t>Criollo</a:t>
            </a:r>
            <a:endParaRPr lang="en-US" dirty="0"/>
          </a:p>
        </p:txBody>
      </p:sp>
      <p:sp>
        <p:nvSpPr>
          <p:cNvPr id="3" name="Content Placeholder 2"/>
          <p:cNvSpPr>
            <a:spLocks noGrp="1"/>
          </p:cNvSpPr>
          <p:nvPr>
            <p:ph idx="1"/>
          </p:nvPr>
        </p:nvSpPr>
        <p:spPr>
          <a:xfrm>
            <a:off x="457200" y="5410200"/>
            <a:ext cx="4131707" cy="1447800"/>
          </a:xfrm>
        </p:spPr>
        <p:txBody>
          <a:bodyPr>
            <a:normAutofit/>
          </a:bodyPr>
          <a:lstStyle/>
          <a:p>
            <a:pPr marL="457200" lvl="1" indent="0">
              <a:buNone/>
            </a:pPr>
            <a:r>
              <a:rPr lang="en-US" sz="2000" dirty="0"/>
              <a:t>- Reliant on nearby water</a:t>
            </a:r>
          </a:p>
          <a:p>
            <a:pPr marL="627063" lvl="1" indent="-169863">
              <a:buNone/>
            </a:pPr>
            <a:r>
              <a:rPr lang="en-US" sz="2000" dirty="0"/>
              <a:t>- Can ONLY graze at </a:t>
            </a:r>
            <a:r>
              <a:rPr lang="en-US" sz="2000" b="1" dirty="0"/>
              <a:t>close</a:t>
            </a:r>
            <a:r>
              <a:rPr lang="en-US" sz="2000" dirty="0"/>
              <a:t> grazing sites</a:t>
            </a:r>
          </a:p>
        </p:txBody>
      </p:sp>
      <p:sp>
        <p:nvSpPr>
          <p:cNvPr id="26" name="Title 4"/>
          <p:cNvSpPr txBox="1">
            <a:spLocks/>
          </p:cNvSpPr>
          <p:nvPr/>
        </p:nvSpPr>
        <p:spPr>
          <a:xfrm>
            <a:off x="990600" y="1905941"/>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28" name="Title 4"/>
          <p:cNvSpPr txBox="1">
            <a:spLocks/>
          </p:cNvSpPr>
          <p:nvPr/>
        </p:nvSpPr>
        <p:spPr>
          <a:xfrm>
            <a:off x="5099179" y="1817418"/>
            <a:ext cx="3558693" cy="5258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latin typeface="Avenir Black"/>
                <a:cs typeface="Avenir Black"/>
              </a:rPr>
              <a:t>Criollo</a:t>
            </a:r>
            <a:endParaRPr lang="en-US" sz="1800" dirty="0">
              <a:latin typeface="Avenir Black"/>
              <a:cs typeface="Avenir Black"/>
            </a:endParaRPr>
          </a:p>
        </p:txBody>
      </p:sp>
      <p:sp>
        <p:nvSpPr>
          <p:cNvPr id="30" name="Content Placeholder 2"/>
          <p:cNvSpPr txBox="1">
            <a:spLocks/>
          </p:cNvSpPr>
          <p:nvPr/>
        </p:nvSpPr>
        <p:spPr>
          <a:xfrm>
            <a:off x="4478893" y="5410200"/>
            <a:ext cx="4436507"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sz="2000" dirty="0"/>
              <a:t>- Less reliant on nearby water</a:t>
            </a:r>
          </a:p>
          <a:p>
            <a:pPr marL="627063" lvl="1" indent="-169863">
              <a:buFont typeface="Arial"/>
              <a:buNone/>
            </a:pPr>
            <a:r>
              <a:rPr lang="en-US" sz="2000" dirty="0"/>
              <a:t>- Can graze at </a:t>
            </a:r>
            <a:r>
              <a:rPr lang="en-US" sz="2000" b="1" dirty="0"/>
              <a:t>close</a:t>
            </a:r>
            <a:r>
              <a:rPr lang="en-US" sz="2000" dirty="0"/>
              <a:t> and </a:t>
            </a:r>
            <a:r>
              <a:rPr lang="en-US" sz="2000" b="1" dirty="0"/>
              <a:t>far</a:t>
            </a:r>
            <a:r>
              <a:rPr lang="en-US" sz="2000" dirty="0"/>
              <a:t> grazing sites</a:t>
            </a:r>
          </a:p>
        </p:txBody>
      </p:sp>
      <p:pic>
        <p:nvPicPr>
          <p:cNvPr id="5" name="Picture 4" descr="IMG_00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179" y="2548035"/>
            <a:ext cx="3816221" cy="2862165"/>
          </a:xfrm>
          <a:prstGeom prst="rect">
            <a:avLst/>
          </a:prstGeom>
        </p:spPr>
      </p:pic>
      <p:pic>
        <p:nvPicPr>
          <p:cNvPr id="6" name="Picture 5" descr="ang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62" y="2514600"/>
            <a:ext cx="4343400" cy="2895600"/>
          </a:xfrm>
          <a:prstGeom prst="rect">
            <a:avLst/>
          </a:prstGeom>
        </p:spPr>
      </p:pic>
      <p:sp>
        <p:nvSpPr>
          <p:cNvPr id="11" name="Oval 10"/>
          <p:cNvSpPr/>
          <p:nvPr/>
        </p:nvSpPr>
        <p:spPr>
          <a:xfrm>
            <a:off x="4191000" y="1600200"/>
            <a:ext cx="4963583" cy="5257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schemeClr val="tx1"/>
                </a:solidFill>
              </a:ln>
            </a:endParaRPr>
          </a:p>
        </p:txBody>
      </p:sp>
      <p:sp>
        <p:nvSpPr>
          <p:cNvPr id="10" name="TextBox 9"/>
          <p:cNvSpPr txBox="1"/>
          <p:nvPr/>
        </p:nvSpPr>
        <p:spPr>
          <a:xfrm>
            <a:off x="7010532" y="1186805"/>
            <a:ext cx="1934651" cy="461665"/>
          </a:xfrm>
          <a:prstGeom prst="rect">
            <a:avLst/>
          </a:prstGeom>
          <a:noFill/>
        </p:spPr>
        <p:txBody>
          <a:bodyPr wrap="none" rtlCol="0">
            <a:spAutoFit/>
          </a:bodyPr>
          <a:lstStyle/>
          <a:p>
            <a:r>
              <a:rPr lang="en-US" sz="2400" dirty="0">
                <a:solidFill>
                  <a:srgbClr val="FF0000"/>
                </a:solidFill>
                <a:latin typeface="Avenir Black"/>
                <a:cs typeface="Avenir Black"/>
              </a:rPr>
              <a:t>Second Trial</a:t>
            </a:r>
          </a:p>
        </p:txBody>
      </p:sp>
    </p:spTree>
    <p:extLst>
      <p:ext uri="{BB962C8B-B14F-4D97-AF65-F5344CB8AC3E}">
        <p14:creationId xmlns:p14="http://schemas.microsoft.com/office/powerpoint/2010/main" val="180182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Predictions </a:t>
            </a:r>
            <a:br>
              <a:rPr lang="en-US" dirty="0"/>
            </a:br>
            <a:r>
              <a:rPr lang="en-US" dirty="0"/>
              <a:t>Scenario 1 (abundant food)</a:t>
            </a:r>
          </a:p>
        </p:txBody>
      </p:sp>
      <p:sp>
        <p:nvSpPr>
          <p:cNvPr id="26" name="Title 4"/>
          <p:cNvSpPr txBox="1">
            <a:spLocks/>
          </p:cNvSpPr>
          <p:nvPr/>
        </p:nvSpPr>
        <p:spPr>
          <a:xfrm>
            <a:off x="762000" y="2363141"/>
            <a:ext cx="3564519" cy="5101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venir Black"/>
                <a:ea typeface="+mj-ea"/>
                <a:cs typeface="Avenir Black"/>
              </a:defRPr>
            </a:lvl1pPr>
          </a:lstStyle>
          <a:p>
            <a:r>
              <a:rPr lang="en-US" sz="1800" dirty="0"/>
              <a:t>Angus</a:t>
            </a:r>
          </a:p>
        </p:txBody>
      </p:sp>
      <p:sp>
        <p:nvSpPr>
          <p:cNvPr id="28" name="Title 4"/>
          <p:cNvSpPr txBox="1">
            <a:spLocks/>
          </p:cNvSpPr>
          <p:nvPr/>
        </p:nvSpPr>
        <p:spPr>
          <a:xfrm>
            <a:off x="4870579" y="2274618"/>
            <a:ext cx="3558693" cy="5258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err="1">
                <a:latin typeface="Avenir Black"/>
                <a:cs typeface="Avenir Black"/>
              </a:rPr>
              <a:t>Criollo</a:t>
            </a:r>
            <a:endParaRPr lang="en-US" sz="1800" dirty="0">
              <a:latin typeface="Avenir Black"/>
              <a:cs typeface="Avenir Black"/>
            </a:endParaRPr>
          </a:p>
        </p:txBody>
      </p:sp>
      <p:pic>
        <p:nvPicPr>
          <p:cNvPr id="3" name="Picture 2" descr="IMG_00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949439"/>
            <a:ext cx="3581400" cy="2686050"/>
          </a:xfrm>
          <a:prstGeom prst="rect">
            <a:avLst/>
          </a:prstGeom>
        </p:spPr>
      </p:pic>
      <p:pic>
        <p:nvPicPr>
          <p:cNvPr id="4" name="Picture 3" descr="ang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964188"/>
            <a:ext cx="4037997" cy="2691998"/>
          </a:xfrm>
          <a:prstGeom prst="rect">
            <a:avLst/>
          </a:prstGeom>
        </p:spPr>
      </p:pic>
    </p:spTree>
    <p:extLst>
      <p:ext uri="{BB962C8B-B14F-4D97-AF65-F5344CB8AC3E}">
        <p14:creationId xmlns:p14="http://schemas.microsoft.com/office/powerpoint/2010/main" val="3896626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5935</TotalTime>
  <Words>2458</Words>
  <Application>Microsoft Macintosh PowerPoint</Application>
  <PresentationFormat>Letter Paper (8.5x11 in)</PresentationFormat>
  <Paragraphs>165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Black</vt:lpstr>
      <vt:lpstr>Baskerville</vt:lpstr>
      <vt:lpstr>Calibri</vt:lpstr>
      <vt:lpstr>Perpetua</vt:lpstr>
      <vt:lpstr>Office Theme</vt:lpstr>
      <vt:lpstr>PowerPoint Presentation</vt:lpstr>
      <vt:lpstr>Compare and Contrast</vt:lpstr>
      <vt:lpstr>Grazing Game: Assign Roles</vt:lpstr>
      <vt:lpstr>Grazing Game – The Set Up</vt:lpstr>
      <vt:lpstr>Grazing Game –  Angus vs. Criollo</vt:lpstr>
      <vt:lpstr>Grazing Game – Procedures Part 1</vt:lpstr>
      <vt:lpstr>Grazing Game – Procedures Part 2</vt:lpstr>
      <vt:lpstr>Grazing Game –  Angus vs. Criollo</vt:lpstr>
      <vt:lpstr>Make Predictions  Scenario 1 (abundant food)</vt:lpstr>
      <vt:lpstr>Let’s Graze! Scenario 1 - Angus</vt:lpstr>
      <vt:lpstr>Fill in Angus Data Table</vt:lpstr>
      <vt:lpstr>Let’s Graze! Scenario 1 - Criollo</vt:lpstr>
      <vt:lpstr>Fill in Criollo Data Table</vt:lpstr>
      <vt:lpstr>Global Warming</vt:lpstr>
      <vt:lpstr>Make Predictions  Scenario 2 (fewer resources due to  drought and increased temperature)</vt:lpstr>
      <vt:lpstr>Grazing Game: Assign Roles</vt:lpstr>
      <vt:lpstr>Let’s Graze! Scenario 2 - Angus</vt:lpstr>
      <vt:lpstr>Fill in Angus Data Table</vt:lpstr>
      <vt:lpstr>Let’s Graze! Scenario 2 - Criollo</vt:lpstr>
      <vt:lpstr>Fill in Criollo Data Table</vt:lpstr>
      <vt:lpstr>Mapping Our Results</vt:lpstr>
      <vt:lpstr>Map of Live Cow Movements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Steph Bestelmeyer</dc:creator>
  <cp:keywords/>
  <dc:description/>
  <cp:lastModifiedBy>Kelly Steinberg</cp:lastModifiedBy>
  <cp:revision>454</cp:revision>
  <cp:lastPrinted>2016-07-01T19:33:25Z</cp:lastPrinted>
  <dcterms:created xsi:type="dcterms:W3CDTF">2013-01-27T22:12:05Z</dcterms:created>
  <dcterms:modified xsi:type="dcterms:W3CDTF">2024-01-24T20:24:00Z</dcterms:modified>
  <cp:category/>
</cp:coreProperties>
</file>