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08" r:id="rId2"/>
    <p:sldId id="355" r:id="rId3"/>
    <p:sldId id="356" r:id="rId4"/>
    <p:sldId id="347" r:id="rId5"/>
    <p:sldId id="319" r:id="rId6"/>
    <p:sldId id="312" r:id="rId7"/>
    <p:sldId id="313" r:id="rId8"/>
    <p:sldId id="314" r:id="rId9"/>
    <p:sldId id="315" r:id="rId10"/>
    <p:sldId id="311" r:id="rId11"/>
    <p:sldId id="348" r:id="rId12"/>
    <p:sldId id="316" r:id="rId13"/>
    <p:sldId id="317" r:id="rId14"/>
    <p:sldId id="320" r:id="rId15"/>
    <p:sldId id="321" r:id="rId16"/>
    <p:sldId id="322" r:id="rId17"/>
    <p:sldId id="323" r:id="rId18"/>
    <p:sldId id="324" r:id="rId19"/>
    <p:sldId id="325" r:id="rId20"/>
    <p:sldId id="326" r:id="rId21"/>
    <p:sldId id="349" r:id="rId22"/>
    <p:sldId id="327" r:id="rId23"/>
    <p:sldId id="328" r:id="rId24"/>
    <p:sldId id="350" r:id="rId25"/>
    <p:sldId id="335" r:id="rId26"/>
    <p:sldId id="351" r:id="rId27"/>
    <p:sldId id="337" r:id="rId28"/>
    <p:sldId id="338" r:id="rId29"/>
    <p:sldId id="352" r:id="rId30"/>
    <p:sldId id="340" r:id="rId31"/>
    <p:sldId id="353" r:id="rId32"/>
    <p:sldId id="342" r:id="rId33"/>
    <p:sldId id="354" r:id="rId34"/>
    <p:sldId id="344" r:id="rId35"/>
    <p:sldId id="34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F4F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986" autoAdjust="0"/>
  </p:normalViewPr>
  <p:slideViewPr>
    <p:cSldViewPr snapToObjects="1">
      <p:cViewPr varScale="1">
        <p:scale>
          <a:sx n="106" d="100"/>
          <a:sy n="106" d="100"/>
        </p:scale>
        <p:origin x="1504" y="184"/>
      </p:cViewPr>
      <p:guideLst>
        <p:guide orient="horz" pos="2160"/>
        <p:guide pos="2880"/>
      </p:guideLst>
    </p:cSldViewPr>
  </p:slideViewPr>
  <p:notesTextViewPr>
    <p:cViewPr>
      <p:scale>
        <a:sx n="100" d="100"/>
        <a:sy n="100" d="100"/>
      </p:scale>
      <p:origin x="0" y="0"/>
    </p:cViewPr>
  </p:notesTextViewPr>
  <p:notesViewPr>
    <p:cSldViewPr snapToGrid="0" snapToObjects="1">
      <p:cViewPr>
        <p:scale>
          <a:sx n="125" d="100"/>
          <a:sy n="125" d="100"/>
        </p:scale>
        <p:origin x="-1104" y="30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E717F-B7A4-D143-B3CB-153F924D0170}" type="datetimeFigureOut">
              <a:rPr lang="en-US" smtClean="0"/>
              <a:t>4/5/21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4697E6-C9F7-BD40-8DBF-0949A8D0DC02}" type="slidenum">
              <a:rPr lang="en-US" smtClean="0"/>
              <a:t>‹#›</a:t>
            </a:fld>
            <a:endParaRPr lang="en-US"/>
          </a:p>
        </p:txBody>
      </p:sp>
    </p:spTree>
    <p:extLst>
      <p:ext uri="{BB962C8B-B14F-4D97-AF65-F5344CB8AC3E}">
        <p14:creationId xmlns:p14="http://schemas.microsoft.com/office/powerpoint/2010/main" val="370345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90D24-10F1-FA45-A4E3-E7D0B4501EDD}" type="datetimeFigureOut">
              <a:rPr lang="en-US" smtClean="0"/>
              <a:t>4/5/21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C4F933-6243-A14B-B603-45B81D083EA6}" type="slidenum">
              <a:rPr lang="en-US" smtClean="0"/>
              <a:t>‹#›</a:t>
            </a:fld>
            <a:endParaRPr lang="en-US"/>
          </a:p>
        </p:txBody>
      </p:sp>
    </p:spTree>
    <p:extLst>
      <p:ext uri="{BB962C8B-B14F-4D97-AF65-F5344CB8AC3E}">
        <p14:creationId xmlns:p14="http://schemas.microsoft.com/office/powerpoint/2010/main" val="4493975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sz="1200" kern="1200" dirty="0">
                <a:solidFill>
                  <a:schemeClr val="tx1"/>
                </a:solidFill>
                <a:effectLst/>
                <a:latin typeface="+mn-lt"/>
                <a:ea typeface="+mn-ea"/>
                <a:cs typeface="+mn-cs"/>
              </a:rPr>
              <a:t>e are going to play a game that will introduce the effects of climate change on agriculture and why it is important to understand these effects.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a:t>
            </a:fld>
            <a:endParaRPr lang="en-US"/>
          </a:p>
        </p:txBody>
      </p:sp>
    </p:spTree>
    <p:extLst>
      <p:ext uri="{BB962C8B-B14F-4D97-AF65-F5344CB8AC3E}">
        <p14:creationId xmlns:p14="http://schemas.microsoft.com/office/powerpoint/2010/main" val="41147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ake a moment to decide what adaptations you would like to implement on your farm.  You may choose as many adaptations as you would like.  There is a cost associated with each, but they may save you money in the long term, depending on the weather conditions that year.  In table 2 on page 2 of the handout, place a checkmark under each of your selected adaptions, and write the cost of each in the last column of the table. Once you have finished, add up the cost of all the adaptations you have chosen and enter the Total Cost at the bottom of table 2.  Then, subtract your Total Cost from 100 to calculate the Starting Output Factor, which will be needed for the next part of the game.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10</a:t>
            </a:fld>
            <a:endParaRPr lang="en-US"/>
          </a:p>
        </p:txBody>
      </p:sp>
    </p:spTree>
    <p:extLst>
      <p:ext uri="{BB962C8B-B14F-4D97-AF65-F5344CB8AC3E}">
        <p14:creationId xmlns:p14="http://schemas.microsoft.com/office/powerpoint/2010/main" val="373996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year 1, you will choose at least two of nine planting practices and crop treatments, which we will discuss momentarily.  As in real life, the success of your farm will be partially based on chance because you are choosing your options before knowing how the weather will be this year.  The weather conditions will be revealed at the end of the year, and the success of your choices will be dependent on the conditions that you experienced.  Remember, you are trying to stay in the black, which means having an Output Factor that is ≥100.  Each option has an associated cost, but you may be rewarded for your investment.  The impact of each option can be positive or negative, depending on the conditions this year, especially the weather.  After the first year, you will then have the option to invest in any of these practices and treatments each year for the six total years that we will play this game.</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11</a:t>
            </a:fld>
            <a:endParaRPr lang="en-US"/>
          </a:p>
        </p:txBody>
      </p:sp>
    </p:spTree>
    <p:extLst>
      <p:ext uri="{BB962C8B-B14F-4D97-AF65-F5344CB8AC3E}">
        <p14:creationId xmlns:p14="http://schemas.microsoft.com/office/powerpoint/2010/main" val="925528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t>
            </a:r>
            <a:r>
              <a:rPr lang="en-US" sz="1200" kern="1200" dirty="0">
                <a:solidFill>
                  <a:schemeClr val="tx1"/>
                </a:solidFill>
                <a:effectLst/>
                <a:latin typeface="+mn-lt"/>
                <a:ea typeface="+mn-ea"/>
                <a:cs typeface="+mn-cs"/>
              </a:rPr>
              <a:t>our first options are two different crop varieties.  Over many years, farmers and researchers have been able to breed crops that grow more successfully in certain environments.  For example, there are different varieties of wheat that grow well  in drier or wetter than average conditions and varieties that are immune to insect and fungal diseases.  For our game, you have the option to choose between drought resistant or flood resistant varieties of crops.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12</a:t>
            </a:fld>
            <a:endParaRPr lang="en-US"/>
          </a:p>
        </p:txBody>
      </p:sp>
    </p:spTree>
    <p:extLst>
      <p:ext uri="{BB962C8B-B14F-4D97-AF65-F5344CB8AC3E}">
        <p14:creationId xmlns:p14="http://schemas.microsoft.com/office/powerpoint/2010/main" val="3508243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r>
              <a:rPr lang="en-US" sz="1200" kern="1200" dirty="0" err="1">
                <a:solidFill>
                  <a:schemeClr val="tx1"/>
                </a:solidFill>
                <a:effectLst/>
                <a:latin typeface="+mn-lt"/>
                <a:ea typeface="+mn-ea"/>
                <a:cs typeface="+mn-cs"/>
              </a:rPr>
              <a:t>nterplanting</a:t>
            </a:r>
            <a:r>
              <a:rPr lang="en-US" sz="1200" kern="1200" dirty="0">
                <a:solidFill>
                  <a:schemeClr val="tx1"/>
                </a:solidFill>
                <a:effectLst/>
                <a:latin typeface="+mn-lt"/>
                <a:ea typeface="+mn-ea"/>
                <a:cs typeface="+mn-cs"/>
              </a:rPr>
              <a:t> is planting two crops together in a field in alternating rows.  By using this method, you can decrease the need for crop treatments, such as pesticides and herbicides.  This option also creates less economic risk for you in case there is a crop fail year.  You may have to spend more time planning up front in order to carry out this practice.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13</a:t>
            </a:fld>
            <a:endParaRPr lang="en-US"/>
          </a:p>
        </p:txBody>
      </p:sp>
    </p:spTree>
    <p:extLst>
      <p:ext uri="{BB962C8B-B14F-4D97-AF65-F5344CB8AC3E}">
        <p14:creationId xmlns:p14="http://schemas.microsoft.com/office/powerpoint/2010/main" val="3823934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t>
            </a:r>
            <a:r>
              <a:rPr lang="en-US" sz="1200" kern="1200" dirty="0">
                <a:solidFill>
                  <a:schemeClr val="tx1"/>
                </a:solidFill>
                <a:effectLst/>
                <a:latin typeface="+mn-lt"/>
                <a:ea typeface="+mn-ea"/>
                <a:cs typeface="+mn-cs"/>
              </a:rPr>
              <a:t>op rotation is a planting system where varying crops are planted in the same field year after year.  This style of planting has been used since the 1600s because it helps preserve soil nutrients.  It will also help control weeds, disease, and other pests.  Many pests are plant specific, so by moving the plants to a different field every year, it will reduce the chance that the pest will be able to follow them.  You may have to spend more time planning up front in order to carry out this practice.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14</a:t>
            </a:fld>
            <a:endParaRPr lang="en-US"/>
          </a:p>
        </p:txBody>
      </p:sp>
    </p:spTree>
    <p:extLst>
      <p:ext uri="{BB962C8B-B14F-4D97-AF65-F5344CB8AC3E}">
        <p14:creationId xmlns:p14="http://schemas.microsoft.com/office/powerpoint/2010/main" val="51264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Spread spacing is increasing the amount of space between the planted rows of crops.  This practice can reduce the need for crop treatments because there is less competition for resources from the plants.  There will be a lower crop yield per acre because of fewer rows in a single field.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15</a:t>
            </a:fld>
            <a:endParaRPr lang="en-US"/>
          </a:p>
        </p:txBody>
      </p:sp>
    </p:spTree>
    <p:extLst>
      <p:ext uri="{BB962C8B-B14F-4D97-AF65-F5344CB8AC3E}">
        <p14:creationId xmlns:p14="http://schemas.microsoft.com/office/powerpoint/2010/main" val="391516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US" sz="1200" kern="1200" dirty="0">
                <a:solidFill>
                  <a:schemeClr val="tx1"/>
                </a:solidFill>
                <a:effectLst/>
                <a:latin typeface="+mn-lt"/>
                <a:ea typeface="+mn-ea"/>
                <a:cs typeface="+mn-cs"/>
              </a:rPr>
              <a:t>ost fertilizer contains nitrogen, phosphorus, and potassium.  By adding more of these nutrients to what already occurs naturally in the soil, crops will grow larger, faster.  Annual application of fertilizer has been shown to deplete the natural soil fertility, causing an annual reliance on it, however.  If you choose to do this on your farm, you will have to reapply it every year.</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16</a:t>
            </a:fld>
            <a:endParaRPr lang="en-US"/>
          </a:p>
        </p:txBody>
      </p:sp>
    </p:spTree>
    <p:extLst>
      <p:ext uri="{BB962C8B-B14F-4D97-AF65-F5344CB8AC3E}">
        <p14:creationId xmlns:p14="http://schemas.microsoft.com/office/powerpoint/2010/main" val="292750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r>
              <a:rPr lang="en-US" sz="1200" kern="1200" dirty="0">
                <a:solidFill>
                  <a:schemeClr val="tx1"/>
                </a:solidFill>
                <a:effectLst/>
                <a:latin typeface="+mn-lt"/>
                <a:ea typeface="+mn-ea"/>
                <a:cs typeface="+mn-cs"/>
              </a:rPr>
              <a:t>erbicide sprays destroy unwanted vegetation (non-crops) in a field.  Spraying a field with herbicide can greatly reduce loss from plant pests, but the herbicide becomes less effective with continual use.  For example, this is a common agricultural weed called pigweed.  For many years, the standard way of removing pigweed was to spray it with herbicides.  Now, after many years of this, pigweed is resistant to herbicides in some areas, and the only way to remove it from agriculture fields in these areas is by manual removal (typically pulling it out by hand).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17</a:t>
            </a:fld>
            <a:endParaRPr lang="en-US"/>
          </a:p>
        </p:txBody>
      </p:sp>
    </p:spTree>
    <p:extLst>
      <p:ext uri="{BB962C8B-B14F-4D97-AF65-F5344CB8AC3E}">
        <p14:creationId xmlns:p14="http://schemas.microsoft.com/office/powerpoint/2010/main" val="2450540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a:t>
            </a:r>
            <a:r>
              <a:rPr lang="en-US" sz="1200" kern="1200" dirty="0">
                <a:solidFill>
                  <a:schemeClr val="tx1"/>
                </a:solidFill>
                <a:effectLst/>
                <a:latin typeface="+mn-lt"/>
                <a:ea typeface="+mn-ea"/>
                <a:cs typeface="+mn-cs"/>
              </a:rPr>
              <a:t>nsecticide sprays are designed to stop herbivorous insects, and they can greatly reduce loss from insect pests, but they will harm natural pollinators and insect predators.  You should not choose this option if you have beehives and flower strips on your farm.  Like herbicides, they will also become less effective with continual use.</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18</a:t>
            </a:fld>
            <a:endParaRPr lang="en-US"/>
          </a:p>
        </p:txBody>
      </p:sp>
    </p:spTree>
    <p:extLst>
      <p:ext uri="{BB962C8B-B14F-4D97-AF65-F5344CB8AC3E}">
        <p14:creationId xmlns:p14="http://schemas.microsoft.com/office/powerpoint/2010/main" val="2070245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
            </a:r>
            <a:r>
              <a:rPr lang="en-US" sz="1200" kern="1200" dirty="0">
                <a:solidFill>
                  <a:schemeClr val="tx1"/>
                </a:solidFill>
                <a:effectLst/>
                <a:latin typeface="+mn-lt"/>
                <a:ea typeface="+mn-ea"/>
                <a:cs typeface="+mn-cs"/>
              </a:rPr>
              <a:t>ungicide sprays are designed to destroy unwanted fungal pathogens, and just like all the other crop treatments, fungicide can reduce the loss from pathogens.  Unlike other treatments, you cannot use a wait-and-see approach because if the fungicide is not applied before infection, it will not be effective.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19</a:t>
            </a:fld>
            <a:endParaRPr lang="en-US"/>
          </a:p>
        </p:txBody>
      </p:sp>
    </p:spTree>
    <p:extLst>
      <p:ext uri="{BB962C8B-B14F-4D97-AF65-F5344CB8AC3E}">
        <p14:creationId xmlns:p14="http://schemas.microsoft.com/office/powerpoint/2010/main" val="70146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r>
              <a:rPr lang="en-US" sz="1200" kern="1200" dirty="0">
                <a:solidFill>
                  <a:schemeClr val="tx1"/>
                </a:solidFill>
                <a:effectLst/>
                <a:latin typeface="+mn-lt"/>
                <a:ea typeface="+mn-ea"/>
                <a:cs typeface="+mn-cs"/>
              </a:rPr>
              <a:t>lobal warming is the increase in Earth’s average temperature.  Climate change is the long-term change in Earth’s climate or the climate of a region.  Climate change encompasses global warming because it includes temperature changes, but it also incudes other long-term atmospheric conditions such as precipitation changes.  What is the trend of this graph?  [Answer: Earth’s average surface temperature has been increasing since 1880.]</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a:t>
            </a:fld>
            <a:endParaRPr lang="en-US"/>
          </a:p>
        </p:txBody>
      </p:sp>
    </p:spTree>
    <p:extLst>
      <p:ext uri="{BB962C8B-B14F-4D97-AF65-F5344CB8AC3E}">
        <p14:creationId xmlns:p14="http://schemas.microsoft.com/office/powerpoint/2010/main" val="187883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sz="1200" kern="1200" dirty="0">
                <a:solidFill>
                  <a:schemeClr val="tx1"/>
                </a:solidFill>
                <a:effectLst/>
                <a:latin typeface="+mn-lt"/>
                <a:ea typeface="+mn-ea"/>
                <a:cs typeface="+mn-cs"/>
              </a:rPr>
              <a:t>rite your Starting Output Factor into the first blank at the bottom of the page.  Then calculate the cost of your planting practices and crop treatments, and write the Total Cost at the bottom of the table and in the second blank at the bottom of page 3 of the handout.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20</a:t>
            </a:fld>
            <a:endParaRPr lang="en-US"/>
          </a:p>
        </p:txBody>
      </p:sp>
    </p:spTree>
    <p:extLst>
      <p:ext uri="{BB962C8B-B14F-4D97-AF65-F5344CB8AC3E}">
        <p14:creationId xmlns:p14="http://schemas.microsoft.com/office/powerpoint/2010/main" val="2028019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r>
              <a:rPr lang="en-US" sz="1200" kern="1200" dirty="0">
                <a:solidFill>
                  <a:schemeClr val="tx1"/>
                </a:solidFill>
                <a:effectLst/>
                <a:latin typeface="+mn-lt"/>
                <a:ea typeface="+mn-ea"/>
                <a:cs typeface="+mn-cs"/>
              </a:rPr>
              <a:t>oll the die once for each checked item that you selected.  Roll the die and assign the number rolled to the first checked item in the table. Roll the die again and assign that number to the second checked item, and repeat this for all of the items you selected.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t>
            </a:r>
            <a:r>
              <a:rPr lang="en-US" sz="1200" u="sng" kern="1200" dirty="0">
                <a:solidFill>
                  <a:schemeClr val="tx1"/>
                </a:solidFill>
                <a:effectLst/>
                <a:latin typeface="+mn-lt"/>
                <a:ea typeface="+mn-ea"/>
                <a:cs typeface="+mn-cs"/>
              </a:rPr>
              <a:t>may not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roll the die and assign that number to whichever checked item you would like, and you </a:t>
            </a:r>
            <a:r>
              <a:rPr lang="en-US" sz="1200" u="sng" kern="1200" dirty="0">
                <a:solidFill>
                  <a:schemeClr val="tx1"/>
                </a:solidFill>
                <a:effectLst/>
                <a:latin typeface="+mn-lt"/>
                <a:ea typeface="+mn-ea"/>
                <a:cs typeface="+mn-cs"/>
              </a:rPr>
              <a:t>may not</a:t>
            </a:r>
            <a:r>
              <a:rPr lang="en-US" sz="1200" kern="1200" dirty="0">
                <a:solidFill>
                  <a:schemeClr val="tx1"/>
                </a:solidFill>
                <a:effectLst/>
                <a:latin typeface="+mn-lt"/>
                <a:ea typeface="+mn-ea"/>
                <a:cs typeface="+mn-cs"/>
              </a:rPr>
              <a:t> roll the die until you get a number that you like.  The purpose of the die is to be random, so that some practices and treatments will affect your farm more positively or negatively than others, that the effect varies year to year, and different farms are affected in different ways.  This is similar to the way it works in the real world.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21</a:t>
            </a:fld>
            <a:endParaRPr lang="en-US"/>
          </a:p>
        </p:txBody>
      </p:sp>
    </p:spTree>
    <p:extLst>
      <p:ext uri="{BB962C8B-B14F-4D97-AF65-F5344CB8AC3E}">
        <p14:creationId xmlns:p14="http://schemas.microsoft.com/office/powerpoint/2010/main" val="1279358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weather for year 1 was historically normal.  Record the weather in the blank near the bottom of page 3 of your handout.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-During historically normal weather, some of the practices and treatments that you chose will give you a positive return, and some will give you a negative return.  The list on the left is positive investments.  The practices on this list were helpful during the weather that we had this year, and they resulted in increased profits.  Place a </a:t>
            </a:r>
            <a:r>
              <a:rPr lang="en-US" sz="1200" u="sng" kern="1200" dirty="0">
                <a:solidFill>
                  <a:schemeClr val="tx1"/>
                </a:solidFill>
                <a:effectLst/>
                <a:latin typeface="+mn-lt"/>
                <a:ea typeface="+mn-ea"/>
                <a:cs typeface="+mn-cs"/>
              </a:rPr>
              <a:t>plus sign</a:t>
            </a:r>
            <a:r>
              <a:rPr lang="en-US" sz="1200" kern="1200" dirty="0">
                <a:solidFill>
                  <a:schemeClr val="tx1"/>
                </a:solidFill>
                <a:effectLst/>
                <a:latin typeface="+mn-lt"/>
                <a:ea typeface="+mn-ea"/>
                <a:cs typeface="+mn-cs"/>
              </a:rPr>
              <a:t> next to the die roll number for the practices and treatments from this list that you chose (and </a:t>
            </a:r>
            <a:r>
              <a:rPr lang="en-US" sz="1200" u="sng"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the practices and treatments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 list on the right is negative investments.  The practices on this list were not helpful during the weather that we had this year, and they did not result in increased profits to offset their costs.  Place a </a:t>
            </a:r>
            <a:r>
              <a:rPr lang="en-US" sz="1200" u="sng" kern="1200" dirty="0">
                <a:solidFill>
                  <a:schemeClr val="tx1"/>
                </a:solidFill>
                <a:effectLst/>
                <a:latin typeface="+mn-lt"/>
                <a:ea typeface="+mn-ea"/>
                <a:cs typeface="+mn-cs"/>
              </a:rPr>
              <a:t>minus sign</a:t>
            </a:r>
            <a:r>
              <a:rPr lang="en-US" sz="1200" kern="1200" dirty="0">
                <a:solidFill>
                  <a:schemeClr val="tx1"/>
                </a:solidFill>
                <a:effectLst/>
                <a:latin typeface="+mn-lt"/>
                <a:ea typeface="+mn-ea"/>
                <a:cs typeface="+mn-cs"/>
              </a:rPr>
              <a:t> next to the die roll number for the practices and treatments from the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-W</a:t>
            </a:r>
            <a:r>
              <a:rPr lang="en-US" sz="1200" kern="1200" dirty="0">
                <a:solidFill>
                  <a:schemeClr val="tx1"/>
                </a:solidFill>
                <a:effectLst/>
                <a:latin typeface="+mn-lt"/>
                <a:ea typeface="+mn-ea"/>
                <a:cs typeface="+mn-cs"/>
              </a:rPr>
              <a:t>hen you customized your farm, you may have chosen one or more of the options in table 2 on page 2 of the handout.  Turn back to table 2 on page 2 for reference.  If you chose any of the farm adaptations listed at the bottom of the slide, your investments paid off this year.  The adaptations on this list were helpful during the weather that we experienced.  For each adaptation that you chose from this list, you will receive </a:t>
            </a:r>
            <a:r>
              <a:rPr lang="en-US" sz="1200" u="sng" kern="1200" dirty="0">
                <a:solidFill>
                  <a:schemeClr val="tx1"/>
                </a:solidFill>
                <a:effectLst/>
                <a:latin typeface="+mn-lt"/>
                <a:ea typeface="+mn-ea"/>
                <a:cs typeface="+mn-cs"/>
              </a:rPr>
              <a:t>three Farm Adaptation Bonus points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F</a:t>
            </a:r>
            <a:r>
              <a:rPr lang="en-US" sz="1200" kern="1200" dirty="0">
                <a:solidFill>
                  <a:schemeClr val="tx1"/>
                </a:solidFill>
                <a:effectLst/>
                <a:latin typeface="+mn-lt"/>
                <a:ea typeface="+mn-ea"/>
                <a:cs typeface="+mn-cs"/>
              </a:rPr>
              <a:t>or example, if you implemented two of the five adaptations that helped mitigate the effects of the weather, you would receive three points for each, for a total bonus of six points.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 up how many Farm Adaptation Bonus points you received and write that number in the appropriate blank at the bottom of page 3.</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22</a:t>
            </a:fld>
            <a:endParaRPr lang="en-US"/>
          </a:p>
        </p:txBody>
      </p:sp>
    </p:spTree>
    <p:extLst>
      <p:ext uri="{BB962C8B-B14F-4D97-AF65-F5344CB8AC3E}">
        <p14:creationId xmlns:p14="http://schemas.microsoft.com/office/powerpoint/2010/main" val="285252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sz="1200" kern="1200" dirty="0">
                <a:solidFill>
                  <a:schemeClr val="tx1"/>
                </a:solidFill>
                <a:effectLst/>
                <a:latin typeface="+mn-lt"/>
                <a:ea typeface="+mn-ea"/>
                <a:cs typeface="+mn-cs"/>
              </a:rPr>
              <a:t>dd up all of the positive and negative investments to calculate the Output Change Total.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  Most players will be adding positive and negative numbers; do not just add them all up as if they were all positive.  Once you have the total, write it at the bottom of the table and in the Output Change Total blank at the bottom of the page.  This number may be negative.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combine all of the blanks to calculate your new Starting Output Factor.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23</a:t>
            </a:fld>
            <a:endParaRPr lang="en-US"/>
          </a:p>
        </p:txBody>
      </p:sp>
    </p:spTree>
    <p:extLst>
      <p:ext uri="{BB962C8B-B14F-4D97-AF65-F5344CB8AC3E}">
        <p14:creationId xmlns:p14="http://schemas.microsoft.com/office/powerpoint/2010/main" val="3396382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year 2,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your Starting Output Factor into the first blank at the bottom of page 4 of the handout.  Then calculate the cost of your planting practices and crop treatments, and write the Total Cost at the bottom of the table and in the second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-R</a:t>
            </a:r>
            <a:r>
              <a:rPr lang="en-US" sz="1200" kern="1200" dirty="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24</a:t>
            </a:fld>
            <a:endParaRPr lang="en-US"/>
          </a:p>
        </p:txBody>
      </p:sp>
    </p:spTree>
    <p:extLst>
      <p:ext uri="{BB962C8B-B14F-4D97-AF65-F5344CB8AC3E}">
        <p14:creationId xmlns:p14="http://schemas.microsoft.com/office/powerpoint/2010/main" val="62141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weather for year 2 was a drought.  Record the weather in the blank near the bottom of page 4 of your handout.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 list of positive investments, and place a </a:t>
            </a:r>
            <a:r>
              <a:rPr lang="en-US" sz="1200" u="sng" kern="1200" dirty="0">
                <a:solidFill>
                  <a:schemeClr val="tx1"/>
                </a:solidFill>
                <a:effectLst/>
                <a:latin typeface="+mn-lt"/>
                <a:ea typeface="+mn-ea"/>
                <a:cs typeface="+mn-cs"/>
              </a:rPr>
              <a:t>plus sign</a:t>
            </a:r>
            <a:r>
              <a:rPr lang="en-US" sz="1200" kern="1200" dirty="0">
                <a:solidFill>
                  <a:schemeClr val="tx1"/>
                </a:solidFill>
                <a:effectLst/>
                <a:latin typeface="+mn-lt"/>
                <a:ea typeface="+mn-ea"/>
                <a:cs typeface="+mn-cs"/>
              </a:rPr>
              <a:t> next to the die roll number for the practices and treatments from this list that you chose.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at the list of negative investments, and place a </a:t>
            </a:r>
            <a:r>
              <a:rPr lang="en-US" sz="1200" u="sng" kern="1200" dirty="0">
                <a:solidFill>
                  <a:schemeClr val="tx1"/>
                </a:solidFill>
                <a:effectLst/>
                <a:latin typeface="+mn-lt"/>
                <a:ea typeface="+mn-ea"/>
                <a:cs typeface="+mn-cs"/>
              </a:rPr>
              <a:t>minus sign</a:t>
            </a:r>
            <a:r>
              <a:rPr lang="en-US" sz="1200" kern="1200" dirty="0">
                <a:solidFill>
                  <a:schemeClr val="tx1"/>
                </a:solidFill>
                <a:effectLst/>
                <a:latin typeface="+mn-lt"/>
                <a:ea typeface="+mn-ea"/>
                <a:cs typeface="+mn-cs"/>
              </a:rPr>
              <a:t> next to the die roll number for the practices and treatments from this list that you chose.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dd up all of the positive and negative investments to calculate the Output Change Total.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  Write it in the Output Change Total space in the table and the blank at the bottom of the page.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ook back at the selections that you made when customizing your farm in table 2 on page 2 of the handout; for each adaptation that you chose from the list at the bottom of this slide, you will receive </a:t>
            </a:r>
            <a:r>
              <a:rPr lang="en-US" sz="1200" u="sng" kern="1200" dirty="0">
                <a:solidFill>
                  <a:schemeClr val="tx1"/>
                </a:solidFill>
                <a:effectLst/>
                <a:latin typeface="+mn-lt"/>
                <a:ea typeface="+mn-ea"/>
                <a:cs typeface="+mn-cs"/>
              </a:rPr>
              <a:t>three Farm Adaptation Bonus points</a:t>
            </a:r>
            <a:r>
              <a:rPr lang="en-US" sz="1200" kern="1200" dirty="0">
                <a:solidFill>
                  <a:schemeClr val="tx1"/>
                </a:solidFill>
                <a:effectLst/>
                <a:latin typeface="+mn-lt"/>
                <a:ea typeface="+mn-ea"/>
                <a:cs typeface="+mn-cs"/>
              </a:rPr>
              <a:t>.  Add up how many Farm Adaptation Bonus points you received and write that number in the appropriate blank at the bottom of page 4.</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inally, combine all of the blanks to calculate your new Starting Output Factor.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urn to page 5 of the handout, and transfer the new Starting Output Factor from Year 2 (calculated on the previous page) into the blank in the top right corner.</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25</a:t>
            </a:fld>
            <a:endParaRPr lang="en-US"/>
          </a:p>
        </p:txBody>
      </p:sp>
    </p:spTree>
    <p:extLst>
      <p:ext uri="{BB962C8B-B14F-4D97-AF65-F5344CB8AC3E}">
        <p14:creationId xmlns:p14="http://schemas.microsoft.com/office/powerpoint/2010/main" val="48348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year 3,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your Starting Output Factor into the first blank at the bottom of page 5 of the handout.  Then calculate the cost of your planting practices and crop treatments, and write the Total Cost at the bottom of the table and in the second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-R</a:t>
            </a:r>
            <a:r>
              <a:rPr lang="en-US" sz="1200" kern="1200" dirty="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26</a:t>
            </a:fld>
            <a:endParaRPr lang="en-US"/>
          </a:p>
        </p:txBody>
      </p:sp>
    </p:spTree>
    <p:extLst>
      <p:ext uri="{BB962C8B-B14F-4D97-AF65-F5344CB8AC3E}">
        <p14:creationId xmlns:p14="http://schemas.microsoft.com/office/powerpoint/2010/main" val="79832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weather for year 3 was a heat wave.  Record the weather in the blank near the bottom of page 5 of your handout.</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-L</a:t>
            </a:r>
            <a:r>
              <a:rPr lang="en-US" sz="1200" kern="1200" dirty="0">
                <a:solidFill>
                  <a:schemeClr val="tx1"/>
                </a:solidFill>
                <a:effectLst/>
                <a:latin typeface="+mn-lt"/>
                <a:ea typeface="+mn-ea"/>
                <a:cs typeface="+mn-cs"/>
              </a:rPr>
              <a:t>ook at the list of positive investments, and place a </a:t>
            </a:r>
            <a:r>
              <a:rPr lang="en-US" sz="1200" u="sng" kern="1200" dirty="0">
                <a:solidFill>
                  <a:schemeClr val="tx1"/>
                </a:solidFill>
                <a:effectLst/>
                <a:latin typeface="+mn-lt"/>
                <a:ea typeface="+mn-ea"/>
                <a:cs typeface="+mn-cs"/>
              </a:rPr>
              <a:t>plus sign</a:t>
            </a:r>
            <a:r>
              <a:rPr lang="en-US" sz="1200" kern="1200" dirty="0">
                <a:solidFill>
                  <a:schemeClr val="tx1"/>
                </a:solidFill>
                <a:effectLst/>
                <a:latin typeface="+mn-lt"/>
                <a:ea typeface="+mn-ea"/>
                <a:cs typeface="+mn-cs"/>
              </a:rPr>
              <a:t> next to the die roll number for the practices and treatments from this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at the list of negative investments, and place a </a:t>
            </a:r>
            <a:r>
              <a:rPr lang="en-US" sz="1200" u="sng" kern="1200" dirty="0">
                <a:solidFill>
                  <a:schemeClr val="tx1"/>
                </a:solidFill>
                <a:effectLst/>
                <a:latin typeface="+mn-lt"/>
                <a:ea typeface="+mn-ea"/>
                <a:cs typeface="+mn-cs"/>
              </a:rPr>
              <a:t>minus sign</a:t>
            </a:r>
            <a:r>
              <a:rPr lang="en-US" sz="1200" kern="1200" dirty="0">
                <a:solidFill>
                  <a:schemeClr val="tx1"/>
                </a:solidFill>
                <a:effectLst/>
                <a:latin typeface="+mn-lt"/>
                <a:ea typeface="+mn-ea"/>
                <a:cs typeface="+mn-cs"/>
              </a:rPr>
              <a:t> next to the die roll number for the practices and treatments from this list that you chose.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-Add up all of the positive and negative investments to calculate the Output Change Total.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  Write it in the Output Change Total space in the table and the blank at the bottom of the page.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-Look back at the selections that you made when customizing your farm in table 2 on page 2 of the handout; for each adaptation that you chose from the list at the bottom of this slide, you will receive </a:t>
            </a:r>
            <a:r>
              <a:rPr lang="en-US" sz="1200" u="sng" kern="1200" dirty="0">
                <a:solidFill>
                  <a:schemeClr val="tx1"/>
                </a:solidFill>
                <a:effectLst/>
                <a:latin typeface="+mn-lt"/>
                <a:ea typeface="+mn-ea"/>
                <a:cs typeface="+mn-cs"/>
              </a:rPr>
              <a:t>three Farm Adaptation Bonus points</a:t>
            </a:r>
            <a:r>
              <a:rPr lang="en-US" sz="1200" kern="1200" dirty="0">
                <a:solidFill>
                  <a:schemeClr val="tx1"/>
                </a:solidFill>
                <a:effectLst/>
                <a:latin typeface="+mn-lt"/>
                <a:ea typeface="+mn-ea"/>
                <a:cs typeface="+mn-cs"/>
              </a:rPr>
              <a:t>.  Add up how many Farm Adaptation Bonus points you received and write that number in the appropriate blank at the bottom of page 5.</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27</a:t>
            </a:fld>
            <a:endParaRPr lang="en-US"/>
          </a:p>
        </p:txBody>
      </p:sp>
    </p:spTree>
    <p:extLst>
      <p:ext uri="{BB962C8B-B14F-4D97-AF65-F5344CB8AC3E}">
        <p14:creationId xmlns:p14="http://schemas.microsoft.com/office/powerpoint/2010/main" val="304034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his year, the government issued a subsidy for agricultural producers who installed beehives on their farms.  A subsidy is a cash rebate or tax reduction given by the government to incentivize an action or help an economic sector.  As mentioned earlier, many bee species populations are in decline.  Pollination of crops by bees has been estimated to be worth $14 billion per year, and without them, many of our favorite foods would not exist.  Look at the list on the right side of the slide.  Does it include any foods that you like to eat?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chose to invest in beehives and flower strips at the beginning of the game, you will receive 10 Subsidy Bonus points for doing so.  If you did, write a 10 in the Subsidy Bonus blank at the bottom of page 5 of the handout, if you did not, write a 0 in that blank. </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-Combine all of the blanks to calculate your new Starting Output Factor.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urn to page 6 of the handout, and transfer the new Starting Output Factor from Year 3 (calculated on the previous page) into the blank in the top right corner.</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28</a:t>
            </a:fld>
            <a:endParaRPr lang="en-US"/>
          </a:p>
        </p:txBody>
      </p:sp>
    </p:spTree>
    <p:extLst>
      <p:ext uri="{BB962C8B-B14F-4D97-AF65-F5344CB8AC3E}">
        <p14:creationId xmlns:p14="http://schemas.microsoft.com/office/powerpoint/2010/main" val="147155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year 4,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-W</a:t>
            </a:r>
            <a:r>
              <a:rPr lang="en-US" sz="1200" kern="1200" dirty="0">
                <a:solidFill>
                  <a:schemeClr val="tx1"/>
                </a:solidFill>
                <a:effectLst/>
                <a:latin typeface="+mn-lt"/>
                <a:ea typeface="+mn-ea"/>
                <a:cs typeface="+mn-cs"/>
              </a:rPr>
              <a:t>rite your Starting Output Factor into the first blank at the bottom of page 6 of the handout.  Then calculate the cost of your planting practices and crop treatments, and write the Total Cost at the bottom of the table and in the second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-R</a:t>
            </a:r>
            <a:r>
              <a:rPr lang="en-US" sz="1200" kern="1200" dirty="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29</a:t>
            </a:fld>
            <a:endParaRPr lang="en-US"/>
          </a:p>
        </p:txBody>
      </p:sp>
    </p:spTree>
    <p:extLst>
      <p:ext uri="{BB962C8B-B14F-4D97-AF65-F5344CB8AC3E}">
        <p14:creationId xmlns:p14="http://schemas.microsoft.com/office/powerpoint/2010/main" val="371319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US" sz="1200" kern="1200" dirty="0">
                <a:solidFill>
                  <a:schemeClr val="tx1"/>
                </a:solidFill>
                <a:effectLst/>
                <a:latin typeface="+mn-lt"/>
                <a:ea typeface="+mn-ea"/>
                <a:cs typeface="+mn-cs"/>
              </a:rPr>
              <a:t>any climate change models predict more extreme weather events.  Some models might predict that an area will receive more rainfall in the future, but this often translates into fewer, larger rainfall events with longer periods without rainfall in between.  In the Southwest, researchers predict: more heat waves, longer and more severe droughts, more extreme precipitation events, insect and pest outbreaks, and more wildfires.  All of these issues will degrade soil quality and negatively affect crop production.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a:t>
            </a:fld>
            <a:endParaRPr lang="en-US"/>
          </a:p>
        </p:txBody>
      </p:sp>
    </p:spTree>
    <p:extLst>
      <p:ext uri="{BB962C8B-B14F-4D97-AF65-F5344CB8AC3E}">
        <p14:creationId xmlns:p14="http://schemas.microsoft.com/office/powerpoint/2010/main" val="4274737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weather for year 4 was windy.  Record the weather in the blank near the bottom of page 6 of your handout.</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-L</a:t>
            </a:r>
            <a:r>
              <a:rPr lang="en-US" sz="1200" kern="1200" dirty="0">
                <a:solidFill>
                  <a:schemeClr val="tx1"/>
                </a:solidFill>
                <a:effectLst/>
                <a:latin typeface="+mn-lt"/>
                <a:ea typeface="+mn-ea"/>
                <a:cs typeface="+mn-cs"/>
              </a:rPr>
              <a:t>ook at the list of positive investments, and place a </a:t>
            </a:r>
            <a:r>
              <a:rPr lang="en-US" sz="1200" u="sng" kern="1200" dirty="0">
                <a:solidFill>
                  <a:schemeClr val="tx1"/>
                </a:solidFill>
                <a:effectLst/>
                <a:latin typeface="+mn-lt"/>
                <a:ea typeface="+mn-ea"/>
                <a:cs typeface="+mn-cs"/>
              </a:rPr>
              <a:t>plus sign</a:t>
            </a:r>
            <a:r>
              <a:rPr lang="en-US" sz="1200" kern="1200" dirty="0">
                <a:solidFill>
                  <a:schemeClr val="tx1"/>
                </a:solidFill>
                <a:effectLst/>
                <a:latin typeface="+mn-lt"/>
                <a:ea typeface="+mn-ea"/>
                <a:cs typeface="+mn-cs"/>
              </a:rPr>
              <a:t> next to the die roll number for the practices and treatments from this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at the list of negative investments, and place a </a:t>
            </a:r>
            <a:r>
              <a:rPr lang="en-US" sz="1200" u="sng" kern="1200" dirty="0">
                <a:solidFill>
                  <a:schemeClr val="tx1"/>
                </a:solidFill>
                <a:effectLst/>
                <a:latin typeface="+mn-lt"/>
                <a:ea typeface="+mn-ea"/>
                <a:cs typeface="+mn-cs"/>
              </a:rPr>
              <a:t>minus sign</a:t>
            </a:r>
            <a:r>
              <a:rPr lang="en-US" sz="1200" kern="1200" dirty="0">
                <a:solidFill>
                  <a:schemeClr val="tx1"/>
                </a:solidFill>
                <a:effectLst/>
                <a:latin typeface="+mn-lt"/>
                <a:ea typeface="+mn-ea"/>
                <a:cs typeface="+mn-cs"/>
              </a:rPr>
              <a:t> next to the die roll number for the practices and treatments from this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a:t>
            </a:r>
            <a:r>
              <a:rPr lang="en-US" sz="1200" kern="1200" dirty="0">
                <a:solidFill>
                  <a:schemeClr val="tx1"/>
                </a:solidFill>
                <a:effectLst/>
                <a:latin typeface="+mn-lt"/>
                <a:ea typeface="+mn-ea"/>
                <a:cs typeface="+mn-cs"/>
              </a:rPr>
              <a:t>dd up all of the positive and negative investments to calculate the Output Change Total.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  Write it in the Output Change Total space in the table and the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back at the selections that you made when customizing your farm in table 2 on page 2 of the handout; for each adaptation that you chose from the list at the bottom of this slide, you will receive </a:t>
            </a:r>
            <a:r>
              <a:rPr lang="en-US" sz="1200" u="sng" kern="1200" dirty="0">
                <a:solidFill>
                  <a:schemeClr val="tx1"/>
                </a:solidFill>
                <a:effectLst/>
                <a:latin typeface="+mn-lt"/>
                <a:ea typeface="+mn-ea"/>
                <a:cs typeface="+mn-cs"/>
              </a:rPr>
              <a:t>three Farm Adaptation Bonus points</a:t>
            </a:r>
            <a:r>
              <a:rPr lang="en-US" sz="1200" kern="1200" dirty="0">
                <a:solidFill>
                  <a:schemeClr val="tx1"/>
                </a:solidFill>
                <a:effectLst/>
                <a:latin typeface="+mn-lt"/>
                <a:ea typeface="+mn-ea"/>
                <a:cs typeface="+mn-cs"/>
              </a:rPr>
              <a:t>.  Add up how many Farm Adaptation Bonus points you received and write that number in the appropriate blank at the bottom of page 6.</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-F</a:t>
            </a:r>
            <a:r>
              <a:rPr lang="en-US" sz="1200" kern="1200" dirty="0">
                <a:solidFill>
                  <a:schemeClr val="tx1"/>
                </a:solidFill>
                <a:effectLst/>
                <a:latin typeface="+mn-lt"/>
                <a:ea typeface="+mn-ea"/>
                <a:cs typeface="+mn-cs"/>
              </a:rPr>
              <a:t>inally, combine all of the blanks to calculate your new Starting Output Factor.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urn to page 7 of the handout, and transfer the new Starting Output Factor from Year 4 (calculated on the previous page) into the blank in the top right corner.</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30</a:t>
            </a:fld>
            <a:endParaRPr lang="en-US"/>
          </a:p>
        </p:txBody>
      </p:sp>
    </p:spTree>
    <p:extLst>
      <p:ext uri="{BB962C8B-B14F-4D97-AF65-F5344CB8AC3E}">
        <p14:creationId xmlns:p14="http://schemas.microsoft.com/office/powerpoint/2010/main" val="3012217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year 5,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your Starting Output Factor into the first blank at the bottom of page 7 of the handout.  Then calculate the cost of your planting practices and crop treatments, and write the Total Cost at the bottom of the table and in the second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-R</a:t>
            </a:r>
            <a:r>
              <a:rPr lang="en-US" sz="1200" kern="1200" dirty="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31</a:t>
            </a:fld>
            <a:endParaRPr lang="en-US"/>
          </a:p>
        </p:txBody>
      </p:sp>
    </p:spTree>
    <p:extLst>
      <p:ext uri="{BB962C8B-B14F-4D97-AF65-F5344CB8AC3E}">
        <p14:creationId xmlns:p14="http://schemas.microsoft.com/office/powerpoint/2010/main" val="2223317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weather for year 5 included increased precipitation.  Record the weather in the blank near the bottom of page 7 of your handout.</a:t>
            </a:r>
          </a:p>
          <a:p>
            <a:r>
              <a:rPr lang="en-US" sz="1200" kern="1200" dirty="0">
                <a:solidFill>
                  <a:schemeClr val="tx1"/>
                </a:solidFill>
                <a:effectLst/>
                <a:latin typeface="+mn-lt"/>
                <a:ea typeface="+mn-ea"/>
                <a:cs typeface="+mn-cs"/>
              </a:rPr>
              <a:t>-Look at the list of positive investments, and place a </a:t>
            </a:r>
            <a:r>
              <a:rPr lang="en-US" sz="1200" u="sng" kern="1200" dirty="0">
                <a:solidFill>
                  <a:schemeClr val="tx1"/>
                </a:solidFill>
                <a:effectLst/>
                <a:latin typeface="+mn-lt"/>
                <a:ea typeface="+mn-ea"/>
                <a:cs typeface="+mn-cs"/>
              </a:rPr>
              <a:t>plus sign</a:t>
            </a:r>
            <a:r>
              <a:rPr lang="en-US" sz="1200" kern="1200" dirty="0">
                <a:solidFill>
                  <a:schemeClr val="tx1"/>
                </a:solidFill>
                <a:effectLst/>
                <a:latin typeface="+mn-lt"/>
                <a:ea typeface="+mn-ea"/>
                <a:cs typeface="+mn-cs"/>
              </a:rPr>
              <a:t> next to the die roll number for the practices and treatments from this list that you chose.</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-L</a:t>
            </a:r>
            <a:r>
              <a:rPr lang="en-US" sz="1200" kern="1200" dirty="0">
                <a:solidFill>
                  <a:schemeClr val="tx1"/>
                </a:solidFill>
                <a:effectLst/>
                <a:latin typeface="+mn-lt"/>
                <a:ea typeface="+mn-ea"/>
                <a:cs typeface="+mn-cs"/>
              </a:rPr>
              <a:t>ook at the list of negative investments, and place a </a:t>
            </a:r>
            <a:r>
              <a:rPr lang="en-US" sz="1200" u="sng" kern="1200" dirty="0">
                <a:solidFill>
                  <a:schemeClr val="tx1"/>
                </a:solidFill>
                <a:effectLst/>
                <a:latin typeface="+mn-lt"/>
                <a:ea typeface="+mn-ea"/>
                <a:cs typeface="+mn-cs"/>
              </a:rPr>
              <a:t>minus sign</a:t>
            </a:r>
            <a:r>
              <a:rPr lang="en-US" sz="1200" kern="1200" dirty="0">
                <a:solidFill>
                  <a:schemeClr val="tx1"/>
                </a:solidFill>
                <a:effectLst/>
                <a:latin typeface="+mn-lt"/>
                <a:ea typeface="+mn-ea"/>
                <a:cs typeface="+mn-cs"/>
              </a:rPr>
              <a:t> next to the die roll number for the practices and treatments from this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a:t>
            </a:r>
            <a:r>
              <a:rPr lang="en-US" sz="1200" kern="1200" dirty="0">
                <a:solidFill>
                  <a:schemeClr val="tx1"/>
                </a:solidFill>
                <a:effectLst/>
                <a:latin typeface="+mn-lt"/>
                <a:ea typeface="+mn-ea"/>
                <a:cs typeface="+mn-cs"/>
              </a:rPr>
              <a:t>dd up all of the positive and negative investments to calculate the Output Change Total.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  Write it in the Output Change Total space in the table and the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back at the selections that you made when customizing your farm in table 2 on page 2 of the handout; for each adaptation that you chose from the list at the bottom of this slide, you will receive </a:t>
            </a:r>
            <a:r>
              <a:rPr lang="en-US" sz="1200" u="sng" kern="1200" dirty="0">
                <a:solidFill>
                  <a:schemeClr val="tx1"/>
                </a:solidFill>
                <a:effectLst/>
                <a:latin typeface="+mn-lt"/>
                <a:ea typeface="+mn-ea"/>
                <a:cs typeface="+mn-cs"/>
              </a:rPr>
              <a:t>three Farm Adaptation Bonus points</a:t>
            </a:r>
            <a:r>
              <a:rPr lang="en-US" sz="1200" kern="1200" dirty="0">
                <a:solidFill>
                  <a:schemeClr val="tx1"/>
                </a:solidFill>
                <a:effectLst/>
                <a:latin typeface="+mn-lt"/>
                <a:ea typeface="+mn-ea"/>
                <a:cs typeface="+mn-cs"/>
              </a:rPr>
              <a:t>.  Add up how many Farm Adaptation Bonus points you received and write that number in the appropriate blank at the bottom of page 7.</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combine all of the blanks to calculate your new Starting Output Factor.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-Turn to page 8 of the handout, and transfer the new Starting Output Factor from Year 5 (calculated on the previous page) into the blank in the top right corner.</a:t>
            </a:r>
          </a:p>
          <a:p>
            <a:pPr marL="0" marR="0" lvl="2" indent="0" algn="l" defTabSz="4572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32</a:t>
            </a:fld>
            <a:endParaRPr lang="en-US"/>
          </a:p>
        </p:txBody>
      </p:sp>
    </p:spTree>
    <p:extLst>
      <p:ext uri="{BB962C8B-B14F-4D97-AF65-F5344CB8AC3E}">
        <p14:creationId xmlns:p14="http://schemas.microsoft.com/office/powerpoint/2010/main" val="2148892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sz="1200" kern="1200" dirty="0">
                <a:solidFill>
                  <a:schemeClr val="tx1"/>
                </a:solidFill>
                <a:effectLst/>
                <a:latin typeface="+mn-lt"/>
                <a:ea typeface="+mn-ea"/>
                <a:cs typeface="+mn-cs"/>
              </a:rPr>
              <a:t>n year 6, our final year, you will again choose at least two of the nine practices and treatments.  I will reveal the weather conditions at the end of the year, and the success of your choices will be dependent on the conditions that you experienced.  Remember, you are trying to stay in the black.  Take a moment to place checkmarks under at least two options in the table, and write the cost of each in the Chosen Costs column of the table.</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-Write your Starting Output Factor into the first blank at the bottom of page 8 of the handout.  Then calculate the cost of your planting practices and crop treatments, and write the Total Cost at the bottom of the table and in the second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-R</a:t>
            </a:r>
            <a:r>
              <a:rPr lang="en-US" sz="1200" kern="1200" dirty="0">
                <a:solidFill>
                  <a:schemeClr val="tx1"/>
                </a:solidFill>
                <a:effectLst/>
                <a:latin typeface="+mn-lt"/>
                <a:ea typeface="+mn-ea"/>
                <a:cs typeface="+mn-cs"/>
              </a:rPr>
              <a:t>oll the die once for each checked item that you selected.  Assign the number rolled to the first checked item in the table, and roll it again until you have written a die roll number in the table for every practice and treatment that you selected.</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33</a:t>
            </a:fld>
            <a:endParaRPr lang="en-US"/>
          </a:p>
        </p:txBody>
      </p:sp>
    </p:spTree>
    <p:extLst>
      <p:ext uri="{BB962C8B-B14F-4D97-AF65-F5344CB8AC3E}">
        <p14:creationId xmlns:p14="http://schemas.microsoft.com/office/powerpoint/2010/main" val="990895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weather for year 6 was another heat wave.  Record the weather in the blank near the bottom of page 8 of your handout.</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-L</a:t>
            </a:r>
            <a:r>
              <a:rPr lang="en-US" sz="1200" kern="1200" dirty="0">
                <a:solidFill>
                  <a:schemeClr val="tx1"/>
                </a:solidFill>
                <a:effectLst/>
                <a:latin typeface="+mn-lt"/>
                <a:ea typeface="+mn-ea"/>
                <a:cs typeface="+mn-cs"/>
              </a:rPr>
              <a:t>ook at the list of positive investments, and place a </a:t>
            </a:r>
            <a:r>
              <a:rPr lang="en-US" sz="1200" u="sng" kern="1200" dirty="0">
                <a:solidFill>
                  <a:schemeClr val="tx1"/>
                </a:solidFill>
                <a:effectLst/>
                <a:latin typeface="+mn-lt"/>
                <a:ea typeface="+mn-ea"/>
                <a:cs typeface="+mn-cs"/>
              </a:rPr>
              <a:t>plus sign</a:t>
            </a:r>
            <a:r>
              <a:rPr lang="en-US" sz="1200" kern="1200" dirty="0">
                <a:solidFill>
                  <a:schemeClr val="tx1"/>
                </a:solidFill>
                <a:effectLst/>
                <a:latin typeface="+mn-lt"/>
                <a:ea typeface="+mn-ea"/>
                <a:cs typeface="+mn-cs"/>
              </a:rPr>
              <a:t> next to the die roll number for the practices and treatments from this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at the list of negative investments, and place a </a:t>
            </a:r>
            <a:r>
              <a:rPr lang="en-US" sz="1200" u="sng" kern="1200" dirty="0">
                <a:solidFill>
                  <a:schemeClr val="tx1"/>
                </a:solidFill>
                <a:effectLst/>
                <a:latin typeface="+mn-lt"/>
                <a:ea typeface="+mn-ea"/>
                <a:cs typeface="+mn-cs"/>
              </a:rPr>
              <a:t>minus sign</a:t>
            </a:r>
            <a:r>
              <a:rPr lang="en-US" sz="1200" kern="1200" dirty="0">
                <a:solidFill>
                  <a:schemeClr val="tx1"/>
                </a:solidFill>
                <a:effectLst/>
                <a:latin typeface="+mn-lt"/>
                <a:ea typeface="+mn-ea"/>
                <a:cs typeface="+mn-cs"/>
              </a:rPr>
              <a:t> next to the die roll number for the practices and treatments from this list that you chose.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-A</a:t>
            </a:r>
            <a:r>
              <a:rPr lang="en-US" sz="1200" kern="1200" dirty="0">
                <a:solidFill>
                  <a:schemeClr val="tx1"/>
                </a:solidFill>
                <a:effectLst/>
                <a:latin typeface="+mn-lt"/>
                <a:ea typeface="+mn-ea"/>
                <a:cs typeface="+mn-cs"/>
              </a:rPr>
              <a:t>dd up all of the positive and negative investments to calculate the Output Change Total.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  Write it in the Output Change Total space in the table and the blank at the bottom of the page.</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back at the selections that you made when customizing your farm in table 2 on page 2 of the handout; for each adaptation that you chose from the list at the bottom of this slide, you will receive </a:t>
            </a:r>
            <a:r>
              <a:rPr lang="en-US" sz="1200" u="sng" kern="1200" dirty="0">
                <a:solidFill>
                  <a:schemeClr val="tx1"/>
                </a:solidFill>
                <a:effectLst/>
                <a:latin typeface="+mn-lt"/>
                <a:ea typeface="+mn-ea"/>
                <a:cs typeface="+mn-cs"/>
              </a:rPr>
              <a:t>three Farm Adaptation Bonus points</a:t>
            </a:r>
            <a:r>
              <a:rPr lang="en-US" sz="1200" kern="1200" dirty="0">
                <a:solidFill>
                  <a:schemeClr val="tx1"/>
                </a:solidFill>
                <a:effectLst/>
                <a:latin typeface="+mn-lt"/>
                <a:ea typeface="+mn-ea"/>
                <a:cs typeface="+mn-cs"/>
              </a:rPr>
              <a:t>.  Add up how many Farm Adaptation Bonus points you received and write that number in the appropriate blank at the bottom of page 8.</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34</a:t>
            </a:fld>
            <a:endParaRPr lang="en-US"/>
          </a:p>
        </p:txBody>
      </p:sp>
    </p:spTree>
    <p:extLst>
      <p:ext uri="{BB962C8B-B14F-4D97-AF65-F5344CB8AC3E}">
        <p14:creationId xmlns:p14="http://schemas.microsoft.com/office/powerpoint/2010/main" val="4214853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government issued another subsidy this year; this time, it is for water conservation.  Water conservation involves using only the water needed for crops.  Due to the more prolonged and intense droughts resulting from climate change, smart water usage by agriculture has become imperative.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invested in soil moisture monitoring you will receive a 5 point Subsidy Bonus.  If you invested in water collection and storage you will receive a 10 point Subsidy Bonus.  If you invested in both, you will receive a 15 point Subsidy Bonus. </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-C</a:t>
            </a:r>
            <a:r>
              <a:rPr lang="en-US" sz="1200" kern="1200" dirty="0">
                <a:solidFill>
                  <a:schemeClr val="tx1"/>
                </a:solidFill>
                <a:effectLst/>
                <a:latin typeface="+mn-lt"/>
                <a:ea typeface="+mn-ea"/>
                <a:cs typeface="+mn-cs"/>
              </a:rPr>
              <a:t>ombine all of the blanks to calculate your final output factor.  Be sure to </a:t>
            </a:r>
            <a:r>
              <a:rPr lang="en-US" sz="1200" u="sng" kern="1200" dirty="0">
                <a:solidFill>
                  <a:schemeClr val="tx1"/>
                </a:solidFill>
                <a:effectLst/>
                <a:latin typeface="+mn-lt"/>
                <a:ea typeface="+mn-ea"/>
                <a:cs typeface="+mn-cs"/>
              </a:rPr>
              <a:t>pay attention to the sign</a:t>
            </a:r>
            <a:r>
              <a:rPr lang="en-US" sz="1200" kern="1200" dirty="0">
                <a:solidFill>
                  <a:schemeClr val="tx1"/>
                </a:solidFill>
                <a:effectLst/>
                <a:latin typeface="+mn-lt"/>
                <a:ea typeface="+mn-ea"/>
                <a:cs typeface="+mn-cs"/>
              </a:rPr>
              <a:t>.</a:t>
            </a:r>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C4F933-6243-A14B-B603-45B81D083EA6}" type="slidenum">
              <a:rPr lang="en-US" smtClean="0"/>
              <a:t>35</a:t>
            </a:fld>
            <a:endParaRPr lang="en-US"/>
          </a:p>
        </p:txBody>
      </p:sp>
    </p:spTree>
    <p:extLst>
      <p:ext uri="{BB962C8B-B14F-4D97-AF65-F5344CB8AC3E}">
        <p14:creationId xmlns:p14="http://schemas.microsoft.com/office/powerpoint/2010/main" val="356318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game, you will play the role of a farmer dealing with the effects of climate change on your farm.  You will make decisions about how your farm will be managed on a year-to-year basis with the goal of staying in the black.  In finance, staying in the black means that you are making money, and being in the red means that you are losing money.</a:t>
            </a:r>
            <a:r>
              <a:rPr lang="en-US" dirty="0">
                <a:effectLst/>
              </a:rPr>
              <a:t>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effectLst/>
              </a:rPr>
              <a:t>-E</a:t>
            </a:r>
            <a:r>
              <a:rPr lang="en-US" sz="1200" kern="1200" dirty="0">
                <a:solidFill>
                  <a:schemeClr val="tx1"/>
                </a:solidFill>
                <a:effectLst/>
                <a:latin typeface="+mn-lt"/>
                <a:ea typeface="+mn-ea"/>
                <a:cs typeface="+mn-cs"/>
              </a:rPr>
              <a:t>ach farm will start off with an output rating of 100.  During the course of the game, if you stay at ≥100 you are in the black; if you drop to ≤99 you are now considered to be in the red.  The goal of the game is to make choices that will help you stay in the black or help you get back to black.  </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-L</a:t>
            </a:r>
            <a:r>
              <a:rPr lang="en-US" sz="1200" kern="1200" dirty="0">
                <a:solidFill>
                  <a:schemeClr val="tx1"/>
                </a:solidFill>
                <a:effectLst/>
                <a:latin typeface="+mn-lt"/>
                <a:ea typeface="+mn-ea"/>
                <a:cs typeface="+mn-cs"/>
              </a:rPr>
              <a:t>ook at page 1 of the handout.  Choose one of the counties listed in table 1, and circle it.  Most students like to choose the county that is closest to their location.  This is the location of your new farm.</a:t>
            </a:r>
            <a:endParaRPr lang="en-US" sz="1400" kern="1200" dirty="0">
              <a:solidFill>
                <a:schemeClr val="tx1"/>
              </a:solidFill>
              <a:effectLst/>
              <a:latin typeface="+mn-lt"/>
              <a:ea typeface="+mn-ea"/>
              <a:cs typeface="+mn-cs"/>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-T</a:t>
            </a:r>
            <a:r>
              <a:rPr lang="en-US" sz="1200" kern="1200" dirty="0">
                <a:solidFill>
                  <a:schemeClr val="tx1"/>
                </a:solidFill>
                <a:effectLst/>
                <a:latin typeface="+mn-lt"/>
                <a:ea typeface="+mn-ea"/>
                <a:cs typeface="+mn-cs"/>
              </a:rPr>
              <a:t>he first thing you will do is customize your farm by choosing climate-mitigating adaptations. You will be able to choose to take as many, or as few, of these actions as you would like on your farm.  In this case, a mitigating adaptation is something you can do that will help to lessen the impacts that your farm will experience from climate change and also to reduce the impacts that your farm has on the environment.</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4</a:t>
            </a:fld>
            <a:endParaRPr lang="en-US"/>
          </a:p>
        </p:txBody>
      </p:sp>
    </p:spTree>
    <p:extLst>
      <p:ext uri="{BB962C8B-B14F-4D97-AF65-F5344CB8AC3E}">
        <p14:creationId xmlns:p14="http://schemas.microsoft.com/office/powerpoint/2010/main" val="153540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sz="1200" kern="1200" dirty="0">
                <a:solidFill>
                  <a:schemeClr val="tx1"/>
                </a:solidFill>
                <a:effectLst/>
                <a:latin typeface="+mn-lt"/>
                <a:ea typeface="+mn-ea"/>
                <a:cs typeface="+mn-cs"/>
              </a:rPr>
              <a:t>he first option is no-till planting.  It is a type of planting where the seeds are inserted directly into the soil, instead of the traditional planting style of turning over the soil before inserting the seeds.  This style of planting can be advantageous because it has lower labor, equipment, and fuel costs.  A tractor only has to go over a field once to plant the seeds (versus multiple times with traditional planting).  It also reduces water runoff from precipitation and irrigation because it slows down the water, allowing it to soak into the ground.  This decreases the likelihood of chemical crop treatments contaminating groundwater and streams as well.  This method promotes healthier soil by limiting wind erosion of soil, increasing the organic matter layer in the soil, and limiting soil compaction.  The biggest drawbacks to this method are the high upfront equipment costs and that it may require the use of herbicides and fungicides due to higher soil moisture.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5</a:t>
            </a:fld>
            <a:endParaRPr lang="en-US"/>
          </a:p>
        </p:txBody>
      </p:sp>
    </p:spTree>
    <p:extLst>
      <p:ext uri="{BB962C8B-B14F-4D97-AF65-F5344CB8AC3E}">
        <p14:creationId xmlns:p14="http://schemas.microsoft.com/office/powerpoint/2010/main" val="101505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Hedgerows are rows of wild</a:t>
            </a:r>
            <a:r>
              <a:rPr lang="en-US" dirty="0">
                <a:effectLst/>
              </a:rPr>
              <a:t> </a:t>
            </a:r>
            <a:r>
              <a:rPr lang="en-US" sz="1200" kern="1200" dirty="0">
                <a:solidFill>
                  <a:schemeClr val="tx1"/>
                </a:solidFill>
                <a:effectLst/>
                <a:latin typeface="+mn-lt"/>
                <a:ea typeface="+mn-ea"/>
                <a:cs typeface="+mn-cs"/>
              </a:rPr>
              <a:t>shrubs bordering a road or field. Hedgerows create a barrier around the field, helping with the effects of wind and water erosion.  They create not only pollinator habitat but also predator habitat (for example, birds and lizards), which will help prevent some of the spread of insect and fungal diseases.  The major drawback to this action is that the hedgerows will require some year round watering and maintenance and reduce space for planting crops.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6</a:t>
            </a:fld>
            <a:endParaRPr lang="en-US"/>
          </a:p>
        </p:txBody>
      </p:sp>
    </p:spTree>
    <p:extLst>
      <p:ext uri="{BB962C8B-B14F-4D97-AF65-F5344CB8AC3E}">
        <p14:creationId xmlns:p14="http://schemas.microsoft.com/office/powerpoint/2010/main" val="422382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
            </a:r>
            <a:r>
              <a:rPr lang="en-US" sz="1200" kern="1200" dirty="0">
                <a:solidFill>
                  <a:schemeClr val="tx1"/>
                </a:solidFill>
                <a:effectLst/>
                <a:latin typeface="+mn-lt"/>
                <a:ea typeface="+mn-ea"/>
                <a:cs typeface="+mn-cs"/>
              </a:rPr>
              <a:t>ater collection and storage units collect rainfall from roofs or runoff from fields to be used at a later date for irrigation of crops.  By collecting this water, a farmer will have a water source available during droughts for irrigation purposes.  Installation can be expensive and water storage units can take up a large amount of space. It can take a few years to gather enough water to help mitigate the effects of a serious drought, but once the water is collected, it will be available for use.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7</a:t>
            </a:fld>
            <a:endParaRPr lang="en-US"/>
          </a:p>
        </p:txBody>
      </p:sp>
    </p:spTree>
    <p:extLst>
      <p:ext uri="{BB962C8B-B14F-4D97-AF65-F5344CB8AC3E}">
        <p14:creationId xmlns:p14="http://schemas.microsoft.com/office/powerpoint/2010/main" val="417802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US" sz="1200" kern="1200" dirty="0">
                <a:solidFill>
                  <a:schemeClr val="tx1"/>
                </a:solidFill>
                <a:effectLst/>
                <a:latin typeface="+mn-lt"/>
                <a:ea typeface="+mn-ea"/>
                <a:cs typeface="+mn-cs"/>
              </a:rPr>
              <a:t>onitoring soil moisture in a field can help a farmer determine the best time to irrigate crops, thus allowing them to eliminate unnecessary watering.  The equipment can range from relatively inexpensive to very expensive.  The cost of equipment is related to the amount of labor that is needed.  Less expensive equipment tends to require more labor.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8</a:t>
            </a:fld>
            <a:endParaRPr lang="en-US"/>
          </a:p>
        </p:txBody>
      </p:sp>
    </p:spTree>
    <p:extLst>
      <p:ext uri="{BB962C8B-B14F-4D97-AF65-F5344CB8AC3E}">
        <p14:creationId xmlns:p14="http://schemas.microsoft.com/office/powerpoint/2010/main" val="265922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US" sz="1200" kern="1200" dirty="0">
                <a:solidFill>
                  <a:schemeClr val="tx1"/>
                </a:solidFill>
                <a:effectLst/>
                <a:latin typeface="+mn-lt"/>
                <a:ea typeface="+mn-ea"/>
                <a:cs typeface="+mn-cs"/>
              </a:rPr>
              <a:t>any species of bees are declining because of loss of habitat, increased temperatures, changes in growing seasons, and insecticide use.  Farmers rely on bees to pollinate their crops, and without them, many crops would not be able to fruit.  If you choose to have beehives and plant flower strips among your crops, you help to ensure that you have reliable pollination of your crops by bees and other pollinators.  The major drawback to this action is that you will not be able to use insecticides on your crops due to the harm they inflict on bee colonies.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CAC4F933-6243-A14B-B603-45B81D083EA6}" type="slidenum">
              <a:rPr lang="en-US" smtClean="0"/>
              <a:t>9</a:t>
            </a:fld>
            <a:endParaRPr lang="en-US"/>
          </a:p>
        </p:txBody>
      </p:sp>
    </p:spTree>
    <p:extLst>
      <p:ext uri="{BB962C8B-B14F-4D97-AF65-F5344CB8AC3E}">
        <p14:creationId xmlns:p14="http://schemas.microsoft.com/office/powerpoint/2010/main" val="353097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A46DAE-301F-A540-A058-6F0914FE28A1}" type="datetimeFigureOut">
              <a:rPr lang="en-US" smtClean="0"/>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A46DAE-301F-A540-A058-6F0914FE28A1}" type="datetimeFigureOut">
              <a:rPr lang="en-US" smtClean="0"/>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A46DAE-301F-A540-A058-6F0914FE28A1}" type="datetimeFigureOut">
              <a:rPr lang="en-US" smtClean="0"/>
              <a:pPr/>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A46DAE-301F-A540-A058-6F0914FE28A1}" type="datetimeFigureOut">
              <a:rPr lang="en-US" smtClean="0"/>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A46DAE-301F-A540-A058-6F0914FE28A1}" type="datetimeFigureOut">
              <a:rPr lang="en-US" smtClean="0"/>
              <a:pPr/>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A46DAE-301F-A540-A058-6F0914FE28A1}" type="datetimeFigureOut">
              <a:rPr lang="en-US" smtClean="0"/>
              <a:pPr/>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A46DAE-301F-A540-A058-6F0914FE28A1}" type="datetimeFigureOut">
              <a:rPr lang="en-US" smtClean="0"/>
              <a:pPr/>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A46DAE-301F-A540-A058-6F0914FE28A1}" type="datetimeFigureOut">
              <a:rPr lang="en-US" smtClean="0"/>
              <a:pPr/>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E2C47-7BDD-4149-ABA4-13333A140F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FB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Perpetua"/>
                <a:cs typeface="Perpetua"/>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Perpetua"/>
                <a:cs typeface="Perpetua"/>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Perpetua"/>
                <a:cs typeface="Perpetua"/>
              </a:defRPr>
            </a:lvl1pPr>
          </a:lstStyle>
          <a:p>
            <a:fld id="{18AE2C47-7BDD-4149-ABA4-13333A140F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venir Black"/>
          <a:ea typeface="+mj-ea"/>
          <a:cs typeface="Avenir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Tree>
    <p:extLst>
      <p:ext uri="{BB962C8B-B14F-4D97-AF65-F5344CB8AC3E}">
        <p14:creationId xmlns:p14="http://schemas.microsoft.com/office/powerpoint/2010/main" val="1746617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8-08 at 1.46.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55620"/>
            <a:ext cx="6388593" cy="5021135"/>
          </a:xfrm>
          <a:prstGeom prst="rect">
            <a:avLst/>
          </a:prstGeom>
        </p:spPr>
      </p:pic>
      <p:sp>
        <p:nvSpPr>
          <p:cNvPr id="2" name="Title 1"/>
          <p:cNvSpPr>
            <a:spLocks noGrp="1"/>
          </p:cNvSpPr>
          <p:nvPr>
            <p:ph type="title"/>
          </p:nvPr>
        </p:nvSpPr>
        <p:spPr/>
        <p:txBody>
          <a:bodyPr/>
          <a:lstStyle/>
          <a:p>
            <a:r>
              <a:rPr lang="en-US" dirty="0"/>
              <a:t>Customize your farm!</a:t>
            </a:r>
          </a:p>
        </p:txBody>
      </p:sp>
      <p:sp>
        <p:nvSpPr>
          <p:cNvPr id="6" name="Oval 5"/>
          <p:cNvSpPr/>
          <p:nvPr/>
        </p:nvSpPr>
        <p:spPr>
          <a:xfrm>
            <a:off x="7048500" y="1600200"/>
            <a:ext cx="533400" cy="39624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5410200" y="5453123"/>
            <a:ext cx="1905000" cy="60046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621375" y="2590800"/>
            <a:ext cx="1295400" cy="2308324"/>
          </a:xfrm>
          <a:prstGeom prst="rect">
            <a:avLst/>
          </a:prstGeom>
          <a:noFill/>
        </p:spPr>
        <p:txBody>
          <a:bodyPr wrap="square" rtlCol="0">
            <a:spAutoFit/>
          </a:bodyPr>
          <a:lstStyle/>
          <a:p>
            <a:r>
              <a:rPr lang="en-US" dirty="0">
                <a:solidFill>
                  <a:srgbClr val="FF0000"/>
                </a:solidFill>
              </a:rPr>
              <a:t>1. Add up all chosen adaptations and record in the “Total Cost” blank.</a:t>
            </a:r>
          </a:p>
        </p:txBody>
      </p:sp>
      <p:sp>
        <p:nvSpPr>
          <p:cNvPr id="17" name="TextBox 16"/>
          <p:cNvSpPr txBox="1"/>
          <p:nvPr/>
        </p:nvSpPr>
        <p:spPr>
          <a:xfrm>
            <a:off x="5943600" y="6053589"/>
            <a:ext cx="2590800" cy="646331"/>
          </a:xfrm>
          <a:prstGeom prst="rect">
            <a:avLst/>
          </a:prstGeom>
          <a:noFill/>
        </p:spPr>
        <p:txBody>
          <a:bodyPr wrap="square" rtlCol="0">
            <a:spAutoFit/>
          </a:bodyPr>
          <a:lstStyle/>
          <a:p>
            <a:r>
              <a:rPr lang="en-US" dirty="0">
                <a:solidFill>
                  <a:srgbClr val="FF0000"/>
                </a:solidFill>
              </a:rPr>
              <a:t>2. Then calculate the “Starting Output Factor“</a:t>
            </a:r>
          </a:p>
        </p:txBody>
      </p:sp>
    </p:spTree>
    <p:extLst>
      <p:ext uri="{BB962C8B-B14F-4D97-AF65-F5344CB8AC3E}">
        <p14:creationId xmlns:p14="http://schemas.microsoft.com/office/powerpoint/2010/main" val="420497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Practices and Treatments </a:t>
            </a:r>
            <a:r>
              <a:rPr lang="mr-IN" sz="4000" dirty="0"/>
              <a:t>–</a:t>
            </a:r>
            <a:r>
              <a:rPr lang="en-US" sz="4000" dirty="0"/>
              <a:t> YR 1</a:t>
            </a:r>
          </a:p>
        </p:txBody>
      </p:sp>
      <p:sp>
        <p:nvSpPr>
          <p:cNvPr id="3" name="Content Placeholder 2"/>
          <p:cNvSpPr>
            <a:spLocks noGrp="1"/>
          </p:cNvSpPr>
          <p:nvPr>
            <p:ph idx="1"/>
          </p:nvPr>
        </p:nvSpPr>
        <p:spPr>
          <a:xfrm>
            <a:off x="457200" y="1295400"/>
            <a:ext cx="8229600" cy="4830763"/>
          </a:xfrm>
        </p:spPr>
        <p:txBody>
          <a:bodyPr/>
          <a:lstStyle/>
          <a:p>
            <a:r>
              <a:rPr lang="en-US" dirty="0"/>
              <a:t>Choose at least two of the nine options</a:t>
            </a:r>
          </a:p>
          <a:p>
            <a:r>
              <a:rPr lang="en-US" dirty="0"/>
              <a:t>Success will be dependent on weather</a:t>
            </a:r>
          </a:p>
          <a:p>
            <a:r>
              <a:rPr lang="en-US" dirty="0"/>
              <a:t>Will play for 6 years (rounds) </a:t>
            </a:r>
          </a:p>
        </p:txBody>
      </p:sp>
      <p:pic>
        <p:nvPicPr>
          <p:cNvPr id="5" name="Picture 4"/>
          <p:cNvPicPr>
            <a:picLocks noChangeAspect="1"/>
          </p:cNvPicPr>
          <p:nvPr/>
        </p:nvPicPr>
        <p:blipFill>
          <a:blip r:embed="rId3"/>
          <a:stretch>
            <a:fillRect/>
          </a:stretch>
        </p:blipFill>
        <p:spPr>
          <a:xfrm>
            <a:off x="457200" y="3191665"/>
            <a:ext cx="2895600" cy="1916887"/>
          </a:xfrm>
          <a:prstGeom prst="rect">
            <a:avLst/>
          </a:prstGeom>
        </p:spPr>
      </p:pic>
      <p:pic>
        <p:nvPicPr>
          <p:cNvPr id="6" name="Picture 5"/>
          <p:cNvPicPr>
            <a:picLocks noChangeAspect="1"/>
          </p:cNvPicPr>
          <p:nvPr/>
        </p:nvPicPr>
        <p:blipFill>
          <a:blip r:embed="rId4"/>
          <a:stretch>
            <a:fillRect/>
          </a:stretch>
        </p:blipFill>
        <p:spPr>
          <a:xfrm>
            <a:off x="5715000" y="3119863"/>
            <a:ext cx="2983036" cy="1988690"/>
          </a:xfrm>
          <a:prstGeom prst="rect">
            <a:avLst/>
          </a:prstGeom>
        </p:spPr>
      </p:pic>
      <p:sp>
        <p:nvSpPr>
          <p:cNvPr id="7" name="TextBox 6"/>
          <p:cNvSpPr txBox="1"/>
          <p:nvPr/>
        </p:nvSpPr>
        <p:spPr>
          <a:xfrm>
            <a:off x="1295400" y="6019800"/>
            <a:ext cx="7010400" cy="861774"/>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a:p>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a:p>
            <a:r>
              <a:rPr lang="en-US" sz="1200" dirty="0">
                <a:latin typeface="Baskerville"/>
                <a:cs typeface="Baskerville"/>
              </a:rPr>
              <a:t>		</a:t>
            </a:r>
            <a:r>
              <a:rPr lang="en-US" sz="1200" dirty="0" err="1">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4102510"/>
            <a:ext cx="2971800" cy="1917290"/>
          </a:xfrm>
          <a:prstGeom prst="rect">
            <a:avLst/>
          </a:prstGeom>
        </p:spPr>
      </p:pic>
    </p:spTree>
    <p:extLst>
      <p:ext uri="{BB962C8B-B14F-4D97-AF65-F5344CB8AC3E}">
        <p14:creationId xmlns:p14="http://schemas.microsoft.com/office/powerpoint/2010/main" val="417242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 Seed Varieties</a:t>
            </a:r>
          </a:p>
        </p:txBody>
      </p:sp>
      <p:sp>
        <p:nvSpPr>
          <p:cNvPr id="3" name="Content Placeholder 2"/>
          <p:cNvSpPr>
            <a:spLocks noGrp="1"/>
          </p:cNvSpPr>
          <p:nvPr>
            <p:ph idx="1"/>
          </p:nvPr>
        </p:nvSpPr>
        <p:spPr>
          <a:xfrm>
            <a:off x="457200" y="1600200"/>
            <a:ext cx="4114800" cy="4953000"/>
          </a:xfrm>
        </p:spPr>
        <p:txBody>
          <a:bodyPr>
            <a:normAutofit/>
          </a:bodyPr>
          <a:lstStyle/>
          <a:p>
            <a:r>
              <a:rPr lang="en-US" sz="2400" dirty="0"/>
              <a:t>Drought resistant variety pros:</a:t>
            </a:r>
          </a:p>
          <a:p>
            <a:pPr lvl="1"/>
            <a:r>
              <a:rPr lang="en-US" sz="2400" dirty="0"/>
              <a:t>Can produce a more reliable yield/acre during periods of prolonged drought</a:t>
            </a:r>
          </a:p>
          <a:p>
            <a:r>
              <a:rPr lang="en-US" sz="2400" dirty="0"/>
              <a:t>Flood resistant variety pros:</a:t>
            </a:r>
          </a:p>
          <a:p>
            <a:pPr lvl="1"/>
            <a:r>
              <a:rPr lang="en-US" sz="2400" dirty="0"/>
              <a:t>Can tolerate being submerged for longer periods of time or multiple times/year</a:t>
            </a:r>
          </a:p>
          <a:p>
            <a:endParaRPr lang="en-US" sz="2400" dirty="0"/>
          </a:p>
        </p:txBody>
      </p:sp>
      <p:sp>
        <p:nvSpPr>
          <p:cNvPr id="5" name="Content Placeholder 3"/>
          <p:cNvSpPr txBox="1">
            <a:spLocks/>
          </p:cNvSpPr>
          <p:nvPr/>
        </p:nvSpPr>
        <p:spPr>
          <a:xfrm>
            <a:off x="4648200" y="15240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Cons:</a:t>
            </a:r>
          </a:p>
          <a:p>
            <a:pPr lvl="1"/>
            <a:r>
              <a:rPr lang="en-US" sz="2400" dirty="0"/>
              <a:t>Seeds need to be repurchased every year</a:t>
            </a:r>
          </a:p>
        </p:txBody>
      </p:sp>
    </p:spTree>
    <p:extLst>
      <p:ext uri="{BB962C8B-B14F-4D97-AF65-F5344CB8AC3E}">
        <p14:creationId xmlns:p14="http://schemas.microsoft.com/office/powerpoint/2010/main" val="247153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err="1"/>
              <a:t>Interplanting</a:t>
            </a:r>
            <a:br>
              <a:rPr lang="en-US" sz="3800" dirty="0"/>
            </a:br>
            <a:r>
              <a:rPr lang="en-US" sz="1800" dirty="0"/>
              <a:t>Planting a crop together with another in alternating rows</a:t>
            </a:r>
            <a:endParaRPr lang="en-US" sz="3800" dirty="0"/>
          </a:p>
        </p:txBody>
      </p:sp>
      <p:sp>
        <p:nvSpPr>
          <p:cNvPr id="5" name="Content Placeholder 4"/>
          <p:cNvSpPr>
            <a:spLocks noGrp="1"/>
          </p:cNvSpPr>
          <p:nvPr>
            <p:ph idx="1"/>
          </p:nvPr>
        </p:nvSpPr>
        <p:spPr>
          <a:xfrm>
            <a:off x="457200" y="1686075"/>
            <a:ext cx="4114800" cy="4525963"/>
          </a:xfrm>
        </p:spPr>
        <p:txBody>
          <a:bodyPr/>
          <a:lstStyle/>
          <a:p>
            <a:r>
              <a:rPr lang="en-US" dirty="0"/>
              <a:t>Pros:</a:t>
            </a:r>
          </a:p>
          <a:p>
            <a:pPr lvl="1"/>
            <a:r>
              <a:rPr lang="en-US" dirty="0"/>
              <a:t>Decreased need for crop treatments</a:t>
            </a:r>
          </a:p>
          <a:p>
            <a:pPr lvl="1"/>
            <a:r>
              <a:rPr lang="en-US" dirty="0"/>
              <a:t>Less economic risk in case of a crop fail year</a:t>
            </a:r>
          </a:p>
          <a:p>
            <a:endParaRPr lang="en-US" dirty="0"/>
          </a:p>
        </p:txBody>
      </p:sp>
      <p:sp>
        <p:nvSpPr>
          <p:cNvPr id="6" name="TextBox 5"/>
          <p:cNvSpPr txBox="1"/>
          <p:nvPr/>
        </p:nvSpPr>
        <p:spPr>
          <a:xfrm>
            <a:off x="2286000" y="6337300"/>
            <a:ext cx="6629400" cy="276999"/>
          </a:xfrm>
          <a:prstGeom prst="rect">
            <a:avLst/>
          </a:prstGeom>
          <a:noFill/>
        </p:spPr>
        <p:txBody>
          <a:bodyPr wrap="square" rtlCol="0">
            <a:spAutoFit/>
          </a:bodyPr>
          <a:lstStyle/>
          <a:p>
            <a:pPr algn="ctr"/>
            <a:r>
              <a:rPr lang="en-US" sz="1200" dirty="0">
                <a:latin typeface="Baskerville"/>
                <a:cs typeface="Baskerville"/>
              </a:rPr>
              <a:t>Source: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p:txBody>
      </p:sp>
      <p:sp>
        <p:nvSpPr>
          <p:cNvPr id="7" name="Content Placeholder 4"/>
          <p:cNvSpPr txBox="1">
            <a:spLocks/>
          </p:cNvSpPr>
          <p:nvPr/>
        </p:nvSpPr>
        <p:spPr>
          <a:xfrm>
            <a:off x="4622800" y="1686075"/>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Cons:</a:t>
            </a:r>
          </a:p>
          <a:p>
            <a:pPr lvl="1"/>
            <a:r>
              <a:rPr lang="en-US" dirty="0"/>
              <a:t>Requires more planning</a:t>
            </a:r>
          </a:p>
        </p:txBody>
      </p:sp>
      <p:pic>
        <p:nvPicPr>
          <p:cNvPr id="8" name="Picture 7"/>
          <p:cNvPicPr>
            <a:picLocks noChangeAspect="1"/>
          </p:cNvPicPr>
          <p:nvPr/>
        </p:nvPicPr>
        <p:blipFill>
          <a:blip r:embed="rId3"/>
          <a:stretch>
            <a:fillRect/>
          </a:stretch>
        </p:blipFill>
        <p:spPr>
          <a:xfrm>
            <a:off x="4791097" y="3698681"/>
            <a:ext cx="3895703" cy="2513357"/>
          </a:xfrm>
          <a:prstGeom prst="rect">
            <a:avLst/>
          </a:prstGeom>
        </p:spPr>
      </p:pic>
    </p:spTree>
    <p:extLst>
      <p:ext uri="{BB962C8B-B14F-4D97-AF65-F5344CB8AC3E}">
        <p14:creationId xmlns:p14="http://schemas.microsoft.com/office/powerpoint/2010/main" val="99437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28600"/>
            <a:ext cx="8229600" cy="1143000"/>
          </a:xfrm>
        </p:spPr>
        <p:txBody>
          <a:bodyPr/>
          <a:lstStyle/>
          <a:p>
            <a:pPr marL="285750" indent="-285750"/>
            <a:r>
              <a:rPr lang="en-US" sz="4000" dirty="0"/>
              <a:t>Crop Rotation</a:t>
            </a:r>
            <a:br>
              <a:rPr lang="en-US" sz="1800" dirty="0"/>
            </a:br>
            <a:r>
              <a:rPr lang="en-US" sz="1800" dirty="0"/>
              <a:t>A system of varying crops in the same field year after year</a:t>
            </a:r>
          </a:p>
        </p:txBody>
      </p:sp>
      <p:sp>
        <p:nvSpPr>
          <p:cNvPr id="12" name="TextBox 11"/>
          <p:cNvSpPr txBox="1"/>
          <p:nvPr/>
        </p:nvSpPr>
        <p:spPr>
          <a:xfrm>
            <a:off x="3048000" y="6352401"/>
            <a:ext cx="5638800" cy="276999"/>
          </a:xfrm>
          <a:prstGeom prst="rect">
            <a:avLst/>
          </a:prstGeom>
          <a:noFill/>
        </p:spPr>
        <p:txBody>
          <a:bodyPr wrap="square" rtlCol="0">
            <a:spAutoFit/>
          </a:bodyPr>
          <a:lstStyle/>
          <a:p>
            <a:pPr algn="ctr"/>
            <a:r>
              <a:rPr lang="en-US" sz="1200" dirty="0">
                <a:latin typeface="Baskerville"/>
                <a:cs typeface="Baskerville"/>
              </a:rPr>
              <a:t>Source: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p:txBody>
      </p:sp>
      <p:sp>
        <p:nvSpPr>
          <p:cNvPr id="2" name="Content Placeholder 1"/>
          <p:cNvSpPr>
            <a:spLocks noGrp="1"/>
          </p:cNvSpPr>
          <p:nvPr>
            <p:ph idx="1"/>
          </p:nvPr>
        </p:nvSpPr>
        <p:spPr>
          <a:xfrm>
            <a:off x="609600" y="1598358"/>
            <a:ext cx="4114800" cy="4525963"/>
          </a:xfrm>
        </p:spPr>
        <p:txBody>
          <a:bodyPr/>
          <a:lstStyle/>
          <a:p>
            <a:r>
              <a:rPr lang="en-US" dirty="0"/>
              <a:t>Pros:</a:t>
            </a:r>
          </a:p>
          <a:p>
            <a:pPr lvl="1"/>
            <a:r>
              <a:rPr lang="en-US" dirty="0"/>
              <a:t>Avoid depleting the soil of nutrients</a:t>
            </a:r>
          </a:p>
          <a:p>
            <a:pPr lvl="1"/>
            <a:r>
              <a:rPr lang="en-US" dirty="0"/>
              <a:t>Helps control weeds, disease, and other pests</a:t>
            </a:r>
          </a:p>
          <a:p>
            <a:pPr marL="0" indent="0">
              <a:buNone/>
            </a:pPr>
            <a:endParaRPr lang="en-US" dirty="0"/>
          </a:p>
        </p:txBody>
      </p:sp>
      <p:sp>
        <p:nvSpPr>
          <p:cNvPr id="4" name="TextBox 3"/>
          <p:cNvSpPr txBox="1"/>
          <p:nvPr/>
        </p:nvSpPr>
        <p:spPr>
          <a:xfrm>
            <a:off x="5880100" y="2806700"/>
            <a:ext cx="184666" cy="369332"/>
          </a:xfrm>
          <a:prstGeom prst="rect">
            <a:avLst/>
          </a:prstGeom>
          <a:noFill/>
        </p:spPr>
        <p:txBody>
          <a:bodyPr wrap="none" rtlCol="0">
            <a:spAutoFit/>
          </a:bodyPr>
          <a:lstStyle/>
          <a:p>
            <a:endParaRPr lang="en-US" dirty="0"/>
          </a:p>
        </p:txBody>
      </p:sp>
      <p:sp>
        <p:nvSpPr>
          <p:cNvPr id="8" name="Content Placeholder 4"/>
          <p:cNvSpPr txBox="1">
            <a:spLocks/>
          </p:cNvSpPr>
          <p:nvPr/>
        </p:nvSpPr>
        <p:spPr>
          <a:xfrm>
            <a:off x="4667766" y="159835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Cons:</a:t>
            </a:r>
          </a:p>
          <a:p>
            <a:pPr lvl="1"/>
            <a:r>
              <a:rPr lang="en-US" dirty="0"/>
              <a:t>Requires more planning</a:t>
            </a:r>
          </a:p>
        </p:txBody>
      </p:sp>
      <p:pic>
        <p:nvPicPr>
          <p:cNvPr id="9" name="Picture 8"/>
          <p:cNvPicPr>
            <a:picLocks noChangeAspect="1"/>
          </p:cNvPicPr>
          <p:nvPr/>
        </p:nvPicPr>
        <p:blipFill>
          <a:blip r:embed="rId3"/>
          <a:stretch>
            <a:fillRect/>
          </a:stretch>
        </p:blipFill>
        <p:spPr>
          <a:xfrm>
            <a:off x="4724400" y="3802199"/>
            <a:ext cx="3733799" cy="2471775"/>
          </a:xfrm>
          <a:prstGeom prst="rect">
            <a:avLst/>
          </a:prstGeom>
        </p:spPr>
      </p:pic>
    </p:spTree>
    <p:extLst>
      <p:ext uri="{BB962C8B-B14F-4D97-AF65-F5344CB8AC3E}">
        <p14:creationId xmlns:p14="http://schemas.microsoft.com/office/powerpoint/2010/main" val="333866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Spread Spacing</a:t>
            </a:r>
            <a:br>
              <a:rPr lang="en-US" sz="4000" dirty="0"/>
            </a:br>
            <a:r>
              <a:rPr lang="en-US" sz="1800" dirty="0"/>
              <a:t>Increasing the amount of space between planted rows of crops</a:t>
            </a:r>
            <a:endParaRPr lang="en-US" sz="4000" dirty="0"/>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reduce the need for crop treatments</a:t>
            </a:r>
          </a:p>
          <a:p>
            <a:pPr lvl="1"/>
            <a:r>
              <a:rPr lang="en-US" dirty="0"/>
              <a:t>Less competition for resources by plants</a:t>
            </a:r>
          </a:p>
          <a:p>
            <a:endParaRPr lang="en-US" dirty="0"/>
          </a:p>
        </p:txBody>
      </p:sp>
      <p:sp>
        <p:nvSpPr>
          <p:cNvPr id="7" name="Content Placeholder 3"/>
          <p:cNvSpPr txBox="1">
            <a:spLocks/>
          </p:cNvSpPr>
          <p:nvPr/>
        </p:nvSpPr>
        <p:spPr>
          <a:xfrm>
            <a:off x="4648200" y="1603375"/>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Cons:</a:t>
            </a:r>
          </a:p>
          <a:p>
            <a:pPr lvl="1"/>
            <a:r>
              <a:rPr lang="en-US"/>
              <a:t>Lower crop yield per acre</a:t>
            </a:r>
            <a:endParaRPr lang="en-US" dirty="0"/>
          </a:p>
        </p:txBody>
      </p:sp>
    </p:spTree>
    <p:extLst>
      <p:ext uri="{BB962C8B-B14F-4D97-AF65-F5344CB8AC3E}">
        <p14:creationId xmlns:p14="http://schemas.microsoft.com/office/powerpoint/2010/main" val="2853505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Fertilizing</a:t>
            </a:r>
            <a:br>
              <a:rPr lang="en-US" sz="4000" dirty="0"/>
            </a:br>
            <a:r>
              <a:rPr lang="en-US" sz="1800" dirty="0"/>
              <a:t>The process of making the soil more fertile or productive by adding nutrients or organic matter to the soil</a:t>
            </a:r>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make crops grow larger, faster</a:t>
            </a:r>
          </a:p>
          <a:p>
            <a:endParaRPr lang="en-US" dirty="0"/>
          </a:p>
        </p:txBody>
      </p:sp>
      <p:sp>
        <p:nvSpPr>
          <p:cNvPr id="8" name="Content Placeholder 4"/>
          <p:cNvSpPr txBox="1">
            <a:spLocks/>
          </p:cNvSpPr>
          <p:nvPr/>
        </p:nvSpPr>
        <p:spPr>
          <a:xfrm>
            <a:off x="4648200" y="160248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Cons:</a:t>
            </a:r>
          </a:p>
          <a:p>
            <a:pPr lvl="1"/>
            <a:r>
              <a:rPr lang="en-US"/>
              <a:t>Depletes natural soil fertility causing an annual reliance</a:t>
            </a:r>
            <a:endParaRPr lang="en-US" dirty="0"/>
          </a:p>
        </p:txBody>
      </p:sp>
      <p:pic>
        <p:nvPicPr>
          <p:cNvPr id="5" name="Picture 4"/>
          <p:cNvPicPr>
            <a:picLocks noChangeAspect="1"/>
          </p:cNvPicPr>
          <p:nvPr/>
        </p:nvPicPr>
        <p:blipFill>
          <a:blip r:embed="rId3"/>
          <a:stretch>
            <a:fillRect/>
          </a:stretch>
        </p:blipFill>
        <p:spPr>
          <a:xfrm>
            <a:off x="578241" y="3463657"/>
            <a:ext cx="4069959" cy="2713306"/>
          </a:xfrm>
          <a:prstGeom prst="rect">
            <a:avLst/>
          </a:prstGeom>
        </p:spPr>
      </p:pic>
      <p:sp>
        <p:nvSpPr>
          <p:cNvPr id="6" name="TextBox 5"/>
          <p:cNvSpPr txBox="1"/>
          <p:nvPr/>
        </p:nvSpPr>
        <p:spPr>
          <a:xfrm>
            <a:off x="381000" y="6270101"/>
            <a:ext cx="7010400" cy="307777"/>
          </a:xfrm>
          <a:prstGeom prst="rect">
            <a:avLst/>
          </a:prstGeom>
          <a:noFill/>
        </p:spPr>
        <p:txBody>
          <a:bodyPr wrap="square" rtlCol="0">
            <a:spAutoFit/>
          </a:bodyPr>
          <a:lstStyle/>
          <a:p>
            <a:pPr>
              <a:defRPr/>
            </a:pPr>
            <a:r>
              <a:rPr lang="en-US" sz="1400" dirty="0">
                <a:latin typeface="Baskerville"/>
                <a:cs typeface="Baskerville"/>
              </a:rPr>
              <a:t>Source: </a:t>
            </a:r>
            <a:r>
              <a:rPr lang="en-US" sz="1400" dirty="0" err="1">
                <a:latin typeface="Baskerville"/>
                <a:cs typeface="Baskerville"/>
              </a:rPr>
              <a:t>bls.gov</a:t>
            </a:r>
            <a:r>
              <a:rPr lang="en-US" sz="1400" dirty="0">
                <a:latin typeface="Baskerville"/>
                <a:cs typeface="Baskerville"/>
              </a:rPr>
              <a:t>/</a:t>
            </a:r>
            <a:r>
              <a:rPr lang="en-US" sz="1400" dirty="0" err="1">
                <a:latin typeface="Baskerville"/>
                <a:cs typeface="Baskerville"/>
              </a:rPr>
              <a:t>opub</a:t>
            </a:r>
            <a:r>
              <a:rPr lang="en-US" sz="1400" dirty="0">
                <a:latin typeface="Baskerville"/>
                <a:cs typeface="Baskerville"/>
              </a:rPr>
              <a:t>/</a:t>
            </a:r>
            <a:r>
              <a:rPr lang="en-US" sz="1400" dirty="0" err="1">
                <a:latin typeface="Baskerville"/>
                <a:cs typeface="Baskerville"/>
              </a:rPr>
              <a:t>btn</a:t>
            </a:r>
            <a:r>
              <a:rPr lang="en-US" sz="1400" dirty="0">
                <a:latin typeface="Baskerville"/>
                <a:cs typeface="Baskerville"/>
              </a:rPr>
              <a:t>/volume-2/growing-demand-for-fertilizer-keeps-prices-</a:t>
            </a:r>
            <a:r>
              <a:rPr lang="en-US" sz="1400" dirty="0" err="1">
                <a:latin typeface="Baskerville"/>
                <a:cs typeface="Baskerville"/>
              </a:rPr>
              <a:t>high.htm</a:t>
            </a:r>
            <a:endParaRPr lang="en-US" sz="1400" dirty="0">
              <a:latin typeface="Baskerville"/>
              <a:cs typeface="Baskerville"/>
            </a:endParaRPr>
          </a:p>
        </p:txBody>
      </p:sp>
    </p:spTree>
    <p:extLst>
      <p:ext uri="{BB962C8B-B14F-4D97-AF65-F5344CB8AC3E}">
        <p14:creationId xmlns:p14="http://schemas.microsoft.com/office/powerpoint/2010/main" val="210956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Herbicide</a:t>
            </a:r>
            <a:br>
              <a:rPr lang="en-US" sz="4000" dirty="0"/>
            </a:br>
            <a:r>
              <a:rPr lang="en-US" sz="1800" dirty="0"/>
              <a:t>Spraying a substance that targets unwanted vegetation</a:t>
            </a:r>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greatly reduce loss from plant pests</a:t>
            </a:r>
          </a:p>
          <a:p>
            <a:endParaRPr lang="en-US" dirty="0"/>
          </a:p>
        </p:txBody>
      </p:sp>
      <p:sp>
        <p:nvSpPr>
          <p:cNvPr id="8" name="Content Placeholder 4"/>
          <p:cNvSpPr txBox="1">
            <a:spLocks/>
          </p:cNvSpPr>
          <p:nvPr/>
        </p:nvSpPr>
        <p:spPr>
          <a:xfrm>
            <a:off x="4648200" y="1605639"/>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Cons:</a:t>
            </a:r>
          </a:p>
          <a:p>
            <a:pPr lvl="1"/>
            <a:r>
              <a:rPr lang="en-US"/>
              <a:t>Becomes less effective with continual use</a:t>
            </a:r>
            <a:endParaRPr lang="en-US" dirty="0"/>
          </a:p>
        </p:txBody>
      </p:sp>
      <p:pic>
        <p:nvPicPr>
          <p:cNvPr id="7" name="Picture 6"/>
          <p:cNvPicPr>
            <a:picLocks noChangeAspect="1"/>
          </p:cNvPicPr>
          <p:nvPr/>
        </p:nvPicPr>
        <p:blipFill>
          <a:blip r:embed="rId3"/>
          <a:stretch>
            <a:fillRect/>
          </a:stretch>
        </p:blipFill>
        <p:spPr>
          <a:xfrm>
            <a:off x="4648200" y="3755448"/>
            <a:ext cx="3733800" cy="2489200"/>
          </a:xfrm>
          <a:prstGeom prst="rect">
            <a:avLst/>
          </a:prstGeom>
        </p:spPr>
      </p:pic>
      <p:sp>
        <p:nvSpPr>
          <p:cNvPr id="10" name="TextBox 9"/>
          <p:cNvSpPr txBox="1"/>
          <p:nvPr/>
        </p:nvSpPr>
        <p:spPr>
          <a:xfrm>
            <a:off x="2743200" y="4343400"/>
            <a:ext cx="1905000" cy="646331"/>
          </a:xfrm>
          <a:prstGeom prst="rect">
            <a:avLst/>
          </a:prstGeom>
          <a:noFill/>
        </p:spPr>
        <p:txBody>
          <a:bodyPr wrap="square" rtlCol="0">
            <a:spAutoFit/>
          </a:bodyPr>
          <a:lstStyle/>
          <a:p>
            <a:pPr algn="r"/>
            <a:r>
              <a:rPr lang="en-US" dirty="0"/>
              <a:t>Pigweed</a:t>
            </a:r>
          </a:p>
          <a:p>
            <a:pPr algn="r"/>
            <a:r>
              <a:rPr lang="en-US" i="1" dirty="0" err="1"/>
              <a:t>Amaranthus</a:t>
            </a:r>
            <a:r>
              <a:rPr lang="en-US" i="1" dirty="0"/>
              <a:t> spp.</a:t>
            </a:r>
          </a:p>
        </p:txBody>
      </p:sp>
      <p:sp>
        <p:nvSpPr>
          <p:cNvPr id="11" name="TextBox 10"/>
          <p:cNvSpPr txBox="1"/>
          <p:nvPr/>
        </p:nvSpPr>
        <p:spPr>
          <a:xfrm>
            <a:off x="3505200" y="6290846"/>
            <a:ext cx="5638800" cy="338554"/>
          </a:xfrm>
          <a:prstGeom prst="rect">
            <a:avLst/>
          </a:prstGeom>
          <a:noFill/>
        </p:spPr>
        <p:txBody>
          <a:bodyPr wrap="square" rtlCol="0">
            <a:spAutoFit/>
          </a:bodyPr>
          <a:lstStyle/>
          <a:p>
            <a:pPr algn="ctr"/>
            <a:r>
              <a:rPr lang="en-US" sz="1600" dirty="0">
                <a:latin typeface="Baskerville"/>
                <a:cs typeface="Baskerville"/>
              </a:rPr>
              <a:t>Source: </a:t>
            </a:r>
            <a:r>
              <a:rPr lang="en-US" sz="1600" dirty="0" err="1">
                <a:latin typeface="Baskerville"/>
                <a:cs typeface="Baskerville"/>
              </a:rPr>
              <a:t>plants.usda.gov</a:t>
            </a:r>
            <a:r>
              <a:rPr lang="en-US" sz="1600" dirty="0">
                <a:latin typeface="Baskerville"/>
                <a:cs typeface="Baskerville"/>
              </a:rPr>
              <a:t>/core/</a:t>
            </a:r>
            <a:r>
              <a:rPr lang="en-US" sz="1600" dirty="0" err="1">
                <a:latin typeface="Baskerville"/>
                <a:cs typeface="Baskerville"/>
              </a:rPr>
              <a:t>profile?symbol</a:t>
            </a:r>
            <a:r>
              <a:rPr lang="en-US" sz="1600" dirty="0">
                <a:latin typeface="Baskerville"/>
                <a:cs typeface="Baskerville"/>
              </a:rPr>
              <a:t>=</a:t>
            </a:r>
            <a:r>
              <a:rPr lang="en-US" sz="1600" dirty="0" err="1">
                <a:latin typeface="Baskerville"/>
                <a:cs typeface="Baskerville"/>
              </a:rPr>
              <a:t>amal</a:t>
            </a:r>
            <a:endParaRPr lang="en-US" sz="1600" dirty="0">
              <a:latin typeface="Baskerville"/>
              <a:cs typeface="Baskerville"/>
            </a:endParaRPr>
          </a:p>
        </p:txBody>
      </p:sp>
    </p:spTree>
    <p:extLst>
      <p:ext uri="{BB962C8B-B14F-4D97-AF65-F5344CB8AC3E}">
        <p14:creationId xmlns:p14="http://schemas.microsoft.com/office/powerpoint/2010/main" val="363128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Insecticide</a:t>
            </a:r>
            <a:br>
              <a:rPr lang="en-US" sz="4000" dirty="0"/>
            </a:br>
            <a:r>
              <a:rPr lang="en-US" sz="2000" dirty="0"/>
              <a:t>Spraying a substance that targets insect pests </a:t>
            </a:r>
            <a:endParaRPr lang="en-US" sz="4000" dirty="0"/>
          </a:p>
        </p:txBody>
      </p:sp>
      <p:sp>
        <p:nvSpPr>
          <p:cNvPr id="9" name="TextBox 8"/>
          <p:cNvSpPr txBox="1"/>
          <p:nvPr/>
        </p:nvSpPr>
        <p:spPr>
          <a:xfrm>
            <a:off x="427249" y="6173960"/>
            <a:ext cx="6583151" cy="292388"/>
          </a:xfrm>
          <a:prstGeom prst="rect">
            <a:avLst/>
          </a:prstGeom>
          <a:noFill/>
        </p:spPr>
        <p:txBody>
          <a:bodyPr wrap="square" rtlCol="0">
            <a:spAutoFit/>
          </a:bodyPr>
          <a:lstStyle/>
          <a:p>
            <a:pPr algn="ctr"/>
            <a:r>
              <a:rPr lang="en-US" sz="1300" dirty="0">
                <a:latin typeface="Baskerville"/>
                <a:cs typeface="Baskerville"/>
              </a:rPr>
              <a:t>Source: </a:t>
            </a:r>
            <a:r>
              <a:rPr lang="en-US" sz="1300" dirty="0" err="1">
                <a:latin typeface="Baskerville"/>
                <a:cs typeface="Baskerville"/>
              </a:rPr>
              <a:t>blogs.usda.gov</a:t>
            </a:r>
            <a:r>
              <a:rPr lang="en-US" sz="1300" dirty="0">
                <a:latin typeface="Baskerville"/>
                <a:cs typeface="Baskerville"/>
              </a:rPr>
              <a:t>/2016/06/24/reversing-pollinator-decline-is-key-to-feeding-the-future/</a:t>
            </a:r>
          </a:p>
        </p:txBody>
      </p:sp>
      <p:pic>
        <p:nvPicPr>
          <p:cNvPr id="4" name="Content Placeholder 3" descr="Screenshot 2016-09-16 10.58.52.png"/>
          <p:cNvPicPr>
            <a:picLocks noGrp="1" noChangeAspect="1"/>
          </p:cNvPicPr>
          <p:nvPr>
            <p:ph idx="1"/>
          </p:nvPr>
        </p:nvPicPr>
        <p:blipFill>
          <a:blip r:embed="rId3">
            <a:extLst>
              <a:ext uri="{28A0092B-C50C-407E-A947-70E740481C1C}">
                <a14:useLocalDpi xmlns:a14="http://schemas.microsoft.com/office/drawing/2010/main" val="0"/>
              </a:ext>
            </a:extLst>
          </a:blip>
          <a:srcRect l="-9572" r="-9572"/>
          <a:stretch>
            <a:fillRect/>
          </a:stretch>
        </p:blipFill>
        <p:spPr>
          <a:xfrm>
            <a:off x="304800" y="3600671"/>
            <a:ext cx="4648200" cy="2556331"/>
          </a:xfrm>
        </p:spPr>
      </p:pic>
      <p:sp>
        <p:nvSpPr>
          <p:cNvPr id="8" name="Content Placeholder 3"/>
          <p:cNvSpPr txBox="1">
            <a:spLocks/>
          </p:cNvSpPr>
          <p:nvPr/>
        </p:nvSpPr>
        <p:spPr>
          <a:xfrm>
            <a:off x="457200" y="16002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Pros:</a:t>
            </a:r>
          </a:p>
          <a:p>
            <a:pPr lvl="1"/>
            <a:r>
              <a:rPr lang="en-US" dirty="0"/>
              <a:t>Can greatly reduce loss from insect pests	</a:t>
            </a:r>
          </a:p>
        </p:txBody>
      </p:sp>
      <p:sp>
        <p:nvSpPr>
          <p:cNvPr id="10" name="Content Placeholder 4"/>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Cons:</a:t>
            </a:r>
          </a:p>
          <a:p>
            <a:pPr lvl="1"/>
            <a:r>
              <a:rPr lang="en-US" dirty="0"/>
              <a:t>Will harm natural pollinators</a:t>
            </a:r>
          </a:p>
          <a:p>
            <a:pPr lvl="2"/>
            <a:r>
              <a:rPr lang="en-US" dirty="0"/>
              <a:t>Should not choose if you have beehives and flower strips </a:t>
            </a:r>
          </a:p>
          <a:p>
            <a:pPr lvl="1"/>
            <a:r>
              <a:rPr lang="en-US" dirty="0"/>
              <a:t>Becomes less effective with continual use</a:t>
            </a:r>
          </a:p>
        </p:txBody>
      </p:sp>
    </p:spTree>
    <p:extLst>
      <p:ext uri="{BB962C8B-B14F-4D97-AF65-F5344CB8AC3E}">
        <p14:creationId xmlns:p14="http://schemas.microsoft.com/office/powerpoint/2010/main" val="299048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Fungicide</a:t>
            </a:r>
            <a:br>
              <a:rPr lang="en-US" sz="4000" dirty="0"/>
            </a:br>
            <a:r>
              <a:rPr lang="en-US" sz="1800" dirty="0"/>
              <a:t>Spraying a substance that targets unwanted fungal pathogens</a:t>
            </a:r>
          </a:p>
        </p:txBody>
      </p:sp>
      <p:sp>
        <p:nvSpPr>
          <p:cNvPr id="3" name="Content Placeholder 2"/>
          <p:cNvSpPr>
            <a:spLocks noGrp="1"/>
          </p:cNvSpPr>
          <p:nvPr>
            <p:ph idx="1"/>
          </p:nvPr>
        </p:nvSpPr>
        <p:spPr>
          <a:xfrm>
            <a:off x="457200" y="1600200"/>
            <a:ext cx="4114800" cy="4525963"/>
          </a:xfrm>
        </p:spPr>
        <p:txBody>
          <a:bodyPr/>
          <a:lstStyle/>
          <a:p>
            <a:r>
              <a:rPr lang="en-US" dirty="0"/>
              <a:t>Pros:</a:t>
            </a:r>
          </a:p>
          <a:p>
            <a:pPr lvl="1"/>
            <a:r>
              <a:rPr lang="en-US" dirty="0"/>
              <a:t>Can greatly reduces loss from fungal pathogens</a:t>
            </a:r>
          </a:p>
          <a:p>
            <a:endParaRPr lang="en-US" dirty="0"/>
          </a:p>
        </p:txBody>
      </p:sp>
      <p:sp>
        <p:nvSpPr>
          <p:cNvPr id="10" name="Content Placeholder 4"/>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Cons:</a:t>
            </a:r>
          </a:p>
          <a:p>
            <a:pPr lvl="1"/>
            <a:r>
              <a:rPr lang="en-US"/>
              <a:t>Needs to be applied before infection to be effective</a:t>
            </a:r>
            <a:endParaRPr lang="en-US" dirty="0"/>
          </a:p>
        </p:txBody>
      </p:sp>
      <p:pic>
        <p:nvPicPr>
          <p:cNvPr id="4" name="Picture 3" descr="26189134073_f4180bcec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733800"/>
            <a:ext cx="4064713" cy="2709809"/>
          </a:xfrm>
          <a:prstGeom prst="rect">
            <a:avLst/>
          </a:prstGeom>
        </p:spPr>
      </p:pic>
      <p:sp>
        <p:nvSpPr>
          <p:cNvPr id="5" name="TextBox 4"/>
          <p:cNvSpPr txBox="1"/>
          <p:nvPr/>
        </p:nvSpPr>
        <p:spPr>
          <a:xfrm>
            <a:off x="221947" y="6445194"/>
            <a:ext cx="8700105" cy="307777"/>
          </a:xfrm>
          <a:prstGeom prst="rect">
            <a:avLst/>
          </a:prstGeom>
          <a:noFill/>
        </p:spPr>
        <p:txBody>
          <a:bodyPr wrap="none" rtlCol="0">
            <a:spAutoFit/>
          </a:bodyPr>
          <a:lstStyle/>
          <a:p>
            <a:r>
              <a:rPr lang="en-US" sz="1400" dirty="0">
                <a:latin typeface="Baskerville"/>
                <a:cs typeface="Baskerville"/>
              </a:rPr>
              <a:t>Source: </a:t>
            </a:r>
            <a:r>
              <a:rPr lang="en-US" sz="1400" dirty="0" err="1">
                <a:latin typeface="Baskerville"/>
                <a:cs typeface="Baskerville"/>
              </a:rPr>
              <a:t>nifa.usda.gov</a:t>
            </a:r>
            <a:r>
              <a:rPr lang="en-US" sz="1400" dirty="0">
                <a:latin typeface="Baskerville"/>
                <a:cs typeface="Baskerville"/>
              </a:rPr>
              <a:t>/sites/default/files/styles/</a:t>
            </a:r>
            <a:r>
              <a:rPr lang="en-US" sz="1400" dirty="0" err="1">
                <a:latin typeface="Baskerville"/>
                <a:cs typeface="Baskerville"/>
              </a:rPr>
              <a:t>nifa_large</a:t>
            </a:r>
            <a:r>
              <a:rPr lang="en-US" sz="1400" dirty="0">
                <a:latin typeface="Baskerville"/>
                <a:cs typeface="Baskerville"/>
              </a:rPr>
              <a:t>/public/blog/26189134073_f4180bcec6.jpg?itok=f_9vBT9I</a:t>
            </a:r>
          </a:p>
        </p:txBody>
      </p:sp>
    </p:spTree>
    <p:extLst>
      <p:ext uri="{BB962C8B-B14F-4D97-AF65-F5344CB8AC3E}">
        <p14:creationId xmlns:p14="http://schemas.microsoft.com/office/powerpoint/2010/main" val="372151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76200"/>
            <a:ext cx="8534399" cy="1143000"/>
          </a:xfrm>
        </p:spPr>
        <p:txBody>
          <a:bodyPr/>
          <a:lstStyle/>
          <a:p>
            <a:r>
              <a:rPr lang="en-US" sz="3900" dirty="0"/>
              <a:t>Global Warming </a:t>
            </a:r>
            <a:r>
              <a:rPr lang="en-US" sz="3900" dirty="0" err="1"/>
              <a:t>vs</a:t>
            </a:r>
            <a:r>
              <a:rPr lang="en-US" sz="3900" dirty="0"/>
              <a:t> Climate Change</a:t>
            </a:r>
          </a:p>
        </p:txBody>
      </p:sp>
      <p:sp>
        <p:nvSpPr>
          <p:cNvPr id="3" name="Content Placeholder 2"/>
          <p:cNvSpPr>
            <a:spLocks noGrp="1"/>
          </p:cNvSpPr>
          <p:nvPr>
            <p:ph idx="1"/>
          </p:nvPr>
        </p:nvSpPr>
        <p:spPr>
          <a:xfrm>
            <a:off x="152401" y="1066800"/>
            <a:ext cx="8915400" cy="5668412"/>
          </a:xfrm>
        </p:spPr>
        <p:txBody>
          <a:bodyPr>
            <a:normAutofit/>
          </a:bodyPr>
          <a:lstStyle/>
          <a:p>
            <a:r>
              <a:rPr lang="en-US" sz="2600" u="sng" dirty="0"/>
              <a:t>Global Warming</a:t>
            </a:r>
            <a:r>
              <a:rPr lang="en-US" sz="2600" dirty="0"/>
              <a:t>: </a:t>
            </a:r>
            <a:r>
              <a:rPr lang="en-US" sz="2800" dirty="0"/>
              <a:t>increase in Earth’s average temperature </a:t>
            </a:r>
            <a:endParaRPr lang="en-US" sz="2600" dirty="0"/>
          </a:p>
          <a:p>
            <a:endParaRPr lang="en-US" sz="2600" dirty="0"/>
          </a:p>
          <a:p>
            <a:endParaRPr lang="en-US" sz="2600" dirty="0"/>
          </a:p>
          <a:p>
            <a:endParaRPr lang="en-US" sz="2600" dirty="0"/>
          </a:p>
          <a:p>
            <a:pPr marL="0" indent="0">
              <a:buNone/>
            </a:pPr>
            <a:endParaRPr lang="en-US" sz="2600" dirty="0"/>
          </a:p>
          <a:p>
            <a:pPr marL="0" indent="0">
              <a:buNone/>
            </a:pPr>
            <a:endParaRPr lang="en-US" sz="2600" dirty="0"/>
          </a:p>
          <a:p>
            <a:pPr marL="0" indent="0">
              <a:buNone/>
            </a:pPr>
            <a:endParaRPr lang="en-US" sz="1900" dirty="0"/>
          </a:p>
          <a:p>
            <a:pPr marL="0" indent="0">
              <a:buNone/>
            </a:pPr>
            <a:endParaRPr lang="en-US" sz="1900" dirty="0"/>
          </a:p>
          <a:p>
            <a:pPr marL="0" indent="0">
              <a:buNone/>
            </a:pPr>
            <a:endParaRPr lang="en-US" sz="1900" dirty="0"/>
          </a:p>
          <a:p>
            <a:r>
              <a:rPr lang="en-US" sz="2600" u="sng" dirty="0"/>
              <a:t>Climate Change</a:t>
            </a:r>
            <a:r>
              <a:rPr lang="en-US" sz="2600" dirty="0"/>
              <a:t>: long term-change in Earth’s climate or the climate of a region</a:t>
            </a:r>
          </a:p>
          <a:p>
            <a:pPr lvl="1"/>
            <a:r>
              <a:rPr lang="en-US" sz="2200" dirty="0"/>
              <a:t> Warming AND changes besides temperature (precipitation)</a:t>
            </a:r>
            <a:endParaRPr lang="en-US" sz="2200" u="sng" dirty="0"/>
          </a:p>
        </p:txBody>
      </p:sp>
      <p:sp>
        <p:nvSpPr>
          <p:cNvPr id="4" name="TextBox 3"/>
          <p:cNvSpPr txBox="1"/>
          <p:nvPr/>
        </p:nvSpPr>
        <p:spPr>
          <a:xfrm>
            <a:off x="3124200" y="5102423"/>
            <a:ext cx="5486400" cy="307777"/>
          </a:xfrm>
          <a:prstGeom prst="rect">
            <a:avLst/>
          </a:prstGeom>
          <a:noFill/>
        </p:spPr>
        <p:txBody>
          <a:bodyPr wrap="square" rtlCol="0">
            <a:spAutoFit/>
          </a:bodyPr>
          <a:lstStyle/>
          <a:p>
            <a:pPr algn="ctr"/>
            <a:r>
              <a:rPr lang="en-US" sz="1400" dirty="0">
                <a:solidFill>
                  <a:srgbClr val="000000"/>
                </a:solidFill>
                <a:latin typeface="Baskerville"/>
                <a:cs typeface="Baskerville"/>
              </a:rPr>
              <a:t>Source: </a:t>
            </a:r>
            <a:r>
              <a:rPr lang="en-US" sz="1400" dirty="0" err="1">
                <a:solidFill>
                  <a:srgbClr val="000000"/>
                </a:solidFill>
                <a:latin typeface="Baskerville"/>
                <a:cs typeface="Baskerville"/>
              </a:rPr>
              <a:t>earthobservatory.nasa.gov</a:t>
            </a:r>
            <a:r>
              <a:rPr lang="en-US" sz="1400" dirty="0">
                <a:solidFill>
                  <a:srgbClr val="000000"/>
                </a:solidFill>
                <a:latin typeface="Baskerville"/>
                <a:cs typeface="Baskerville"/>
              </a:rPr>
              <a:t>/Features/</a:t>
            </a:r>
            <a:r>
              <a:rPr lang="en-US" sz="1400" dirty="0" err="1">
                <a:solidFill>
                  <a:srgbClr val="000000"/>
                </a:solidFill>
                <a:latin typeface="Baskerville"/>
                <a:cs typeface="Baskerville"/>
              </a:rPr>
              <a:t>GlobalWarming</a:t>
            </a:r>
            <a:r>
              <a:rPr lang="en-US" sz="1400" dirty="0">
                <a:solidFill>
                  <a:srgbClr val="000000"/>
                </a:solidFill>
                <a:latin typeface="Baskerville"/>
                <a:cs typeface="Baskerville"/>
              </a:rPr>
              <a:t>/page2.phpv</a:t>
            </a:r>
          </a:p>
        </p:txBody>
      </p:sp>
      <p:pic>
        <p:nvPicPr>
          <p:cNvPr id="6" name="Picture 5" descr="giss_temperatur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42927" y="2133600"/>
            <a:ext cx="6570538" cy="3048000"/>
          </a:xfrm>
          <a:prstGeom prst="rect">
            <a:avLst/>
          </a:prstGeom>
        </p:spPr>
      </p:pic>
    </p:spTree>
    <p:extLst>
      <p:ext uri="{BB962C8B-B14F-4D97-AF65-F5344CB8AC3E}">
        <p14:creationId xmlns:p14="http://schemas.microsoft.com/office/powerpoint/2010/main" val="1665540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8-08 at 1.51.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633102"/>
            <a:ext cx="5702300" cy="838200"/>
          </a:xfrm>
          <a:prstGeom prst="rect">
            <a:avLst/>
          </a:prstGeom>
        </p:spPr>
      </p:pic>
      <p:pic>
        <p:nvPicPr>
          <p:cNvPr id="5" name="Picture 4" descr="Screen Shot 2017-08-08 at 1.51.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3763" y="1228948"/>
            <a:ext cx="4419600" cy="4195365"/>
          </a:xfrm>
          <a:prstGeom prst="rect">
            <a:avLst/>
          </a:prstGeom>
        </p:spPr>
      </p:pic>
      <p:sp>
        <p:nvSpPr>
          <p:cNvPr id="2" name="Title 1"/>
          <p:cNvSpPr>
            <a:spLocks noGrp="1"/>
          </p:cNvSpPr>
          <p:nvPr>
            <p:ph type="title"/>
          </p:nvPr>
        </p:nvSpPr>
        <p:spPr>
          <a:xfrm>
            <a:off x="0" y="274638"/>
            <a:ext cx="9144000" cy="1143000"/>
          </a:xfrm>
        </p:spPr>
        <p:txBody>
          <a:bodyPr/>
          <a:lstStyle/>
          <a:p>
            <a:r>
              <a:rPr lang="en-US" sz="3600" dirty="0"/>
              <a:t>YEAR 1 PRACTICES AND TREATMENTS</a:t>
            </a:r>
          </a:p>
        </p:txBody>
      </p:sp>
      <p:sp>
        <p:nvSpPr>
          <p:cNvPr id="9" name="TextBox 8"/>
          <p:cNvSpPr txBox="1"/>
          <p:nvPr/>
        </p:nvSpPr>
        <p:spPr>
          <a:xfrm>
            <a:off x="228600" y="3830018"/>
            <a:ext cx="1600200" cy="1200329"/>
          </a:xfrm>
          <a:prstGeom prst="rect">
            <a:avLst/>
          </a:prstGeom>
          <a:noFill/>
        </p:spPr>
        <p:txBody>
          <a:bodyPr wrap="square" rtlCol="0">
            <a:spAutoFit/>
          </a:bodyPr>
          <a:lstStyle/>
          <a:p>
            <a:r>
              <a:rPr lang="en-US" dirty="0">
                <a:solidFill>
                  <a:srgbClr val="FF0000"/>
                </a:solidFill>
              </a:rPr>
              <a:t>1.  Insert “Starting Output Factor” from page 2.</a:t>
            </a:r>
          </a:p>
        </p:txBody>
      </p:sp>
      <p:cxnSp>
        <p:nvCxnSpPr>
          <p:cNvPr id="11" name="Straight Arrow Connector 10"/>
          <p:cNvCxnSpPr/>
          <p:nvPr/>
        </p:nvCxnSpPr>
        <p:spPr>
          <a:xfrm flipH="1">
            <a:off x="3429000" y="3505200"/>
            <a:ext cx="3644900" cy="22860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5181600" y="1857464"/>
            <a:ext cx="381000" cy="3400336"/>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527800" y="2299475"/>
            <a:ext cx="2616200" cy="1200329"/>
          </a:xfrm>
          <a:prstGeom prst="rect">
            <a:avLst/>
          </a:prstGeom>
          <a:noFill/>
        </p:spPr>
        <p:txBody>
          <a:bodyPr wrap="square" rtlCol="0">
            <a:spAutoFit/>
          </a:bodyPr>
          <a:lstStyle/>
          <a:p>
            <a:r>
              <a:rPr lang="en-US" dirty="0">
                <a:solidFill>
                  <a:srgbClr val="FF0000"/>
                </a:solidFill>
              </a:rPr>
              <a:t>2. Add up the cost of the practices and treatments and insert the total into the appropriate blank.</a:t>
            </a:r>
          </a:p>
        </p:txBody>
      </p:sp>
      <p:cxnSp>
        <p:nvCxnSpPr>
          <p:cNvPr id="17" name="Straight Arrow Connector 16"/>
          <p:cNvCxnSpPr/>
          <p:nvPr/>
        </p:nvCxnSpPr>
        <p:spPr>
          <a:xfrm>
            <a:off x="1321763" y="5029200"/>
            <a:ext cx="762000" cy="7620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65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8-08 at 1.51.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91222"/>
            <a:ext cx="5791200" cy="5497375"/>
          </a:xfrm>
          <a:prstGeom prst="rect">
            <a:avLst/>
          </a:prstGeom>
        </p:spPr>
      </p:pic>
      <p:sp>
        <p:nvSpPr>
          <p:cNvPr id="2" name="Title 1"/>
          <p:cNvSpPr>
            <a:spLocks noGrp="1"/>
          </p:cNvSpPr>
          <p:nvPr>
            <p:ph type="title"/>
          </p:nvPr>
        </p:nvSpPr>
        <p:spPr>
          <a:xfrm>
            <a:off x="0" y="274638"/>
            <a:ext cx="9144000" cy="1143000"/>
          </a:xfrm>
        </p:spPr>
        <p:txBody>
          <a:bodyPr/>
          <a:lstStyle/>
          <a:p>
            <a:r>
              <a:rPr lang="en-US" sz="3600" dirty="0"/>
              <a:t>YEAR 1: Roll the Die</a:t>
            </a:r>
          </a:p>
        </p:txBody>
      </p:sp>
      <p:sp>
        <p:nvSpPr>
          <p:cNvPr id="12" name="Oval 11"/>
          <p:cNvSpPr/>
          <p:nvPr/>
        </p:nvSpPr>
        <p:spPr>
          <a:xfrm>
            <a:off x="6324600" y="1828800"/>
            <a:ext cx="685800" cy="43434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Year 1 Weather – Historically Normal</a:t>
            </a:r>
          </a:p>
        </p:txBody>
      </p:sp>
      <p:sp>
        <p:nvSpPr>
          <p:cNvPr id="3" name="Content Placeholder 2"/>
          <p:cNvSpPr>
            <a:spLocks noGrp="1"/>
          </p:cNvSpPr>
          <p:nvPr>
            <p:ph idx="1"/>
          </p:nvPr>
        </p:nvSpPr>
        <p:spPr>
          <a:xfrm>
            <a:off x="457200" y="1447800"/>
            <a:ext cx="4114800" cy="4525963"/>
          </a:xfrm>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Fertilizing</a:t>
            </a:r>
          </a:p>
          <a:p>
            <a:pPr lvl="1">
              <a:buFont typeface="Courier New"/>
              <a:buChar char="o"/>
            </a:pPr>
            <a:r>
              <a:rPr lang="en-US" sz="2200" dirty="0"/>
              <a:t>Herbicide</a:t>
            </a:r>
          </a:p>
          <a:p>
            <a:pPr lvl="1">
              <a:buFont typeface="Courier New"/>
              <a:buChar char="o"/>
            </a:pPr>
            <a:r>
              <a:rPr lang="en-US" sz="2200" dirty="0"/>
              <a:t>Insecticide</a:t>
            </a:r>
          </a:p>
          <a:p>
            <a:pPr lvl="1">
              <a:buFont typeface="Courier New"/>
              <a:buChar char="o"/>
            </a:pPr>
            <a:r>
              <a:rPr lang="en-US" sz="2200" dirty="0"/>
              <a:t>Fungicide</a:t>
            </a:r>
          </a:p>
          <a:p>
            <a:endParaRPr lang="en-US" sz="2200" dirty="0"/>
          </a:p>
        </p:txBody>
      </p:sp>
      <p:sp>
        <p:nvSpPr>
          <p:cNvPr id="9" name="Content Placeholder 4"/>
          <p:cNvSpPr txBox="1">
            <a:spLocks/>
          </p:cNvSpPr>
          <p:nvPr/>
        </p:nvSpPr>
        <p:spPr>
          <a:xfrm>
            <a:off x="4572000" y="1447800"/>
            <a:ext cx="4110582" cy="335547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p:txBody>
      </p:sp>
      <p:sp>
        <p:nvSpPr>
          <p:cNvPr id="10" name="TextBox 9"/>
          <p:cNvSpPr txBox="1"/>
          <p:nvPr/>
        </p:nvSpPr>
        <p:spPr>
          <a:xfrm>
            <a:off x="228600" y="4800600"/>
            <a:ext cx="8763000" cy="1938992"/>
          </a:xfrm>
          <a:prstGeom prst="rect">
            <a:avLst/>
          </a:prstGeom>
          <a:noFill/>
        </p:spPr>
        <p:txBody>
          <a:bodyPr wrap="square" rtlCol="0">
            <a:spAutoFit/>
          </a:bodyPr>
          <a:lstStyle/>
          <a:p>
            <a:r>
              <a:rPr lang="en-US" sz="2000" dirty="0">
                <a:latin typeface="Avenir Black"/>
                <a:cs typeface="Avenir Black"/>
              </a:rPr>
              <a:t>Add 3 points for each of the following farm adaptations implemented:</a:t>
            </a:r>
          </a:p>
          <a:p>
            <a:pPr marL="285750" indent="-285750">
              <a:buFont typeface="Arial"/>
              <a:buChar char="•"/>
            </a:pPr>
            <a:r>
              <a:rPr lang="en-US" sz="2000" dirty="0">
                <a:latin typeface="Avenir Black"/>
                <a:cs typeface="Avenir Black"/>
              </a:rPr>
              <a:t>No-till planting</a:t>
            </a:r>
          </a:p>
          <a:p>
            <a:pPr marL="285750" indent="-285750">
              <a:buFont typeface="Arial"/>
              <a:buChar char="•"/>
            </a:pPr>
            <a:r>
              <a:rPr lang="en-US" sz="2000" dirty="0">
                <a:latin typeface="Avenir Black"/>
                <a:cs typeface="Avenir Black"/>
              </a:rPr>
              <a:t>Hedgerows</a:t>
            </a:r>
          </a:p>
          <a:p>
            <a:pPr marL="285750" indent="-285750">
              <a:buFont typeface="Arial"/>
              <a:buChar char="•"/>
            </a:pPr>
            <a:r>
              <a:rPr lang="en-US" sz="2000" dirty="0">
                <a:latin typeface="Avenir Black"/>
                <a:cs typeface="Avenir Black"/>
              </a:rPr>
              <a:t>Water collection and storage</a:t>
            </a:r>
          </a:p>
          <a:p>
            <a:pPr marL="285750" indent="-285750">
              <a:buFont typeface="Arial"/>
              <a:buChar char="•"/>
            </a:pPr>
            <a:r>
              <a:rPr lang="en-US" sz="2000" dirty="0">
                <a:latin typeface="Avenir Black"/>
                <a:cs typeface="Avenir Black"/>
              </a:rPr>
              <a:t>Soil moisture monitoring</a:t>
            </a:r>
          </a:p>
          <a:p>
            <a:pPr marL="285750" indent="-285750">
              <a:buFont typeface="Arial"/>
              <a:buChar char="•"/>
            </a:pPr>
            <a:r>
              <a:rPr lang="en-US" sz="2000" dirty="0">
                <a:latin typeface="Avenir Black"/>
                <a:cs typeface="Avenir Black"/>
              </a:rPr>
              <a:t>Beehives and flower strips</a:t>
            </a:r>
          </a:p>
        </p:txBody>
      </p:sp>
    </p:spTree>
    <p:extLst>
      <p:ext uri="{BB962C8B-B14F-4D97-AF65-F5344CB8AC3E}">
        <p14:creationId xmlns:p14="http://schemas.microsoft.com/office/powerpoint/2010/main" val="381422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7-08-08 at 1.51.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633102"/>
            <a:ext cx="5702300" cy="838200"/>
          </a:xfrm>
          <a:prstGeom prst="rect">
            <a:avLst/>
          </a:prstGeom>
        </p:spPr>
      </p:pic>
      <p:pic>
        <p:nvPicPr>
          <p:cNvPr id="20" name="Picture 19" descr="Screen Shot 2017-08-08 at 1.51.4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306" y="1280938"/>
            <a:ext cx="4419600" cy="4195365"/>
          </a:xfrm>
          <a:prstGeom prst="rect">
            <a:avLst/>
          </a:prstGeom>
        </p:spPr>
      </p:pic>
      <p:sp>
        <p:nvSpPr>
          <p:cNvPr id="2" name="Title 1"/>
          <p:cNvSpPr>
            <a:spLocks noGrp="1"/>
          </p:cNvSpPr>
          <p:nvPr>
            <p:ph type="title"/>
          </p:nvPr>
        </p:nvSpPr>
        <p:spPr/>
        <p:txBody>
          <a:bodyPr/>
          <a:lstStyle/>
          <a:p>
            <a:r>
              <a:rPr lang="en-US" sz="4000" dirty="0"/>
              <a:t>Year 1 Handout</a:t>
            </a:r>
          </a:p>
        </p:txBody>
      </p:sp>
      <p:sp>
        <p:nvSpPr>
          <p:cNvPr id="7" name="Oval 6"/>
          <p:cNvSpPr/>
          <p:nvPr/>
        </p:nvSpPr>
        <p:spPr>
          <a:xfrm>
            <a:off x="6019800" y="1828800"/>
            <a:ext cx="457200" cy="35052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trike="sngStrike" dirty="0"/>
          </a:p>
        </p:txBody>
      </p:sp>
      <p:sp>
        <p:nvSpPr>
          <p:cNvPr id="11" name="TextBox 10"/>
          <p:cNvSpPr txBox="1"/>
          <p:nvPr/>
        </p:nvSpPr>
        <p:spPr>
          <a:xfrm>
            <a:off x="6615928" y="1295400"/>
            <a:ext cx="2209800" cy="1754327"/>
          </a:xfrm>
          <a:prstGeom prst="rect">
            <a:avLst/>
          </a:prstGeom>
          <a:noFill/>
        </p:spPr>
        <p:txBody>
          <a:bodyPr wrap="square" rtlCol="0">
            <a:spAutoFit/>
          </a:bodyPr>
          <a:lstStyle/>
          <a:p>
            <a:r>
              <a:rPr lang="en-US" dirty="0">
                <a:solidFill>
                  <a:srgbClr val="FF0000"/>
                </a:solidFill>
              </a:rPr>
              <a:t>3. Add up the positive and negative investments and insert the total into the appropriate blank.</a:t>
            </a:r>
          </a:p>
        </p:txBody>
      </p:sp>
      <p:cxnSp>
        <p:nvCxnSpPr>
          <p:cNvPr id="13" name="Straight Arrow Connector 12"/>
          <p:cNvCxnSpPr/>
          <p:nvPr/>
        </p:nvCxnSpPr>
        <p:spPr>
          <a:xfrm flipH="1">
            <a:off x="4648200" y="3049727"/>
            <a:ext cx="2175030" cy="2764809"/>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14300" y="5321124"/>
            <a:ext cx="2514600" cy="923330"/>
          </a:xfrm>
          <a:prstGeom prst="rect">
            <a:avLst/>
          </a:prstGeom>
          <a:noFill/>
        </p:spPr>
        <p:txBody>
          <a:bodyPr wrap="square" rtlCol="0">
            <a:spAutoFit/>
          </a:bodyPr>
          <a:lstStyle/>
          <a:p>
            <a:r>
              <a:rPr lang="en-US" dirty="0">
                <a:solidFill>
                  <a:srgbClr val="FF0000"/>
                </a:solidFill>
              </a:rPr>
              <a:t>4. Insert total adaptation bonus (bottom of previous slide).</a:t>
            </a:r>
          </a:p>
        </p:txBody>
      </p:sp>
      <p:cxnSp>
        <p:nvCxnSpPr>
          <p:cNvPr id="16" name="Straight Arrow Connector 15"/>
          <p:cNvCxnSpPr/>
          <p:nvPr/>
        </p:nvCxnSpPr>
        <p:spPr>
          <a:xfrm>
            <a:off x="2514600" y="5633102"/>
            <a:ext cx="2895600" cy="15050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23230" y="3784937"/>
            <a:ext cx="2209800" cy="1754327"/>
          </a:xfrm>
          <a:prstGeom prst="rect">
            <a:avLst/>
          </a:prstGeom>
          <a:noFill/>
        </p:spPr>
        <p:txBody>
          <a:bodyPr wrap="square" rtlCol="0">
            <a:spAutoFit/>
          </a:bodyPr>
          <a:lstStyle/>
          <a:p>
            <a:r>
              <a:rPr lang="en-US" dirty="0">
                <a:solidFill>
                  <a:srgbClr val="FF0000"/>
                </a:solidFill>
              </a:rPr>
              <a:t>5. Add up all of the blanks to calculate the “Starting Output Factor” for the next year (be sure to pay attention to the sign).</a:t>
            </a:r>
          </a:p>
        </p:txBody>
      </p:sp>
      <p:cxnSp>
        <p:nvCxnSpPr>
          <p:cNvPr id="19" name="Straight Arrow Connector 18"/>
          <p:cNvCxnSpPr/>
          <p:nvPr/>
        </p:nvCxnSpPr>
        <p:spPr>
          <a:xfrm flipH="1">
            <a:off x="6477000" y="5476303"/>
            <a:ext cx="346230" cy="307299"/>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477000" y="6260068"/>
            <a:ext cx="2514600" cy="369332"/>
          </a:xfrm>
          <a:prstGeom prst="rect">
            <a:avLst/>
          </a:prstGeom>
          <a:noFill/>
        </p:spPr>
        <p:txBody>
          <a:bodyPr wrap="square" rtlCol="0">
            <a:spAutoFit/>
          </a:bodyPr>
          <a:lstStyle/>
          <a:p>
            <a:r>
              <a:rPr lang="en-US" dirty="0">
                <a:solidFill>
                  <a:srgbClr val="FF0000"/>
                </a:solidFill>
              </a:rPr>
              <a:t>6. Repeat for each year.</a:t>
            </a:r>
          </a:p>
        </p:txBody>
      </p:sp>
    </p:spTree>
    <p:extLst>
      <p:ext uri="{BB962C8B-B14F-4D97-AF65-F5344CB8AC3E}">
        <p14:creationId xmlns:p14="http://schemas.microsoft.com/office/powerpoint/2010/main" val="360630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Practices and Treatments </a:t>
            </a:r>
            <a:r>
              <a:rPr lang="mr-IN" sz="4000" dirty="0"/>
              <a:t>–</a:t>
            </a:r>
            <a:r>
              <a:rPr lang="en-US" sz="4000" dirty="0"/>
              <a:t> YR 2</a:t>
            </a:r>
          </a:p>
        </p:txBody>
      </p:sp>
      <p:sp>
        <p:nvSpPr>
          <p:cNvPr id="3" name="Content Placeholder 2"/>
          <p:cNvSpPr>
            <a:spLocks noGrp="1"/>
          </p:cNvSpPr>
          <p:nvPr>
            <p:ph idx="1"/>
          </p:nvPr>
        </p:nvSpPr>
        <p:spPr>
          <a:xfrm>
            <a:off x="457200" y="1295400"/>
            <a:ext cx="8229600" cy="4830763"/>
          </a:xfrm>
        </p:spPr>
        <p:txBody>
          <a:bodyPr/>
          <a:lstStyle/>
          <a:p>
            <a:r>
              <a:rPr lang="en-US" dirty="0"/>
              <a:t>Choose at least two of the nine options</a:t>
            </a:r>
          </a:p>
          <a:p>
            <a:r>
              <a:rPr lang="en-US" dirty="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a:p>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a:p>
            <a:r>
              <a:rPr lang="en-US" sz="1200" dirty="0">
                <a:latin typeface="Baskerville"/>
                <a:cs typeface="Baskerville"/>
              </a:rPr>
              <a:t>		</a:t>
            </a:r>
            <a:r>
              <a:rPr lang="en-US" sz="1200" dirty="0" err="1">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3895773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2 Weather - Drought</a:t>
            </a:r>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a:t>Drought resistant crop varieties</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Fertilizer </a:t>
            </a:r>
          </a:p>
          <a:p>
            <a:pPr lvl="1">
              <a:buFont typeface="Courier New"/>
              <a:buChar char="o"/>
            </a:pPr>
            <a:r>
              <a:rPr lang="en-US" sz="2200" dirty="0"/>
              <a:t>Insecticide</a:t>
            </a:r>
          </a:p>
          <a:p>
            <a:endParaRPr lang="en-US" sz="2200" dirty="0"/>
          </a:p>
        </p:txBody>
      </p:sp>
      <p:sp>
        <p:nvSpPr>
          <p:cNvPr id="4" name="Content Placeholder 3"/>
          <p:cNvSpPr>
            <a:spLocks noGrp="1"/>
          </p:cNvSpPr>
          <p:nvPr>
            <p:ph sz="half" idx="2"/>
          </p:nvPr>
        </p:nvSpPr>
        <p:spPr>
          <a:xfrm>
            <a:off x="4648200" y="1600200"/>
            <a:ext cx="4267200" cy="4525963"/>
          </a:xfrm>
        </p:spPr>
        <p:txBody>
          <a:bodyPr>
            <a:normAutofit/>
          </a:bodyPr>
          <a:lstStyle/>
          <a:p>
            <a:r>
              <a:rPr lang="en-US" sz="2200" dirty="0"/>
              <a:t>Negative investments (“-”)</a:t>
            </a:r>
          </a:p>
          <a:p>
            <a:pPr lvl="1">
              <a:buFont typeface="Courier New"/>
              <a:buChar char="o"/>
            </a:pPr>
            <a:r>
              <a:rPr lang="en-US" sz="2200" dirty="0"/>
              <a:t>Flood resistant crop varieties</a:t>
            </a:r>
          </a:p>
          <a:p>
            <a:pPr lvl="1">
              <a:buFont typeface="Courier New"/>
              <a:buChar char="o"/>
            </a:pPr>
            <a:r>
              <a:rPr lang="en-US" sz="2200" dirty="0"/>
              <a:t>Spread spacing</a:t>
            </a:r>
          </a:p>
          <a:p>
            <a:pPr lvl="1">
              <a:buFont typeface="Courier New"/>
              <a:buChar char="o"/>
            </a:pPr>
            <a:r>
              <a:rPr lang="en-US" sz="2200" dirty="0"/>
              <a:t>Herbicide</a:t>
            </a:r>
          </a:p>
          <a:p>
            <a:pPr lvl="1">
              <a:buFont typeface="Courier New"/>
              <a:buChar char="o"/>
            </a:pPr>
            <a:r>
              <a:rPr lang="en-US" sz="2200" dirty="0"/>
              <a:t>Fungicide</a:t>
            </a:r>
          </a:p>
          <a:p>
            <a:endParaRPr lang="en-US" sz="2200" dirty="0"/>
          </a:p>
        </p:txBody>
      </p:sp>
      <p:sp>
        <p:nvSpPr>
          <p:cNvPr id="5" name="TextBox 4"/>
          <p:cNvSpPr txBox="1"/>
          <p:nvPr/>
        </p:nvSpPr>
        <p:spPr>
          <a:xfrm>
            <a:off x="304800" y="4800600"/>
            <a:ext cx="8686800" cy="1631216"/>
          </a:xfrm>
          <a:prstGeom prst="rect">
            <a:avLst/>
          </a:prstGeom>
          <a:noFill/>
        </p:spPr>
        <p:txBody>
          <a:bodyPr wrap="square" rtlCol="0">
            <a:spAutoFit/>
          </a:bodyPr>
          <a:lstStyle/>
          <a:p>
            <a:r>
              <a:rPr lang="en-US" sz="2000" dirty="0">
                <a:latin typeface="Avenir Black"/>
                <a:cs typeface="Avenir Black"/>
              </a:rPr>
              <a:t>Add 3 points for each of the following farm adaptations implemented:</a:t>
            </a:r>
          </a:p>
          <a:p>
            <a:pPr marL="285750" indent="-285750">
              <a:buFont typeface="Arial"/>
              <a:buChar char="•"/>
            </a:pPr>
            <a:r>
              <a:rPr lang="en-US" sz="2000" dirty="0">
                <a:latin typeface="Avenir Black"/>
                <a:cs typeface="Avenir Black"/>
              </a:rPr>
              <a:t>No-till planting</a:t>
            </a:r>
          </a:p>
          <a:p>
            <a:pPr marL="285750" indent="-285750">
              <a:buFont typeface="Arial"/>
              <a:buChar char="•"/>
            </a:pPr>
            <a:r>
              <a:rPr lang="en-US" sz="2000" dirty="0">
                <a:latin typeface="Avenir Black"/>
                <a:cs typeface="Avenir Black"/>
              </a:rPr>
              <a:t>Water collection and storage</a:t>
            </a:r>
          </a:p>
          <a:p>
            <a:pPr marL="285750" indent="-285750">
              <a:buFont typeface="Arial"/>
              <a:buChar char="•"/>
            </a:pPr>
            <a:r>
              <a:rPr lang="en-US" sz="2000" dirty="0">
                <a:latin typeface="Avenir Black"/>
                <a:cs typeface="Avenir Black"/>
              </a:rPr>
              <a:t>Soil moisture monitoring</a:t>
            </a:r>
          </a:p>
          <a:p>
            <a:pPr marL="285750" indent="-285750">
              <a:buFont typeface="Arial"/>
              <a:buChar char="•"/>
            </a:pPr>
            <a:r>
              <a:rPr lang="en-US" sz="2000" dirty="0">
                <a:latin typeface="Avenir Black"/>
                <a:cs typeface="Avenir Black"/>
              </a:rPr>
              <a:t>Beehives and flower strips</a:t>
            </a:r>
          </a:p>
        </p:txBody>
      </p:sp>
    </p:spTree>
    <p:extLst>
      <p:ext uri="{BB962C8B-B14F-4D97-AF65-F5344CB8AC3E}">
        <p14:creationId xmlns:p14="http://schemas.microsoft.com/office/powerpoint/2010/main" val="53974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Practices and Treatments </a:t>
            </a:r>
            <a:r>
              <a:rPr lang="mr-IN" sz="4000" dirty="0"/>
              <a:t>–</a:t>
            </a:r>
            <a:r>
              <a:rPr lang="en-US" sz="4000" dirty="0"/>
              <a:t> YR 3</a:t>
            </a:r>
          </a:p>
        </p:txBody>
      </p:sp>
      <p:sp>
        <p:nvSpPr>
          <p:cNvPr id="3" name="Content Placeholder 2"/>
          <p:cNvSpPr>
            <a:spLocks noGrp="1"/>
          </p:cNvSpPr>
          <p:nvPr>
            <p:ph idx="1"/>
          </p:nvPr>
        </p:nvSpPr>
        <p:spPr>
          <a:xfrm>
            <a:off x="457200" y="1295400"/>
            <a:ext cx="8229600" cy="4830763"/>
          </a:xfrm>
        </p:spPr>
        <p:txBody>
          <a:bodyPr/>
          <a:lstStyle/>
          <a:p>
            <a:r>
              <a:rPr lang="en-US" dirty="0"/>
              <a:t>Choose at least two of the nine options</a:t>
            </a:r>
          </a:p>
          <a:p>
            <a:r>
              <a:rPr lang="en-US" dirty="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a:p>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a:p>
            <a:r>
              <a:rPr lang="en-US" sz="1200" dirty="0">
                <a:latin typeface="Baskerville"/>
                <a:cs typeface="Baskerville"/>
              </a:rPr>
              <a:t>		</a:t>
            </a:r>
            <a:r>
              <a:rPr lang="en-US" sz="1200" dirty="0" err="1">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745588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3 Weather – Heat Wave</a:t>
            </a:r>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Insecticide</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Fungicide</a:t>
            </a:r>
          </a:p>
          <a:p>
            <a:endParaRPr lang="en-US" sz="2200" dirty="0"/>
          </a:p>
        </p:txBody>
      </p:sp>
      <p:sp>
        <p:nvSpPr>
          <p:cNvPr id="5" name="TextBox 4"/>
          <p:cNvSpPr txBox="1"/>
          <p:nvPr/>
        </p:nvSpPr>
        <p:spPr>
          <a:xfrm>
            <a:off x="228600" y="5153561"/>
            <a:ext cx="8686800" cy="1323439"/>
          </a:xfrm>
          <a:prstGeom prst="rect">
            <a:avLst/>
          </a:prstGeom>
          <a:noFill/>
        </p:spPr>
        <p:txBody>
          <a:bodyPr wrap="square" rtlCol="0">
            <a:spAutoFit/>
          </a:bodyPr>
          <a:lstStyle/>
          <a:p>
            <a:r>
              <a:rPr lang="en-US" sz="2000" dirty="0">
                <a:latin typeface="Avenir Black"/>
                <a:cs typeface="Avenir Black"/>
              </a:rPr>
              <a:t>Add 3 points for each of the following farm adaptations implemented:</a:t>
            </a:r>
          </a:p>
          <a:p>
            <a:pPr marL="285750" indent="-285750">
              <a:buFont typeface="Arial"/>
              <a:buChar char="•"/>
            </a:pPr>
            <a:r>
              <a:rPr lang="en-US" sz="2000" dirty="0">
                <a:latin typeface="Avenir Black"/>
                <a:cs typeface="Avenir Black"/>
              </a:rPr>
              <a:t>No-till planting</a:t>
            </a:r>
          </a:p>
          <a:p>
            <a:pPr marL="285750" indent="-285750">
              <a:buFont typeface="Arial"/>
              <a:buChar char="•"/>
            </a:pPr>
            <a:r>
              <a:rPr lang="en-US" sz="2000" dirty="0">
                <a:latin typeface="Avenir Black"/>
                <a:cs typeface="Avenir Black"/>
              </a:rPr>
              <a:t>Water collection and storage</a:t>
            </a:r>
          </a:p>
          <a:p>
            <a:pPr marL="285750" indent="-285750">
              <a:buFont typeface="Arial"/>
              <a:buChar char="•"/>
            </a:pPr>
            <a:r>
              <a:rPr lang="en-US" sz="2000" dirty="0">
                <a:latin typeface="Avenir Black"/>
                <a:cs typeface="Avenir Black"/>
              </a:rPr>
              <a:t>Soil moisture monitoring</a:t>
            </a:r>
          </a:p>
        </p:txBody>
      </p:sp>
    </p:spTree>
    <p:extLst>
      <p:ext uri="{BB962C8B-B14F-4D97-AF65-F5344CB8AC3E}">
        <p14:creationId xmlns:p14="http://schemas.microsoft.com/office/powerpoint/2010/main" val="3331845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a:t>Year 3 – Subsidy Announcement</a:t>
            </a:r>
          </a:p>
        </p:txBody>
      </p:sp>
      <p:sp>
        <p:nvSpPr>
          <p:cNvPr id="3" name="Content Placeholder 2"/>
          <p:cNvSpPr>
            <a:spLocks noGrp="1"/>
          </p:cNvSpPr>
          <p:nvPr>
            <p:ph sz="half" idx="1"/>
          </p:nvPr>
        </p:nvSpPr>
        <p:spPr>
          <a:xfrm>
            <a:off x="457200" y="1417638"/>
            <a:ext cx="4038600" cy="4708525"/>
          </a:xfrm>
        </p:spPr>
        <p:txBody>
          <a:bodyPr>
            <a:normAutofit fontScale="25000" lnSpcReduction="20000"/>
          </a:bodyPr>
          <a:lstStyle/>
          <a:p>
            <a:pPr marL="0" indent="0">
              <a:buNone/>
            </a:pPr>
            <a:r>
              <a:rPr lang="en-US" sz="10400" dirty="0"/>
              <a:t>Beehives</a:t>
            </a:r>
          </a:p>
          <a:p>
            <a:r>
              <a:rPr lang="en-US" sz="8800" dirty="0"/>
              <a:t>Pollination from bees in the US is worth over $14 billion</a:t>
            </a:r>
          </a:p>
          <a:p>
            <a:r>
              <a:rPr lang="en-US" sz="8800" dirty="0"/>
              <a:t>Many crops would not exist, or be less productive without bees</a:t>
            </a:r>
          </a:p>
          <a:p>
            <a:endParaRPr lang="en-US" dirty="0"/>
          </a:p>
          <a:p>
            <a:pPr marL="0" indent="0">
              <a:buNone/>
            </a:pPr>
            <a:r>
              <a:rPr lang="en-US" sz="11200" dirty="0">
                <a:solidFill>
                  <a:srgbClr val="FF0000"/>
                </a:solidFill>
              </a:rPr>
              <a:t>*Add </a:t>
            </a:r>
            <a:r>
              <a:rPr lang="en-US" sz="11200" b="1" i="1" dirty="0">
                <a:solidFill>
                  <a:srgbClr val="FF0000"/>
                </a:solidFill>
              </a:rPr>
              <a:t>10 points </a:t>
            </a:r>
            <a:r>
              <a:rPr lang="en-US" sz="11200" dirty="0">
                <a:solidFill>
                  <a:srgbClr val="FF0000"/>
                </a:solidFill>
              </a:rPr>
              <a:t>in the Subsidy Bonus blank if you have invested in beehives*</a:t>
            </a:r>
          </a:p>
          <a:p>
            <a:endParaRPr lang="en-US" dirty="0"/>
          </a:p>
        </p:txBody>
      </p:sp>
      <p:sp>
        <p:nvSpPr>
          <p:cNvPr id="4" name="Content Placeholder 3"/>
          <p:cNvSpPr>
            <a:spLocks noGrp="1"/>
          </p:cNvSpPr>
          <p:nvPr>
            <p:ph sz="half" idx="2"/>
          </p:nvPr>
        </p:nvSpPr>
        <p:spPr>
          <a:xfrm>
            <a:off x="4648200" y="1295400"/>
            <a:ext cx="4038600" cy="5562600"/>
          </a:xfrm>
        </p:spPr>
        <p:txBody>
          <a:bodyPr>
            <a:normAutofit fontScale="25000" lnSpcReduction="20000"/>
          </a:bodyPr>
          <a:lstStyle/>
          <a:p>
            <a:pPr marL="0" indent="0">
              <a:buNone/>
            </a:pPr>
            <a:r>
              <a:rPr lang="en-US" sz="7200" dirty="0">
                <a:solidFill>
                  <a:srgbClr val="000000"/>
                </a:solidFill>
              </a:rPr>
              <a:t>Important crops pollinated by bees</a:t>
            </a:r>
          </a:p>
          <a:p>
            <a:pPr lvl="1"/>
            <a:r>
              <a:rPr lang="en-US" sz="7200" dirty="0">
                <a:solidFill>
                  <a:srgbClr val="000000"/>
                </a:solidFill>
              </a:rPr>
              <a:t>Kiwi</a:t>
            </a:r>
          </a:p>
          <a:p>
            <a:pPr lvl="1"/>
            <a:r>
              <a:rPr lang="en-US" sz="7200" dirty="0">
                <a:solidFill>
                  <a:srgbClr val="000000"/>
                </a:solidFill>
              </a:rPr>
              <a:t>Peppers – red, green, bell, </a:t>
            </a:r>
            <a:r>
              <a:rPr lang="en-US" sz="7200" dirty="0" err="1">
                <a:solidFill>
                  <a:srgbClr val="000000"/>
                </a:solidFill>
              </a:rPr>
              <a:t>chile</a:t>
            </a:r>
            <a:endParaRPr lang="en-US" sz="7200" dirty="0">
              <a:solidFill>
                <a:srgbClr val="000000"/>
              </a:solidFill>
            </a:endParaRPr>
          </a:p>
          <a:p>
            <a:pPr lvl="1"/>
            <a:r>
              <a:rPr lang="en-US" sz="7200" dirty="0">
                <a:solidFill>
                  <a:srgbClr val="000000"/>
                </a:solidFill>
              </a:rPr>
              <a:t>Watermelon</a:t>
            </a:r>
          </a:p>
          <a:p>
            <a:pPr lvl="1"/>
            <a:r>
              <a:rPr lang="en-US" sz="7200" dirty="0">
                <a:solidFill>
                  <a:srgbClr val="000000"/>
                </a:solidFill>
              </a:rPr>
              <a:t>Cucumber</a:t>
            </a:r>
          </a:p>
          <a:p>
            <a:pPr lvl="1"/>
            <a:r>
              <a:rPr lang="en-US" sz="7200" dirty="0">
                <a:solidFill>
                  <a:srgbClr val="000000"/>
                </a:solidFill>
              </a:rPr>
              <a:t>Pumpkin</a:t>
            </a:r>
          </a:p>
          <a:p>
            <a:pPr lvl="1"/>
            <a:r>
              <a:rPr lang="en-US" sz="7200" dirty="0">
                <a:solidFill>
                  <a:srgbClr val="000000"/>
                </a:solidFill>
              </a:rPr>
              <a:t>Strawberry</a:t>
            </a:r>
          </a:p>
          <a:p>
            <a:pPr lvl="1"/>
            <a:r>
              <a:rPr lang="en-US" sz="7200" dirty="0">
                <a:solidFill>
                  <a:srgbClr val="000000"/>
                </a:solidFill>
              </a:rPr>
              <a:t>Cotton</a:t>
            </a:r>
          </a:p>
          <a:p>
            <a:pPr lvl="1"/>
            <a:r>
              <a:rPr lang="en-US" sz="7200" dirty="0">
                <a:solidFill>
                  <a:srgbClr val="000000"/>
                </a:solidFill>
              </a:rPr>
              <a:t>Apple</a:t>
            </a:r>
          </a:p>
          <a:p>
            <a:pPr lvl="1"/>
            <a:r>
              <a:rPr lang="en-US" sz="7200" dirty="0">
                <a:solidFill>
                  <a:srgbClr val="000000"/>
                </a:solidFill>
              </a:rPr>
              <a:t>Mango</a:t>
            </a:r>
          </a:p>
          <a:p>
            <a:pPr lvl="1"/>
            <a:r>
              <a:rPr lang="en-US" sz="7200" dirty="0">
                <a:solidFill>
                  <a:srgbClr val="000000"/>
                </a:solidFill>
              </a:rPr>
              <a:t>Alfalfa</a:t>
            </a:r>
          </a:p>
          <a:p>
            <a:pPr lvl="1"/>
            <a:r>
              <a:rPr lang="en-US" sz="7200" dirty="0">
                <a:solidFill>
                  <a:srgbClr val="000000"/>
                </a:solidFill>
              </a:rPr>
              <a:t>Avocado</a:t>
            </a:r>
          </a:p>
          <a:p>
            <a:pPr lvl="1"/>
            <a:r>
              <a:rPr lang="en-US" sz="7200" dirty="0">
                <a:solidFill>
                  <a:srgbClr val="000000"/>
                </a:solidFill>
              </a:rPr>
              <a:t>Cherry</a:t>
            </a:r>
          </a:p>
          <a:p>
            <a:pPr lvl="1"/>
            <a:r>
              <a:rPr lang="en-US" sz="7200" dirty="0">
                <a:solidFill>
                  <a:srgbClr val="000000"/>
                </a:solidFill>
              </a:rPr>
              <a:t>Almond</a:t>
            </a:r>
          </a:p>
          <a:p>
            <a:pPr lvl="1"/>
            <a:r>
              <a:rPr lang="en-US" sz="7200" dirty="0">
                <a:solidFill>
                  <a:srgbClr val="000000"/>
                </a:solidFill>
              </a:rPr>
              <a:t>Peach</a:t>
            </a:r>
          </a:p>
          <a:p>
            <a:pPr lvl="1"/>
            <a:r>
              <a:rPr lang="en-US" sz="7200" dirty="0">
                <a:solidFill>
                  <a:srgbClr val="000000"/>
                </a:solidFill>
              </a:rPr>
              <a:t>Pear</a:t>
            </a:r>
          </a:p>
          <a:p>
            <a:pPr lvl="1"/>
            <a:r>
              <a:rPr lang="en-US" sz="7200" dirty="0">
                <a:solidFill>
                  <a:srgbClr val="000000"/>
                </a:solidFill>
              </a:rPr>
              <a:t>Raspberry/Blackberry</a:t>
            </a:r>
          </a:p>
          <a:p>
            <a:pPr lvl="1"/>
            <a:r>
              <a:rPr lang="en-US" sz="7200" dirty="0">
                <a:solidFill>
                  <a:srgbClr val="000000"/>
                </a:solidFill>
              </a:rPr>
              <a:t>Blueberry</a:t>
            </a:r>
          </a:p>
          <a:p>
            <a:pPr lvl="1"/>
            <a:r>
              <a:rPr lang="en-US" sz="7200" dirty="0">
                <a:solidFill>
                  <a:srgbClr val="000000"/>
                </a:solidFill>
              </a:rPr>
              <a:t>And many, many more</a:t>
            </a:r>
          </a:p>
        </p:txBody>
      </p:sp>
      <p:sp>
        <p:nvSpPr>
          <p:cNvPr id="5" name="TextBox 4"/>
          <p:cNvSpPr txBox="1"/>
          <p:nvPr/>
        </p:nvSpPr>
        <p:spPr>
          <a:xfrm>
            <a:off x="61146" y="5943600"/>
            <a:ext cx="5013717" cy="830997"/>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p>
          <a:p>
            <a:r>
              <a:rPr lang="en-US" sz="1200" dirty="0" err="1">
                <a:latin typeface="Baskerville"/>
                <a:cs typeface="Baskerville"/>
              </a:rPr>
              <a:t>www.dos.ny.gov</a:t>
            </a:r>
            <a:r>
              <a:rPr lang="en-US" sz="1200" dirty="0">
                <a:latin typeface="Baskerville"/>
                <a:cs typeface="Baskerville"/>
              </a:rPr>
              <a:t>/</a:t>
            </a:r>
            <a:r>
              <a:rPr lang="en-US" sz="1200" dirty="0" err="1">
                <a:latin typeface="Baskerville"/>
                <a:cs typeface="Baskerville"/>
              </a:rPr>
              <a:t>kids_room</a:t>
            </a:r>
            <a:r>
              <a:rPr lang="en-US" sz="1200" dirty="0">
                <a:latin typeface="Baskerville"/>
                <a:cs typeface="Baskerville"/>
              </a:rPr>
              <a:t>/</a:t>
            </a:r>
            <a:r>
              <a:rPr lang="en-US" sz="1200" dirty="0" err="1">
                <a:latin typeface="Baskerville"/>
                <a:cs typeface="Baskerville"/>
              </a:rPr>
              <a:t>web_images</a:t>
            </a:r>
            <a:r>
              <a:rPr lang="en-US" sz="1200" dirty="0">
                <a:latin typeface="Baskerville"/>
                <a:cs typeface="Baskerville"/>
              </a:rPr>
              <a:t>/</a:t>
            </a:r>
            <a:r>
              <a:rPr lang="en-US" sz="1200" dirty="0" err="1">
                <a:latin typeface="Baskerville"/>
                <a:cs typeface="Baskerville"/>
              </a:rPr>
              <a:t>reality_images</a:t>
            </a:r>
            <a:r>
              <a:rPr lang="en-US" sz="1200" dirty="0">
                <a:latin typeface="Baskerville"/>
                <a:cs typeface="Baskerville"/>
              </a:rPr>
              <a:t>/800px-McIntosh.jpg</a:t>
            </a:r>
          </a:p>
          <a:p>
            <a:r>
              <a:rPr lang="en-US" sz="1200" dirty="0" err="1">
                <a:latin typeface="Baskerville"/>
                <a:cs typeface="Baskerville"/>
              </a:rPr>
              <a:t>www.usda.gov</a:t>
            </a:r>
            <a:r>
              <a:rPr lang="en-US" sz="1200" dirty="0">
                <a:latin typeface="Baskerville"/>
                <a:cs typeface="Baskerville"/>
              </a:rPr>
              <a:t>/media/blog/2015/01/6/spraying-smarter-strengthens-strawberry-production</a:t>
            </a:r>
          </a:p>
        </p:txBody>
      </p:sp>
      <p:pic>
        <p:nvPicPr>
          <p:cNvPr id="6" name="Picture 5" descr="16022182499_a75d29c44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4343400"/>
            <a:ext cx="2286000" cy="1431036"/>
          </a:xfrm>
          <a:prstGeom prst="rect">
            <a:avLst/>
          </a:prstGeom>
        </p:spPr>
      </p:pic>
      <p:pic>
        <p:nvPicPr>
          <p:cNvPr id="7" name="Picture 6" descr="800px-McIntosh.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723674"/>
            <a:ext cx="1828800" cy="1369314"/>
          </a:xfrm>
          <a:prstGeom prst="rect">
            <a:avLst/>
          </a:prstGeom>
        </p:spPr>
      </p:pic>
    </p:spTree>
    <p:extLst>
      <p:ext uri="{BB962C8B-B14F-4D97-AF65-F5344CB8AC3E}">
        <p14:creationId xmlns:p14="http://schemas.microsoft.com/office/powerpoint/2010/main" val="209752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Practices and Treatments </a:t>
            </a:r>
            <a:r>
              <a:rPr lang="mr-IN" sz="4000" dirty="0"/>
              <a:t>–</a:t>
            </a:r>
            <a:r>
              <a:rPr lang="en-US" sz="4000" dirty="0"/>
              <a:t> YR 4</a:t>
            </a:r>
          </a:p>
        </p:txBody>
      </p:sp>
      <p:sp>
        <p:nvSpPr>
          <p:cNvPr id="3" name="Content Placeholder 2"/>
          <p:cNvSpPr>
            <a:spLocks noGrp="1"/>
          </p:cNvSpPr>
          <p:nvPr>
            <p:ph idx="1"/>
          </p:nvPr>
        </p:nvSpPr>
        <p:spPr>
          <a:xfrm>
            <a:off x="457200" y="1295400"/>
            <a:ext cx="8229600" cy="4830763"/>
          </a:xfrm>
        </p:spPr>
        <p:txBody>
          <a:bodyPr/>
          <a:lstStyle/>
          <a:p>
            <a:r>
              <a:rPr lang="en-US" dirty="0"/>
              <a:t>Choose at least two of the nine options</a:t>
            </a:r>
          </a:p>
          <a:p>
            <a:r>
              <a:rPr lang="en-US" dirty="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a:p>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a:p>
            <a:r>
              <a:rPr lang="en-US" sz="1200" dirty="0">
                <a:latin typeface="Baskerville"/>
                <a:cs typeface="Baskerville"/>
              </a:rPr>
              <a:t>		</a:t>
            </a:r>
            <a:r>
              <a:rPr lang="en-US" sz="1200" dirty="0" err="1">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144539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1"/>
          </a:xfrm>
        </p:spPr>
        <p:txBody>
          <a:bodyPr/>
          <a:lstStyle/>
          <a:p>
            <a:r>
              <a:rPr lang="en-US" dirty="0"/>
              <a:t>Longer and hotter heat waves </a:t>
            </a:r>
          </a:p>
          <a:p>
            <a:r>
              <a:rPr lang="en-US" dirty="0"/>
              <a:t>More severe and sustained droughts</a:t>
            </a:r>
          </a:p>
          <a:p>
            <a:r>
              <a:rPr lang="en-US" dirty="0"/>
              <a:t>Frequency and intensity of extreme precipitation likely to increase</a:t>
            </a:r>
          </a:p>
          <a:p>
            <a:r>
              <a:rPr lang="en-US" dirty="0"/>
              <a:t>Insect and pest outbreaks</a:t>
            </a:r>
          </a:p>
          <a:p>
            <a:r>
              <a:rPr lang="en-US" dirty="0"/>
              <a:t>Wildfires</a:t>
            </a:r>
          </a:p>
          <a:p>
            <a:endParaRPr lang="en-US" dirty="0"/>
          </a:p>
        </p:txBody>
      </p:sp>
      <p:sp>
        <p:nvSpPr>
          <p:cNvPr id="4" name="Title 1"/>
          <p:cNvSpPr>
            <a:spLocks noGrp="1"/>
          </p:cNvSpPr>
          <p:nvPr>
            <p:ph type="title"/>
          </p:nvPr>
        </p:nvSpPr>
        <p:spPr>
          <a:xfrm>
            <a:off x="304800" y="274638"/>
            <a:ext cx="8534400" cy="1143000"/>
          </a:xfrm>
        </p:spPr>
        <p:txBody>
          <a:bodyPr/>
          <a:lstStyle/>
          <a:p>
            <a:r>
              <a:rPr lang="en-US" sz="4000" dirty="0"/>
              <a:t>Climate Change &amp; the Southwest</a:t>
            </a:r>
          </a:p>
        </p:txBody>
      </p:sp>
      <p:sp>
        <p:nvSpPr>
          <p:cNvPr id="5" name="TextBox 4"/>
          <p:cNvSpPr txBox="1"/>
          <p:nvPr/>
        </p:nvSpPr>
        <p:spPr>
          <a:xfrm>
            <a:off x="3810000" y="6400800"/>
            <a:ext cx="5334000" cy="307777"/>
          </a:xfrm>
          <a:prstGeom prst="rect">
            <a:avLst/>
          </a:prstGeom>
          <a:noFill/>
        </p:spPr>
        <p:txBody>
          <a:bodyPr wrap="square" rtlCol="0">
            <a:spAutoFit/>
          </a:bodyPr>
          <a:lstStyle/>
          <a:p>
            <a:pPr algn="ctr"/>
            <a:r>
              <a:rPr lang="en-US" sz="1400" dirty="0">
                <a:solidFill>
                  <a:srgbClr val="000000"/>
                </a:solidFill>
                <a:latin typeface="Baskerville"/>
                <a:cs typeface="Baskerville"/>
              </a:rPr>
              <a:t>Source: </a:t>
            </a:r>
            <a:r>
              <a:rPr lang="en-US" sz="1400" dirty="0" err="1">
                <a:solidFill>
                  <a:srgbClr val="000000"/>
                </a:solidFill>
                <a:latin typeface="Baskerville"/>
                <a:cs typeface="Baskerville"/>
              </a:rPr>
              <a:t>texasagriculture.gov</a:t>
            </a:r>
            <a:r>
              <a:rPr lang="en-US" sz="1400" dirty="0">
                <a:solidFill>
                  <a:srgbClr val="000000"/>
                </a:solidFill>
                <a:latin typeface="Baskerville"/>
                <a:cs typeface="Baskerville"/>
              </a:rPr>
              <a:t>/portals/0/forms/ER/dry%20corn.jpg</a:t>
            </a:r>
          </a:p>
        </p:txBody>
      </p:sp>
      <p:pic>
        <p:nvPicPr>
          <p:cNvPr id="6" name="Picture 5" descr="dry co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742" y="4114800"/>
            <a:ext cx="3564610" cy="2286000"/>
          </a:xfrm>
          <a:prstGeom prst="rect">
            <a:avLst/>
          </a:prstGeom>
        </p:spPr>
      </p:pic>
    </p:spTree>
    <p:extLst>
      <p:ext uri="{BB962C8B-B14F-4D97-AF65-F5344CB8AC3E}">
        <p14:creationId xmlns:p14="http://schemas.microsoft.com/office/powerpoint/2010/main" val="172866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4 Weather - Wind</a:t>
            </a:r>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Insecticide</a:t>
            </a:r>
          </a:p>
          <a:p>
            <a:pPr lvl="1">
              <a:buFont typeface="Courier New"/>
              <a:buChar char="o"/>
            </a:pPr>
            <a:r>
              <a:rPr lang="en-US" sz="2200" dirty="0"/>
              <a:t>Fungicide</a:t>
            </a:r>
          </a:p>
          <a:p>
            <a:endParaRPr lang="en-US" sz="2200" dirty="0"/>
          </a:p>
        </p:txBody>
      </p:sp>
      <p:sp>
        <p:nvSpPr>
          <p:cNvPr id="5" name="TextBox 4"/>
          <p:cNvSpPr txBox="1"/>
          <p:nvPr/>
        </p:nvSpPr>
        <p:spPr>
          <a:xfrm>
            <a:off x="304800" y="5417343"/>
            <a:ext cx="8686800" cy="1015663"/>
          </a:xfrm>
          <a:prstGeom prst="rect">
            <a:avLst/>
          </a:prstGeom>
          <a:noFill/>
        </p:spPr>
        <p:txBody>
          <a:bodyPr wrap="square" rtlCol="0">
            <a:spAutoFit/>
          </a:bodyPr>
          <a:lstStyle/>
          <a:p>
            <a:r>
              <a:rPr lang="en-US" sz="2000" dirty="0">
                <a:latin typeface="Avenir Black"/>
                <a:cs typeface="Avenir Black"/>
              </a:rPr>
              <a:t>Add 3 points for each of the following farm adaptations implemented:</a:t>
            </a:r>
          </a:p>
          <a:p>
            <a:pPr marL="285750" indent="-285750">
              <a:buFont typeface="Arial"/>
              <a:buChar char="•"/>
            </a:pPr>
            <a:r>
              <a:rPr lang="en-US" sz="2000" dirty="0">
                <a:latin typeface="Avenir Black"/>
                <a:cs typeface="Avenir Black"/>
              </a:rPr>
              <a:t>No-till planting</a:t>
            </a:r>
          </a:p>
          <a:p>
            <a:pPr marL="285750" indent="-285750">
              <a:buFont typeface="Arial"/>
              <a:buChar char="•"/>
            </a:pPr>
            <a:r>
              <a:rPr lang="en-US" sz="2000" dirty="0">
                <a:latin typeface="Avenir Black"/>
                <a:cs typeface="Avenir Black"/>
              </a:rPr>
              <a:t>Hedgerows</a:t>
            </a:r>
          </a:p>
        </p:txBody>
      </p:sp>
    </p:spTree>
    <p:extLst>
      <p:ext uri="{BB962C8B-B14F-4D97-AF65-F5344CB8AC3E}">
        <p14:creationId xmlns:p14="http://schemas.microsoft.com/office/powerpoint/2010/main" val="197110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Practices and Treatments </a:t>
            </a:r>
            <a:r>
              <a:rPr lang="mr-IN" sz="4000" dirty="0"/>
              <a:t>–</a:t>
            </a:r>
            <a:r>
              <a:rPr lang="en-US" sz="4000" dirty="0"/>
              <a:t> YR 5</a:t>
            </a:r>
          </a:p>
        </p:txBody>
      </p:sp>
      <p:sp>
        <p:nvSpPr>
          <p:cNvPr id="3" name="Content Placeholder 2"/>
          <p:cNvSpPr>
            <a:spLocks noGrp="1"/>
          </p:cNvSpPr>
          <p:nvPr>
            <p:ph idx="1"/>
          </p:nvPr>
        </p:nvSpPr>
        <p:spPr>
          <a:xfrm>
            <a:off x="457200" y="1295400"/>
            <a:ext cx="8229600" cy="4830763"/>
          </a:xfrm>
        </p:spPr>
        <p:txBody>
          <a:bodyPr/>
          <a:lstStyle/>
          <a:p>
            <a:r>
              <a:rPr lang="en-US" dirty="0"/>
              <a:t>Choose at least two of the nine options</a:t>
            </a:r>
          </a:p>
          <a:p>
            <a:r>
              <a:rPr lang="en-US" dirty="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a:p>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a:p>
            <a:r>
              <a:rPr lang="en-US" sz="1200" dirty="0">
                <a:latin typeface="Baskerville"/>
                <a:cs typeface="Baskerville"/>
              </a:rPr>
              <a:t>		</a:t>
            </a:r>
            <a:r>
              <a:rPr lang="en-US" sz="1200" dirty="0" err="1">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233194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lstStyle/>
          <a:p>
            <a:r>
              <a:rPr lang="en-US" sz="3600" dirty="0"/>
              <a:t>Year 5 Weather – Increased Precipitation</a:t>
            </a:r>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a:t>Flood resistant crop varieties</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Fungicide</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Insecticide</a:t>
            </a:r>
          </a:p>
          <a:p>
            <a:endParaRPr lang="en-US" sz="2200" dirty="0"/>
          </a:p>
        </p:txBody>
      </p:sp>
      <p:sp>
        <p:nvSpPr>
          <p:cNvPr id="5" name="TextBox 4"/>
          <p:cNvSpPr txBox="1"/>
          <p:nvPr/>
        </p:nvSpPr>
        <p:spPr>
          <a:xfrm>
            <a:off x="406400" y="6540500"/>
            <a:ext cx="184666" cy="369332"/>
          </a:xfrm>
          <a:prstGeom prst="rect">
            <a:avLst/>
          </a:prstGeom>
          <a:noFill/>
        </p:spPr>
        <p:txBody>
          <a:bodyPr wrap="none" rtlCol="0">
            <a:spAutoFit/>
          </a:bodyPr>
          <a:lstStyle/>
          <a:p>
            <a:endParaRPr lang="en-US" dirty="0"/>
          </a:p>
        </p:txBody>
      </p:sp>
      <p:sp>
        <p:nvSpPr>
          <p:cNvPr id="6" name="TextBox 5"/>
          <p:cNvSpPr txBox="1"/>
          <p:nvPr/>
        </p:nvSpPr>
        <p:spPr>
          <a:xfrm>
            <a:off x="228600" y="4955678"/>
            <a:ext cx="8686800" cy="1015663"/>
          </a:xfrm>
          <a:prstGeom prst="rect">
            <a:avLst/>
          </a:prstGeom>
          <a:noFill/>
        </p:spPr>
        <p:txBody>
          <a:bodyPr wrap="square" rtlCol="0">
            <a:spAutoFit/>
          </a:bodyPr>
          <a:lstStyle/>
          <a:p>
            <a:r>
              <a:rPr lang="en-US" sz="2000" dirty="0">
                <a:latin typeface="Avenir Black"/>
                <a:cs typeface="Avenir Black"/>
              </a:rPr>
              <a:t>Add 3 points for each of the following farm adaptations implemented:</a:t>
            </a:r>
          </a:p>
          <a:p>
            <a:pPr marL="285750" indent="-285750">
              <a:buFont typeface="Arial"/>
              <a:buChar char="•"/>
            </a:pPr>
            <a:r>
              <a:rPr lang="en-US" sz="2000" dirty="0">
                <a:latin typeface="Avenir Black"/>
                <a:cs typeface="Avenir Black"/>
              </a:rPr>
              <a:t>No-till planting</a:t>
            </a:r>
          </a:p>
          <a:p>
            <a:pPr marL="285750" indent="-285750">
              <a:buFont typeface="Arial"/>
              <a:buChar char="•"/>
            </a:pPr>
            <a:r>
              <a:rPr lang="en-US" sz="2000" dirty="0">
                <a:latin typeface="Avenir Black"/>
                <a:cs typeface="Avenir Black"/>
              </a:rPr>
              <a:t>Hedgerows</a:t>
            </a:r>
          </a:p>
        </p:txBody>
      </p:sp>
    </p:spTree>
    <p:extLst>
      <p:ext uri="{BB962C8B-B14F-4D97-AF65-F5344CB8AC3E}">
        <p14:creationId xmlns:p14="http://schemas.microsoft.com/office/powerpoint/2010/main" val="887356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Practices and Treatments </a:t>
            </a:r>
            <a:r>
              <a:rPr lang="mr-IN" sz="4000" dirty="0"/>
              <a:t>–</a:t>
            </a:r>
            <a:r>
              <a:rPr lang="en-US" sz="4000" dirty="0"/>
              <a:t> YR 6</a:t>
            </a:r>
          </a:p>
        </p:txBody>
      </p:sp>
      <p:sp>
        <p:nvSpPr>
          <p:cNvPr id="3" name="Content Placeholder 2"/>
          <p:cNvSpPr>
            <a:spLocks noGrp="1"/>
          </p:cNvSpPr>
          <p:nvPr>
            <p:ph idx="1"/>
          </p:nvPr>
        </p:nvSpPr>
        <p:spPr>
          <a:xfrm>
            <a:off x="457200" y="1295400"/>
            <a:ext cx="8229600" cy="4830763"/>
          </a:xfrm>
        </p:spPr>
        <p:txBody>
          <a:bodyPr/>
          <a:lstStyle/>
          <a:p>
            <a:r>
              <a:rPr lang="en-US" dirty="0"/>
              <a:t>Choose at least two of the nine options</a:t>
            </a:r>
          </a:p>
          <a:p>
            <a:r>
              <a:rPr lang="en-US" dirty="0"/>
              <a:t>Success will be dependent on weather</a:t>
            </a:r>
          </a:p>
        </p:txBody>
      </p:sp>
      <p:pic>
        <p:nvPicPr>
          <p:cNvPr id="5" name="Picture 4"/>
          <p:cNvPicPr>
            <a:picLocks noChangeAspect="1"/>
          </p:cNvPicPr>
          <p:nvPr/>
        </p:nvPicPr>
        <p:blipFill>
          <a:blip r:embed="rId3"/>
          <a:stretch>
            <a:fillRect/>
          </a:stretch>
        </p:blipFill>
        <p:spPr>
          <a:xfrm>
            <a:off x="457200" y="2891202"/>
            <a:ext cx="2895600" cy="1916887"/>
          </a:xfrm>
          <a:prstGeom prst="rect">
            <a:avLst/>
          </a:prstGeom>
        </p:spPr>
      </p:pic>
      <p:pic>
        <p:nvPicPr>
          <p:cNvPr id="6" name="Picture 5"/>
          <p:cNvPicPr>
            <a:picLocks noChangeAspect="1"/>
          </p:cNvPicPr>
          <p:nvPr/>
        </p:nvPicPr>
        <p:blipFill>
          <a:blip r:embed="rId4"/>
          <a:stretch>
            <a:fillRect/>
          </a:stretch>
        </p:blipFill>
        <p:spPr>
          <a:xfrm>
            <a:off x="5715000" y="2819400"/>
            <a:ext cx="2983036" cy="1988690"/>
          </a:xfrm>
          <a:prstGeom prst="rect">
            <a:avLst/>
          </a:prstGeom>
        </p:spPr>
      </p:pic>
      <p:sp>
        <p:nvSpPr>
          <p:cNvPr id="7" name="TextBox 6"/>
          <p:cNvSpPr txBox="1"/>
          <p:nvPr/>
        </p:nvSpPr>
        <p:spPr>
          <a:xfrm>
            <a:off x="1295400" y="5920026"/>
            <a:ext cx="7010400" cy="861774"/>
          </a:xfrm>
          <a:prstGeom prst="rect">
            <a:avLst/>
          </a:prstGeom>
          <a:noFill/>
        </p:spPr>
        <p:txBody>
          <a:bodyPr wrap="square" rtlCol="0">
            <a:spAutoFit/>
          </a:bodyPr>
          <a:lstStyle/>
          <a:p>
            <a:r>
              <a:rPr lang="en-US" sz="1200" u="sng" dirty="0">
                <a:latin typeface="Baskerville"/>
                <a:cs typeface="Baskerville"/>
              </a:rPr>
              <a:t>Sources</a:t>
            </a:r>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/detail/national/programs/financial/</a:t>
            </a:r>
            <a:r>
              <a:rPr lang="en-US" sz="1200" dirty="0" err="1">
                <a:latin typeface="Baskerville"/>
                <a:cs typeface="Baskerville"/>
              </a:rPr>
              <a:t>csp</a:t>
            </a:r>
            <a:r>
              <a:rPr lang="en-US" sz="1200" dirty="0">
                <a:latin typeface="Baskerville"/>
                <a:cs typeface="Baskerville"/>
              </a:rPr>
              <a:t>/?</a:t>
            </a:r>
            <a:r>
              <a:rPr lang="en-US" sz="1200" dirty="0" err="1">
                <a:latin typeface="Baskerville"/>
                <a:cs typeface="Baskerville"/>
              </a:rPr>
              <a:t>cid</a:t>
            </a:r>
            <a:r>
              <a:rPr lang="en-US" sz="1200" dirty="0">
                <a:latin typeface="Baskerville"/>
                <a:cs typeface="Baskerville"/>
              </a:rPr>
              <a:t>=nrcseprd546806</a:t>
            </a:r>
          </a:p>
          <a:p>
            <a:r>
              <a:rPr lang="en-US" sz="1200" dirty="0">
                <a:latin typeface="Baskerville"/>
                <a:cs typeface="Baskerville"/>
              </a:rPr>
              <a:t>		</a:t>
            </a:r>
            <a:r>
              <a:rPr lang="en-US" sz="1200" dirty="0" err="1">
                <a:latin typeface="Baskerville"/>
                <a:cs typeface="Baskerville"/>
              </a:rPr>
              <a:t>nrcs.usda.gov</a:t>
            </a:r>
            <a:r>
              <a:rPr lang="en-US" sz="1200" dirty="0">
                <a:latin typeface="Baskerville"/>
                <a:cs typeface="Baskerville"/>
              </a:rPr>
              <a:t>/</a:t>
            </a:r>
            <a:r>
              <a:rPr lang="en-US" sz="1200" dirty="0" err="1">
                <a:latin typeface="Baskerville"/>
                <a:cs typeface="Baskerville"/>
              </a:rPr>
              <a:t>wps</a:t>
            </a:r>
            <a:r>
              <a:rPr lang="en-US" sz="1200" dirty="0">
                <a:latin typeface="Baskerville"/>
                <a:cs typeface="Baskerville"/>
              </a:rPr>
              <a:t>/portal/</a:t>
            </a:r>
            <a:r>
              <a:rPr lang="en-US" sz="1200" dirty="0" err="1">
                <a:latin typeface="Baskerville"/>
                <a:cs typeface="Baskerville"/>
              </a:rPr>
              <a:t>nrcs</a:t>
            </a:r>
            <a:r>
              <a:rPr lang="en-US" sz="1200" dirty="0">
                <a:latin typeface="Baskerville"/>
                <a:cs typeface="Baskerville"/>
              </a:rPr>
              <a:t>/detail/</a:t>
            </a:r>
            <a:r>
              <a:rPr lang="en-US" sz="1200" dirty="0" err="1">
                <a:latin typeface="Baskerville"/>
                <a:cs typeface="Baskerville"/>
              </a:rPr>
              <a:t>ia</a:t>
            </a:r>
            <a:r>
              <a:rPr lang="en-US" sz="1200" dirty="0">
                <a:latin typeface="Baskerville"/>
                <a:cs typeface="Baskerville"/>
              </a:rPr>
              <a:t>/technical/?</a:t>
            </a:r>
            <a:r>
              <a:rPr lang="en-US" sz="1200" dirty="0" err="1">
                <a:latin typeface="Baskerville"/>
                <a:cs typeface="Baskerville"/>
              </a:rPr>
              <a:t>cid</a:t>
            </a:r>
            <a:r>
              <a:rPr lang="en-US" sz="1200" dirty="0">
                <a:latin typeface="Baskerville"/>
                <a:cs typeface="Baskerville"/>
              </a:rPr>
              <a:t>=nrcs142p2_008509</a:t>
            </a:r>
          </a:p>
          <a:p>
            <a:r>
              <a:rPr lang="en-US" sz="1200" dirty="0">
                <a:latin typeface="Baskerville"/>
                <a:cs typeface="Baskerville"/>
              </a:rPr>
              <a:t>		</a:t>
            </a:r>
            <a:r>
              <a:rPr lang="en-US" sz="1200" dirty="0" err="1">
                <a:latin typeface="Baskerville"/>
                <a:cs typeface="Baskerville"/>
              </a:rPr>
              <a:t>bls.gov</a:t>
            </a:r>
            <a:r>
              <a:rPr lang="en-US" sz="1200" dirty="0">
                <a:latin typeface="Baskerville"/>
                <a:cs typeface="Baskerville"/>
              </a:rPr>
              <a:t>/</a:t>
            </a:r>
            <a:r>
              <a:rPr lang="en-US" sz="1200" dirty="0" err="1">
                <a:latin typeface="Baskerville"/>
                <a:cs typeface="Baskerville"/>
              </a:rPr>
              <a:t>opub</a:t>
            </a:r>
            <a:r>
              <a:rPr lang="en-US" sz="1200" dirty="0">
                <a:latin typeface="Baskerville"/>
                <a:cs typeface="Baskerville"/>
              </a:rPr>
              <a:t>/</a:t>
            </a:r>
            <a:r>
              <a:rPr lang="en-US" sz="1200" dirty="0" err="1">
                <a:latin typeface="Baskerville"/>
                <a:cs typeface="Baskerville"/>
              </a:rPr>
              <a:t>btn</a:t>
            </a:r>
            <a:r>
              <a:rPr lang="en-US" sz="1200" dirty="0">
                <a:latin typeface="Baskerville"/>
                <a:cs typeface="Baskerville"/>
              </a:rPr>
              <a:t>/volume-2/growing-demand-for-fertilizer-keeps-prices-</a:t>
            </a:r>
            <a:r>
              <a:rPr lang="en-US" sz="1200" dirty="0" err="1">
                <a:latin typeface="Baskerville"/>
                <a:cs typeface="Baskerville"/>
              </a:rPr>
              <a:t>high.htm</a:t>
            </a:r>
            <a:endParaRPr lang="en-US" sz="1200" dirty="0">
              <a:latin typeface="Baskerville"/>
              <a:cs typeface="Baskerville"/>
            </a:endParaRPr>
          </a:p>
          <a:p>
            <a:endParaRPr lang="en-US" sz="1200" dirty="0">
              <a:latin typeface="Baskerville"/>
              <a:cs typeface="Baskerville"/>
            </a:endParaRPr>
          </a:p>
        </p:txBody>
      </p:sp>
      <p:pic>
        <p:nvPicPr>
          <p:cNvPr id="4" name="Picture 3"/>
          <p:cNvPicPr>
            <a:picLocks noChangeAspect="1"/>
          </p:cNvPicPr>
          <p:nvPr/>
        </p:nvPicPr>
        <p:blipFill>
          <a:blip r:embed="rId5"/>
          <a:stretch>
            <a:fillRect/>
          </a:stretch>
        </p:blipFill>
        <p:spPr>
          <a:xfrm>
            <a:off x="3200400" y="3802047"/>
            <a:ext cx="2971800" cy="1917290"/>
          </a:xfrm>
          <a:prstGeom prst="rect">
            <a:avLst/>
          </a:prstGeom>
        </p:spPr>
      </p:pic>
    </p:spTree>
    <p:extLst>
      <p:ext uri="{BB962C8B-B14F-4D97-AF65-F5344CB8AC3E}">
        <p14:creationId xmlns:p14="http://schemas.microsoft.com/office/powerpoint/2010/main" val="2432074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6 Weather – Heat Wave</a:t>
            </a:r>
          </a:p>
        </p:txBody>
      </p:sp>
      <p:sp>
        <p:nvSpPr>
          <p:cNvPr id="3" name="Content Placeholder 2"/>
          <p:cNvSpPr>
            <a:spLocks noGrp="1"/>
          </p:cNvSpPr>
          <p:nvPr>
            <p:ph sz="half" idx="1"/>
          </p:nvPr>
        </p:nvSpPr>
        <p:spPr/>
        <p:txBody>
          <a:bodyPr>
            <a:normAutofit/>
          </a:bodyPr>
          <a:lstStyle/>
          <a:p>
            <a:r>
              <a:rPr lang="en-US" sz="2200" dirty="0"/>
              <a:t>Positive investments (“+”)</a:t>
            </a:r>
          </a:p>
          <a:p>
            <a:pPr lvl="1">
              <a:buFont typeface="Courier New"/>
              <a:buChar char="o"/>
            </a:pPr>
            <a:r>
              <a:rPr lang="en-US" sz="2200" dirty="0" err="1"/>
              <a:t>Interplanting</a:t>
            </a:r>
            <a:endParaRPr lang="en-US" sz="2200" dirty="0"/>
          </a:p>
          <a:p>
            <a:pPr lvl="1">
              <a:buFont typeface="Courier New"/>
              <a:buChar char="o"/>
            </a:pPr>
            <a:r>
              <a:rPr lang="en-US" sz="2200" dirty="0"/>
              <a:t>Crop rotation</a:t>
            </a:r>
          </a:p>
          <a:p>
            <a:pPr lvl="1">
              <a:buFont typeface="Courier New"/>
              <a:buChar char="o"/>
            </a:pPr>
            <a:r>
              <a:rPr lang="en-US" sz="2200" dirty="0"/>
              <a:t>Spread spacing of rows</a:t>
            </a:r>
          </a:p>
          <a:p>
            <a:pPr lvl="1">
              <a:buFont typeface="Courier New"/>
              <a:buChar char="o"/>
            </a:pPr>
            <a:r>
              <a:rPr lang="en-US" sz="2200" dirty="0"/>
              <a:t>Insecticide</a:t>
            </a:r>
          </a:p>
          <a:p>
            <a:endParaRPr lang="en-US" sz="2200" dirty="0"/>
          </a:p>
        </p:txBody>
      </p:sp>
      <p:sp>
        <p:nvSpPr>
          <p:cNvPr id="4" name="Content Placeholder 3"/>
          <p:cNvSpPr>
            <a:spLocks noGrp="1"/>
          </p:cNvSpPr>
          <p:nvPr>
            <p:ph sz="half" idx="2"/>
          </p:nvPr>
        </p:nvSpPr>
        <p:spPr>
          <a:xfrm>
            <a:off x="4495800" y="1600200"/>
            <a:ext cx="4191000" cy="4525963"/>
          </a:xfrm>
        </p:spPr>
        <p:txBody>
          <a:bodyPr>
            <a:normAutofit/>
          </a:bodyPr>
          <a:lstStyle/>
          <a:p>
            <a:r>
              <a:rPr lang="en-US" sz="2200" dirty="0"/>
              <a:t>Negative investments (“-”)</a:t>
            </a:r>
          </a:p>
          <a:p>
            <a:pPr lvl="1">
              <a:buFont typeface="Courier New"/>
              <a:buChar char="o"/>
            </a:pPr>
            <a:r>
              <a:rPr lang="en-US" sz="2200" dirty="0"/>
              <a:t>Drought resistant crop varieties</a:t>
            </a:r>
          </a:p>
          <a:p>
            <a:pPr lvl="1">
              <a:buFont typeface="Courier New"/>
              <a:buChar char="o"/>
            </a:pPr>
            <a:r>
              <a:rPr lang="en-US" sz="2200" dirty="0"/>
              <a:t>Flood resistant crop varieties</a:t>
            </a:r>
          </a:p>
          <a:p>
            <a:pPr lvl="1">
              <a:buFont typeface="Courier New"/>
              <a:buChar char="o"/>
            </a:pPr>
            <a:r>
              <a:rPr lang="en-US" sz="2200" dirty="0"/>
              <a:t>Fertilizer</a:t>
            </a:r>
          </a:p>
          <a:p>
            <a:pPr lvl="1">
              <a:buFont typeface="Courier New"/>
              <a:buChar char="o"/>
            </a:pPr>
            <a:r>
              <a:rPr lang="en-US" sz="2200" dirty="0"/>
              <a:t>Herbicide</a:t>
            </a:r>
          </a:p>
          <a:p>
            <a:pPr lvl="1">
              <a:buFont typeface="Courier New"/>
              <a:buChar char="o"/>
            </a:pPr>
            <a:r>
              <a:rPr lang="en-US" sz="2200" dirty="0"/>
              <a:t>Fungicide</a:t>
            </a:r>
          </a:p>
          <a:p>
            <a:endParaRPr lang="en-US" sz="2200" dirty="0"/>
          </a:p>
        </p:txBody>
      </p:sp>
      <p:sp>
        <p:nvSpPr>
          <p:cNvPr id="5" name="TextBox 4"/>
          <p:cNvSpPr txBox="1"/>
          <p:nvPr/>
        </p:nvSpPr>
        <p:spPr>
          <a:xfrm>
            <a:off x="304800" y="4955678"/>
            <a:ext cx="8686800" cy="1323439"/>
          </a:xfrm>
          <a:prstGeom prst="rect">
            <a:avLst/>
          </a:prstGeom>
          <a:noFill/>
        </p:spPr>
        <p:txBody>
          <a:bodyPr wrap="square" rtlCol="0">
            <a:spAutoFit/>
          </a:bodyPr>
          <a:lstStyle/>
          <a:p>
            <a:r>
              <a:rPr lang="en-US" sz="2000" dirty="0">
                <a:latin typeface="Avenir Black"/>
                <a:cs typeface="Avenir Black"/>
              </a:rPr>
              <a:t>Add 3 points for each of the following farm adaptations implemented:</a:t>
            </a:r>
          </a:p>
          <a:p>
            <a:pPr marL="285750" indent="-285750">
              <a:buFont typeface="Arial"/>
              <a:buChar char="•"/>
            </a:pPr>
            <a:r>
              <a:rPr lang="en-US" sz="2000" dirty="0">
                <a:latin typeface="Avenir Black"/>
                <a:cs typeface="Avenir Black"/>
              </a:rPr>
              <a:t>No-till planting</a:t>
            </a:r>
          </a:p>
          <a:p>
            <a:pPr marL="285750" indent="-285750">
              <a:buFont typeface="Arial"/>
              <a:buChar char="•"/>
            </a:pPr>
            <a:r>
              <a:rPr lang="en-US" sz="2000" dirty="0">
                <a:latin typeface="Avenir Black"/>
                <a:cs typeface="Avenir Black"/>
              </a:rPr>
              <a:t>Water collection and storage</a:t>
            </a:r>
          </a:p>
          <a:p>
            <a:pPr marL="285750" indent="-285750">
              <a:buFont typeface="Arial"/>
              <a:buChar char="•"/>
            </a:pPr>
            <a:r>
              <a:rPr lang="en-US" sz="2000" dirty="0">
                <a:latin typeface="Avenir Black"/>
                <a:cs typeface="Avenir Black"/>
              </a:rPr>
              <a:t>Soil moisture monitoring</a:t>
            </a:r>
          </a:p>
        </p:txBody>
      </p:sp>
    </p:spTree>
    <p:extLst>
      <p:ext uri="{BB962C8B-B14F-4D97-AF65-F5344CB8AC3E}">
        <p14:creationId xmlns:p14="http://schemas.microsoft.com/office/powerpoint/2010/main" val="537276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dirty="0"/>
              <a:t>Year 6 – Subsidy Announcement</a:t>
            </a: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marL="0" indent="0">
              <a:buNone/>
            </a:pPr>
            <a:r>
              <a:rPr lang="en-US" sz="2400" dirty="0"/>
              <a:t>Water conservation includes using water resources responsibly (not overwatering) and only watering when necessary.  </a:t>
            </a:r>
          </a:p>
          <a:p>
            <a:pPr marL="0" indent="0">
              <a:buNone/>
            </a:pPr>
            <a:endParaRPr lang="en-US" sz="1000" dirty="0"/>
          </a:p>
          <a:p>
            <a:pPr marL="0" indent="0">
              <a:buNone/>
            </a:pPr>
            <a:r>
              <a:rPr lang="en-US" sz="2400" dirty="0"/>
              <a:t>Extreme droughts are predicted to happen more often as a result of global climate change.</a:t>
            </a:r>
          </a:p>
          <a:p>
            <a:pPr marL="0" indent="0">
              <a:buNone/>
            </a:pPr>
            <a:r>
              <a:rPr lang="en-US" dirty="0">
                <a:solidFill>
                  <a:srgbClr val="FF0000"/>
                </a:solidFill>
              </a:rPr>
              <a:t>*Add </a:t>
            </a:r>
            <a:r>
              <a:rPr lang="en-US" b="1" i="1" dirty="0">
                <a:solidFill>
                  <a:srgbClr val="FF0000"/>
                </a:solidFill>
              </a:rPr>
              <a:t>5 points</a:t>
            </a:r>
            <a:r>
              <a:rPr lang="en-US" dirty="0">
                <a:solidFill>
                  <a:srgbClr val="FF0000"/>
                </a:solidFill>
              </a:rPr>
              <a:t> in the subsidy bonus blank if you invested in </a:t>
            </a:r>
            <a:r>
              <a:rPr lang="en-US" u="sng" dirty="0">
                <a:solidFill>
                  <a:srgbClr val="FF0000"/>
                </a:solidFill>
              </a:rPr>
              <a:t>soil moisture monitoring</a:t>
            </a:r>
            <a:r>
              <a:rPr lang="en-US" dirty="0">
                <a:solidFill>
                  <a:srgbClr val="FF0000"/>
                </a:solidFill>
              </a:rPr>
              <a:t>* </a:t>
            </a:r>
          </a:p>
          <a:p>
            <a:pPr marL="0" indent="0">
              <a:buNone/>
            </a:pPr>
            <a:r>
              <a:rPr lang="en-US" dirty="0">
                <a:solidFill>
                  <a:srgbClr val="FF0000"/>
                </a:solidFill>
              </a:rPr>
              <a:t>*Add </a:t>
            </a:r>
            <a:r>
              <a:rPr lang="en-US" b="1" i="1" dirty="0">
                <a:solidFill>
                  <a:srgbClr val="FF0000"/>
                </a:solidFill>
              </a:rPr>
              <a:t>10 points</a:t>
            </a:r>
            <a:r>
              <a:rPr lang="en-US" dirty="0">
                <a:solidFill>
                  <a:srgbClr val="FF0000"/>
                </a:solidFill>
              </a:rPr>
              <a:t> in the subsidy bonus blank if you invested in </a:t>
            </a:r>
            <a:r>
              <a:rPr lang="en-US" u="sng" dirty="0">
                <a:solidFill>
                  <a:srgbClr val="FF0000"/>
                </a:solidFill>
              </a:rPr>
              <a:t>water collection and storage</a:t>
            </a:r>
            <a:r>
              <a:rPr lang="en-US" dirty="0">
                <a:solidFill>
                  <a:srgbClr val="FF0000"/>
                </a:solidFill>
              </a:rPr>
              <a:t>*</a:t>
            </a:r>
          </a:p>
          <a:p>
            <a:pPr marL="0" indent="0">
              <a:buNone/>
            </a:pPr>
            <a:r>
              <a:rPr lang="en-US" dirty="0">
                <a:solidFill>
                  <a:srgbClr val="FF0000"/>
                </a:solidFill>
              </a:rPr>
              <a:t>*If you invested in both, add </a:t>
            </a:r>
            <a:r>
              <a:rPr lang="en-US" i="1" dirty="0">
                <a:solidFill>
                  <a:srgbClr val="FF0000"/>
                </a:solidFill>
              </a:rPr>
              <a:t>15 points</a:t>
            </a:r>
            <a:r>
              <a:rPr lang="en-US" dirty="0">
                <a:solidFill>
                  <a:srgbClr val="FF0000"/>
                </a:solidFill>
              </a:rPr>
              <a:t> total*</a:t>
            </a:r>
          </a:p>
          <a:p>
            <a:pPr marL="0" indent="0">
              <a:buNone/>
            </a:pP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12364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Farms on the Table</a:t>
            </a:r>
          </a:p>
        </p:txBody>
      </p:sp>
      <p:sp>
        <p:nvSpPr>
          <p:cNvPr id="3" name="Content Placeholder 2"/>
          <p:cNvSpPr>
            <a:spLocks noGrp="1"/>
          </p:cNvSpPr>
          <p:nvPr>
            <p:ph idx="1"/>
          </p:nvPr>
        </p:nvSpPr>
        <p:spPr>
          <a:xfrm>
            <a:off x="457200" y="1295399"/>
            <a:ext cx="4953000" cy="3124201"/>
          </a:xfrm>
        </p:spPr>
        <p:txBody>
          <a:bodyPr>
            <a:normAutofit/>
          </a:bodyPr>
          <a:lstStyle/>
          <a:p>
            <a:r>
              <a:rPr lang="en-US" dirty="0"/>
              <a:t>You are a farmer</a:t>
            </a:r>
          </a:p>
          <a:p>
            <a:r>
              <a:rPr lang="en-US" dirty="0"/>
              <a:t>Goal: stay </a:t>
            </a:r>
            <a:r>
              <a:rPr lang="en-US" u="sng" dirty="0"/>
              <a:t>in the black</a:t>
            </a:r>
          </a:p>
          <a:p>
            <a:r>
              <a:rPr lang="en-US" dirty="0"/>
              <a:t>Circle </a:t>
            </a:r>
            <a:r>
              <a:rPr lang="en-US" u="sng" dirty="0"/>
              <a:t>one</a:t>
            </a:r>
            <a:r>
              <a:rPr lang="en-US" dirty="0"/>
              <a:t> of the counties in Table 1</a:t>
            </a:r>
          </a:p>
        </p:txBody>
      </p:sp>
      <p:pic>
        <p:nvPicPr>
          <p:cNvPr id="7" name="Picture 6" descr="Chili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929" y="1553395"/>
            <a:ext cx="3325628" cy="2217085"/>
          </a:xfrm>
          <a:prstGeom prst="rect">
            <a:avLst/>
          </a:prstGeom>
        </p:spPr>
      </p:pic>
      <p:sp>
        <p:nvSpPr>
          <p:cNvPr id="8" name="TextBox 7"/>
          <p:cNvSpPr txBox="1"/>
          <p:nvPr/>
        </p:nvSpPr>
        <p:spPr>
          <a:xfrm>
            <a:off x="5651928" y="3768897"/>
            <a:ext cx="3339671" cy="523220"/>
          </a:xfrm>
          <a:prstGeom prst="rect">
            <a:avLst/>
          </a:prstGeom>
          <a:noFill/>
        </p:spPr>
        <p:txBody>
          <a:bodyPr wrap="square" rtlCol="0">
            <a:spAutoFit/>
          </a:bodyPr>
          <a:lstStyle/>
          <a:p>
            <a:r>
              <a:rPr lang="en-US" sz="1400" dirty="0">
                <a:latin typeface="Baskerville"/>
                <a:cs typeface="Baskerville"/>
              </a:rPr>
              <a:t>Source: </a:t>
            </a:r>
            <a:r>
              <a:rPr lang="en-US" sz="1400" dirty="0" err="1">
                <a:latin typeface="Baskerville"/>
                <a:cs typeface="Baskerville"/>
              </a:rPr>
              <a:t>www.climate.gov</a:t>
            </a:r>
            <a:r>
              <a:rPr lang="en-US" sz="1400" dirty="0">
                <a:latin typeface="Baskerville"/>
                <a:cs typeface="Baskerville"/>
              </a:rPr>
              <a:t>/sites/default/files/Chili_720.jpg</a:t>
            </a:r>
          </a:p>
        </p:txBody>
      </p:sp>
      <p:sp>
        <p:nvSpPr>
          <p:cNvPr id="9" name="TextBox 8"/>
          <p:cNvSpPr txBox="1"/>
          <p:nvPr/>
        </p:nvSpPr>
        <p:spPr>
          <a:xfrm>
            <a:off x="92955" y="5943600"/>
            <a:ext cx="3303557" cy="738664"/>
          </a:xfrm>
          <a:prstGeom prst="rect">
            <a:avLst/>
          </a:prstGeom>
          <a:noFill/>
        </p:spPr>
        <p:txBody>
          <a:bodyPr wrap="square" rtlCol="0">
            <a:spAutoFit/>
          </a:bodyPr>
          <a:lstStyle/>
          <a:p>
            <a:r>
              <a:rPr lang="en-US" sz="1400" dirty="0">
                <a:latin typeface="Baskerville"/>
                <a:cs typeface="Baskerville"/>
              </a:rPr>
              <a:t>Source: </a:t>
            </a:r>
            <a:r>
              <a:rPr lang="en-US" sz="1400" dirty="0" err="1">
                <a:latin typeface="Baskerville"/>
                <a:cs typeface="Baskerville"/>
              </a:rPr>
              <a:t>wbc.agr.mt.gov</a:t>
            </a:r>
            <a:r>
              <a:rPr lang="en-US" sz="1400" dirty="0">
                <a:latin typeface="Baskerville"/>
                <a:cs typeface="Baskerville"/>
              </a:rPr>
              <a:t>/portals/149/Images/Homepage/itk_farmer_358x270.jpg</a:t>
            </a:r>
          </a:p>
        </p:txBody>
      </p:sp>
      <p:pic>
        <p:nvPicPr>
          <p:cNvPr id="10" name="Picture 9" descr="itk_farmer_358x2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728372"/>
            <a:ext cx="2971800" cy="2241302"/>
          </a:xfrm>
          <a:prstGeom prst="rect">
            <a:avLst/>
          </a:prstGeom>
        </p:spPr>
      </p:pic>
      <p:pic>
        <p:nvPicPr>
          <p:cNvPr id="4" name="Picture 3" descr="Screen Shot 2017-08-08 at 1.43.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7168" y="4318750"/>
            <a:ext cx="5426832" cy="2548967"/>
          </a:xfrm>
          <a:prstGeom prst="rect">
            <a:avLst/>
          </a:prstGeom>
        </p:spPr>
      </p:pic>
    </p:spTree>
    <p:extLst>
      <p:ext uri="{BB962C8B-B14F-4D97-AF65-F5344CB8AC3E}">
        <p14:creationId xmlns:p14="http://schemas.microsoft.com/office/powerpoint/2010/main" val="212986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sz="4000" dirty="0"/>
              <a:t>No-till Planting</a:t>
            </a:r>
            <a:br>
              <a:rPr lang="en-US" sz="4000" dirty="0"/>
            </a:br>
            <a:r>
              <a:rPr lang="en-US" sz="1800" dirty="0"/>
              <a:t>A type of planting where the seeds are inserted directly into the soil, instead of turning the soil over before inserting the seeds into the soil</a:t>
            </a:r>
            <a:endParaRPr lang="en-US" sz="3800" dirty="0"/>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r>
              <a:rPr lang="en-US" dirty="0"/>
              <a:t>Pros:</a:t>
            </a:r>
          </a:p>
          <a:p>
            <a:pPr lvl="1"/>
            <a:r>
              <a:rPr lang="en-US" dirty="0"/>
              <a:t>Lower labor, equipment, and fuel costs</a:t>
            </a:r>
          </a:p>
          <a:p>
            <a:pPr lvl="1"/>
            <a:r>
              <a:rPr lang="en-US" dirty="0"/>
              <a:t>Reduces water runoff from precipitation and irrigation</a:t>
            </a:r>
          </a:p>
          <a:p>
            <a:pPr lvl="1"/>
            <a:r>
              <a:rPr lang="en-US" dirty="0"/>
              <a:t>Limits wind erosion and compaction, and increases organic material</a:t>
            </a:r>
          </a:p>
          <a:p>
            <a:pPr marL="457200" lvl="1" indent="0">
              <a:buNone/>
            </a:pPr>
            <a:endParaRPr lang="en-US" dirty="0"/>
          </a:p>
        </p:txBody>
      </p:sp>
      <p:sp>
        <p:nvSpPr>
          <p:cNvPr id="4" name="TextBox 3"/>
          <p:cNvSpPr txBox="1"/>
          <p:nvPr/>
        </p:nvSpPr>
        <p:spPr>
          <a:xfrm>
            <a:off x="304800" y="6519446"/>
            <a:ext cx="8686799" cy="338554"/>
          </a:xfrm>
          <a:prstGeom prst="rect">
            <a:avLst/>
          </a:prstGeom>
          <a:noFill/>
        </p:spPr>
        <p:txBody>
          <a:bodyPr wrap="square" rtlCol="0">
            <a:spAutoFit/>
          </a:bodyPr>
          <a:lstStyle/>
          <a:p>
            <a:pPr algn="ctr"/>
            <a:r>
              <a:rPr lang="en-US" sz="1600" dirty="0">
                <a:latin typeface="Baskerville"/>
                <a:cs typeface="Baskerville"/>
              </a:rPr>
              <a:t>Source: </a:t>
            </a:r>
            <a:r>
              <a:rPr lang="en-US" sz="1600" dirty="0" err="1">
                <a:latin typeface="Baskerville"/>
                <a:cs typeface="Baskerville"/>
              </a:rPr>
              <a:t>www.nrcs.usda.gov</a:t>
            </a:r>
            <a:r>
              <a:rPr lang="en-US" sz="1600" dirty="0">
                <a:latin typeface="Baskerville"/>
                <a:cs typeface="Baskerville"/>
              </a:rPr>
              <a:t>/</a:t>
            </a:r>
            <a:r>
              <a:rPr lang="en-US" sz="1600" dirty="0" err="1">
                <a:latin typeface="Baskerville"/>
                <a:cs typeface="Baskerville"/>
              </a:rPr>
              <a:t>wps</a:t>
            </a:r>
            <a:r>
              <a:rPr lang="en-US" sz="1600" dirty="0">
                <a:latin typeface="Baskerville"/>
                <a:cs typeface="Baskerville"/>
              </a:rPr>
              <a:t>/portal/</a:t>
            </a:r>
            <a:r>
              <a:rPr lang="en-US" sz="1600" dirty="0" err="1">
                <a:latin typeface="Baskerville"/>
                <a:cs typeface="Baskerville"/>
              </a:rPr>
              <a:t>nrcs</a:t>
            </a:r>
            <a:r>
              <a:rPr lang="en-US" sz="1600" dirty="0">
                <a:latin typeface="Baskerville"/>
                <a:cs typeface="Baskerville"/>
              </a:rPr>
              <a:t>/detail/in/programs/?</a:t>
            </a:r>
            <a:r>
              <a:rPr lang="en-US" sz="1600" dirty="0" err="1">
                <a:latin typeface="Baskerville"/>
                <a:cs typeface="Baskerville"/>
              </a:rPr>
              <a:t>cid</a:t>
            </a:r>
            <a:r>
              <a:rPr lang="en-US" sz="1600" dirty="0">
                <a:latin typeface="Baskerville"/>
                <a:cs typeface="Baskerville"/>
              </a:rPr>
              <a:t>=nrcs144p2_027311</a:t>
            </a:r>
          </a:p>
        </p:txBody>
      </p:sp>
      <p:sp>
        <p:nvSpPr>
          <p:cNvPr id="7" name="Content Placeholder 2"/>
          <p:cNvSpPr txBox="1">
            <a:spLocks/>
          </p:cNvSpPr>
          <p:nvPr/>
        </p:nvSpPr>
        <p:spPr>
          <a:xfrm>
            <a:off x="4876799" y="1638300"/>
            <a:ext cx="41148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endParaRPr lang="en-US" dirty="0"/>
          </a:p>
        </p:txBody>
      </p:sp>
      <p:sp>
        <p:nvSpPr>
          <p:cNvPr id="8" name="Content Placeholder 4"/>
          <p:cNvSpPr txBox="1">
            <a:spLocks/>
          </p:cNvSpPr>
          <p:nvPr/>
        </p:nvSpPr>
        <p:spPr>
          <a:xfrm>
            <a:off x="4648200" y="1600200"/>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Cons:</a:t>
            </a:r>
          </a:p>
          <a:p>
            <a:pPr lvl="1"/>
            <a:r>
              <a:rPr lang="en-US" dirty="0"/>
              <a:t>High upfront equipment costs</a:t>
            </a:r>
          </a:p>
          <a:p>
            <a:pPr lvl="1"/>
            <a:r>
              <a:rPr lang="en-US" dirty="0"/>
              <a:t>May require more herbicide and fungicide</a:t>
            </a:r>
          </a:p>
        </p:txBody>
      </p:sp>
      <p:pic>
        <p:nvPicPr>
          <p:cNvPr id="9" name="Picture 8"/>
          <p:cNvPicPr>
            <a:picLocks noChangeAspect="1"/>
          </p:cNvPicPr>
          <p:nvPr/>
        </p:nvPicPr>
        <p:blipFill>
          <a:blip r:embed="rId3"/>
          <a:stretch>
            <a:fillRect/>
          </a:stretch>
        </p:blipFill>
        <p:spPr>
          <a:xfrm>
            <a:off x="5334000" y="4562025"/>
            <a:ext cx="2514600" cy="1800454"/>
          </a:xfrm>
          <a:prstGeom prst="rect">
            <a:avLst/>
          </a:prstGeom>
        </p:spPr>
      </p:pic>
    </p:spTree>
    <p:extLst>
      <p:ext uri="{BB962C8B-B14F-4D97-AF65-F5344CB8AC3E}">
        <p14:creationId xmlns:p14="http://schemas.microsoft.com/office/powerpoint/2010/main" val="327711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Hedgerows</a:t>
            </a:r>
            <a:br>
              <a:rPr lang="en-US" dirty="0"/>
            </a:br>
            <a:r>
              <a:rPr lang="en-US" sz="1800" dirty="0"/>
              <a:t>A row of wild shrubs and trees bordering a road or field</a:t>
            </a:r>
            <a:endParaRPr lang="en-US" dirty="0"/>
          </a:p>
        </p:txBody>
      </p:sp>
      <p:sp>
        <p:nvSpPr>
          <p:cNvPr id="3" name="Content Placeholder 2"/>
          <p:cNvSpPr>
            <a:spLocks noGrp="1"/>
          </p:cNvSpPr>
          <p:nvPr>
            <p:ph idx="1"/>
          </p:nvPr>
        </p:nvSpPr>
        <p:spPr>
          <a:xfrm>
            <a:off x="457200" y="1417638"/>
            <a:ext cx="4114800" cy="4708525"/>
          </a:xfrm>
        </p:spPr>
        <p:txBody>
          <a:bodyPr>
            <a:normAutofit lnSpcReduction="10000"/>
          </a:bodyPr>
          <a:lstStyle/>
          <a:p>
            <a:r>
              <a:rPr lang="en-US" dirty="0"/>
              <a:t>Pros:</a:t>
            </a:r>
          </a:p>
          <a:p>
            <a:pPr lvl="1"/>
            <a:r>
              <a:rPr lang="en-US" dirty="0"/>
              <a:t>Helps prevent some wind and water erosion of the soil</a:t>
            </a:r>
          </a:p>
          <a:p>
            <a:pPr lvl="1"/>
            <a:r>
              <a:rPr lang="en-US" dirty="0"/>
              <a:t>Can help prevent the spread of insect and fungal diseases</a:t>
            </a:r>
          </a:p>
          <a:p>
            <a:pPr lvl="1"/>
            <a:r>
              <a:rPr lang="en-US" dirty="0"/>
              <a:t>Can create pollinator habitat</a:t>
            </a:r>
          </a:p>
          <a:p>
            <a:endParaRPr lang="en-US" dirty="0"/>
          </a:p>
        </p:txBody>
      </p:sp>
      <p:sp>
        <p:nvSpPr>
          <p:cNvPr id="4" name="TextBox 3"/>
          <p:cNvSpPr txBox="1"/>
          <p:nvPr/>
        </p:nvSpPr>
        <p:spPr>
          <a:xfrm>
            <a:off x="0" y="6434470"/>
            <a:ext cx="9144000" cy="338554"/>
          </a:xfrm>
          <a:prstGeom prst="rect">
            <a:avLst/>
          </a:prstGeom>
          <a:noFill/>
        </p:spPr>
        <p:txBody>
          <a:bodyPr wrap="square" rtlCol="0">
            <a:spAutoFit/>
          </a:bodyPr>
          <a:lstStyle/>
          <a:p>
            <a:pPr algn="ctr"/>
            <a:r>
              <a:rPr lang="en-US" sz="1600" dirty="0">
                <a:latin typeface="Baskerville"/>
                <a:cs typeface="Baskerville"/>
              </a:rPr>
              <a:t>Source: </a:t>
            </a:r>
            <a:r>
              <a:rPr lang="en-US" sz="1600" dirty="0" err="1">
                <a:latin typeface="Baskerville"/>
                <a:cs typeface="Baskerville"/>
              </a:rPr>
              <a:t>nrcs.usda.gov</a:t>
            </a:r>
            <a:r>
              <a:rPr lang="en-US" sz="1600" dirty="0">
                <a:latin typeface="Baskerville"/>
                <a:cs typeface="Baskerville"/>
              </a:rPr>
              <a:t>/</a:t>
            </a:r>
            <a:r>
              <a:rPr lang="en-US" sz="1600" dirty="0" err="1">
                <a:latin typeface="Baskerville"/>
                <a:cs typeface="Baskerville"/>
              </a:rPr>
              <a:t>wps</a:t>
            </a:r>
            <a:r>
              <a:rPr lang="en-US" sz="1600" dirty="0">
                <a:latin typeface="Baskerville"/>
                <a:cs typeface="Baskerville"/>
              </a:rPr>
              <a:t>/portal/</a:t>
            </a:r>
            <a:r>
              <a:rPr lang="en-US" sz="1600" dirty="0" err="1">
                <a:latin typeface="Baskerville"/>
                <a:cs typeface="Baskerville"/>
              </a:rPr>
              <a:t>nrcs</a:t>
            </a:r>
            <a:r>
              <a:rPr lang="en-US" sz="1600" dirty="0">
                <a:latin typeface="Baskerville"/>
                <a:cs typeface="Baskerville"/>
              </a:rPr>
              <a:t>/detail/</a:t>
            </a:r>
            <a:r>
              <a:rPr lang="en-US" sz="1600" dirty="0" err="1">
                <a:latin typeface="Baskerville"/>
                <a:cs typeface="Baskerville"/>
              </a:rPr>
              <a:t>il</a:t>
            </a:r>
            <a:r>
              <a:rPr lang="en-US" sz="1600" dirty="0">
                <a:latin typeface="Baskerville"/>
                <a:cs typeface="Baskerville"/>
              </a:rPr>
              <a:t>/newsroom/factsheets/?</a:t>
            </a:r>
            <a:r>
              <a:rPr lang="en-US" sz="1600" dirty="0" err="1">
                <a:latin typeface="Baskerville"/>
                <a:cs typeface="Baskerville"/>
              </a:rPr>
              <a:t>cid</a:t>
            </a:r>
            <a:r>
              <a:rPr lang="en-US" sz="1600" dirty="0">
                <a:latin typeface="Baskerville"/>
                <a:cs typeface="Baskerville"/>
              </a:rPr>
              <a:t>=stelprdb1265079</a:t>
            </a:r>
          </a:p>
        </p:txBody>
      </p:sp>
      <p:sp>
        <p:nvSpPr>
          <p:cNvPr id="6" name="Content Placeholder 4"/>
          <p:cNvSpPr txBox="1">
            <a:spLocks/>
          </p:cNvSpPr>
          <p:nvPr/>
        </p:nvSpPr>
        <p:spPr>
          <a:xfrm>
            <a:off x="4648200" y="13716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Cons:</a:t>
            </a:r>
          </a:p>
          <a:p>
            <a:pPr lvl="1"/>
            <a:r>
              <a:rPr lang="en-US" dirty="0"/>
              <a:t>Fewer rows for crops</a:t>
            </a:r>
          </a:p>
          <a:p>
            <a:pPr lvl="1"/>
            <a:r>
              <a:rPr lang="en-US" dirty="0"/>
              <a:t>Needs watering and maintenance</a:t>
            </a:r>
          </a:p>
        </p:txBody>
      </p:sp>
      <p:pic>
        <p:nvPicPr>
          <p:cNvPr id="8" name="Picture 7"/>
          <p:cNvPicPr>
            <a:picLocks noChangeAspect="1"/>
          </p:cNvPicPr>
          <p:nvPr/>
        </p:nvPicPr>
        <p:blipFill>
          <a:blip r:embed="rId3"/>
          <a:stretch>
            <a:fillRect/>
          </a:stretch>
        </p:blipFill>
        <p:spPr>
          <a:xfrm>
            <a:off x="5243272" y="4043623"/>
            <a:ext cx="3214927" cy="2132568"/>
          </a:xfrm>
          <a:prstGeom prst="rect">
            <a:avLst/>
          </a:prstGeom>
        </p:spPr>
      </p:pic>
    </p:spTree>
    <p:extLst>
      <p:ext uri="{BB962C8B-B14F-4D97-AF65-F5344CB8AC3E}">
        <p14:creationId xmlns:p14="http://schemas.microsoft.com/office/powerpoint/2010/main" val="265095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Water Collection and Storage Unit</a:t>
            </a:r>
            <a:br>
              <a:rPr lang="en-US" sz="3900" dirty="0"/>
            </a:br>
            <a:r>
              <a:rPr lang="en-US" sz="1800" dirty="0"/>
              <a:t>Collects rainfall from roofs or runoff from fields to be used for irrigation</a:t>
            </a:r>
          </a:p>
        </p:txBody>
      </p:sp>
      <p:sp>
        <p:nvSpPr>
          <p:cNvPr id="5" name="TextBox 4"/>
          <p:cNvSpPr txBox="1"/>
          <p:nvPr/>
        </p:nvSpPr>
        <p:spPr>
          <a:xfrm>
            <a:off x="50801" y="6443246"/>
            <a:ext cx="9093200" cy="338554"/>
          </a:xfrm>
          <a:prstGeom prst="rect">
            <a:avLst/>
          </a:prstGeom>
          <a:noFill/>
        </p:spPr>
        <p:txBody>
          <a:bodyPr wrap="square" rtlCol="0">
            <a:spAutoFit/>
          </a:bodyPr>
          <a:lstStyle/>
          <a:p>
            <a:pPr algn="ctr"/>
            <a:r>
              <a:rPr lang="en-US" sz="1600" dirty="0">
                <a:latin typeface="Baskerville"/>
                <a:cs typeface="Baskerville"/>
              </a:rPr>
              <a:t>Source: </a:t>
            </a:r>
            <a:r>
              <a:rPr lang="en-US" sz="1600" dirty="0" err="1">
                <a:latin typeface="Baskerville"/>
                <a:cs typeface="Baskerville"/>
              </a:rPr>
              <a:t>nrcs.usda.gov</a:t>
            </a:r>
            <a:r>
              <a:rPr lang="en-US" sz="1600" dirty="0">
                <a:latin typeface="Baskerville"/>
                <a:cs typeface="Baskerville"/>
              </a:rPr>
              <a:t>/</a:t>
            </a:r>
            <a:r>
              <a:rPr lang="en-US" sz="1600" dirty="0" err="1">
                <a:latin typeface="Baskerville"/>
                <a:cs typeface="Baskerville"/>
              </a:rPr>
              <a:t>wps</a:t>
            </a:r>
            <a:r>
              <a:rPr lang="en-US" sz="1600" dirty="0">
                <a:latin typeface="Baskerville"/>
                <a:cs typeface="Baskerville"/>
              </a:rPr>
              <a:t>/portal/</a:t>
            </a:r>
            <a:r>
              <a:rPr lang="en-US" sz="1600" dirty="0" err="1">
                <a:latin typeface="Baskerville"/>
                <a:cs typeface="Baskerville"/>
              </a:rPr>
              <a:t>nrcs</a:t>
            </a:r>
            <a:r>
              <a:rPr lang="en-US" sz="1600" dirty="0">
                <a:latin typeface="Baskerville"/>
                <a:cs typeface="Baskerville"/>
              </a:rPr>
              <a:t>/detail/</a:t>
            </a:r>
            <a:r>
              <a:rPr lang="en-US" sz="1600" dirty="0" err="1">
                <a:latin typeface="Baskerville"/>
                <a:cs typeface="Baskerville"/>
              </a:rPr>
              <a:t>tx</a:t>
            </a:r>
            <a:r>
              <a:rPr lang="en-US" sz="1600" dirty="0">
                <a:latin typeface="Baskerville"/>
                <a:cs typeface="Baskerville"/>
              </a:rPr>
              <a:t>/newsroom/stories/?</a:t>
            </a:r>
            <a:r>
              <a:rPr lang="en-US" sz="1600" dirty="0" err="1">
                <a:latin typeface="Baskerville"/>
                <a:cs typeface="Baskerville"/>
              </a:rPr>
              <a:t>cid</a:t>
            </a:r>
            <a:r>
              <a:rPr lang="en-US" sz="1600" dirty="0">
                <a:latin typeface="Baskerville"/>
                <a:cs typeface="Baskerville"/>
              </a:rPr>
              <a:t>=nrcseprd882030</a:t>
            </a:r>
          </a:p>
        </p:txBody>
      </p:sp>
      <p:sp>
        <p:nvSpPr>
          <p:cNvPr id="6" name="Content Placeholder 2"/>
          <p:cNvSpPr>
            <a:spLocks noGrp="1"/>
          </p:cNvSpPr>
          <p:nvPr>
            <p:ph idx="1"/>
          </p:nvPr>
        </p:nvSpPr>
        <p:spPr>
          <a:xfrm>
            <a:off x="457200" y="1417638"/>
            <a:ext cx="4114800" cy="5059362"/>
          </a:xfrm>
        </p:spPr>
        <p:txBody>
          <a:bodyPr/>
          <a:lstStyle/>
          <a:p>
            <a:r>
              <a:rPr lang="en-US" sz="2400" dirty="0"/>
              <a:t>Pros:</a:t>
            </a:r>
          </a:p>
          <a:p>
            <a:pPr lvl="1"/>
            <a:r>
              <a:rPr lang="en-US" sz="2400" dirty="0"/>
              <a:t>Water source available during droughts</a:t>
            </a:r>
          </a:p>
          <a:p>
            <a:pPr marL="457200" lvl="1" indent="0">
              <a:buNone/>
            </a:pPr>
            <a:endParaRPr lang="en-US" dirty="0"/>
          </a:p>
        </p:txBody>
      </p:sp>
      <p:sp>
        <p:nvSpPr>
          <p:cNvPr id="7" name="Content Placeholder 6"/>
          <p:cNvSpPr txBox="1">
            <a:spLocks/>
          </p:cNvSpPr>
          <p:nvPr/>
        </p:nvSpPr>
        <p:spPr>
          <a:xfrm>
            <a:off x="4622800" y="1417638"/>
            <a:ext cx="4038600" cy="41183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Cons:</a:t>
            </a:r>
          </a:p>
          <a:p>
            <a:pPr lvl="1"/>
            <a:r>
              <a:rPr lang="en-US" sz="2400" dirty="0"/>
              <a:t>Can take a few years to gather enough water to help mitigate effects</a:t>
            </a:r>
          </a:p>
          <a:p>
            <a:pPr lvl="1"/>
            <a:r>
              <a:rPr lang="en-US" sz="2400" dirty="0"/>
              <a:t>Requires space</a:t>
            </a:r>
          </a:p>
        </p:txBody>
      </p:sp>
      <p:pic>
        <p:nvPicPr>
          <p:cNvPr id="8" name="Picture 7"/>
          <p:cNvPicPr>
            <a:picLocks noChangeAspect="1"/>
          </p:cNvPicPr>
          <p:nvPr/>
        </p:nvPicPr>
        <p:blipFill>
          <a:blip r:embed="rId3"/>
          <a:stretch>
            <a:fillRect/>
          </a:stretch>
        </p:blipFill>
        <p:spPr>
          <a:xfrm>
            <a:off x="4876800" y="3956442"/>
            <a:ext cx="3581400" cy="2387600"/>
          </a:xfrm>
          <a:prstGeom prst="rect">
            <a:avLst/>
          </a:prstGeom>
        </p:spPr>
      </p:pic>
      <p:pic>
        <p:nvPicPr>
          <p:cNvPr id="9" name="Picture 8"/>
          <p:cNvPicPr>
            <a:picLocks noChangeAspect="1"/>
          </p:cNvPicPr>
          <p:nvPr/>
        </p:nvPicPr>
        <p:blipFill>
          <a:blip r:embed="rId4"/>
          <a:stretch>
            <a:fillRect/>
          </a:stretch>
        </p:blipFill>
        <p:spPr>
          <a:xfrm>
            <a:off x="309140" y="3590067"/>
            <a:ext cx="4126768" cy="2751178"/>
          </a:xfrm>
          <a:prstGeom prst="rect">
            <a:avLst/>
          </a:prstGeom>
        </p:spPr>
      </p:pic>
    </p:spTree>
    <p:extLst>
      <p:ext uri="{BB962C8B-B14F-4D97-AF65-F5344CB8AC3E}">
        <p14:creationId xmlns:p14="http://schemas.microsoft.com/office/powerpoint/2010/main" val="386465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Moisture Monitoring</a:t>
            </a:r>
          </a:p>
        </p:txBody>
      </p:sp>
      <p:sp>
        <p:nvSpPr>
          <p:cNvPr id="3" name="Content Placeholder 2"/>
          <p:cNvSpPr>
            <a:spLocks noGrp="1"/>
          </p:cNvSpPr>
          <p:nvPr>
            <p:ph idx="1"/>
          </p:nvPr>
        </p:nvSpPr>
        <p:spPr>
          <a:xfrm>
            <a:off x="457200" y="1417638"/>
            <a:ext cx="4495800" cy="5059362"/>
          </a:xfrm>
        </p:spPr>
        <p:txBody>
          <a:bodyPr>
            <a:normAutofit/>
          </a:bodyPr>
          <a:lstStyle/>
          <a:p>
            <a:r>
              <a:rPr lang="en-US" dirty="0"/>
              <a:t>Pros:</a:t>
            </a:r>
          </a:p>
          <a:p>
            <a:pPr lvl="1"/>
            <a:r>
              <a:rPr lang="en-US" dirty="0"/>
              <a:t>Helps farmers know the best time to irrigate crops, saving on water cost</a:t>
            </a:r>
          </a:p>
          <a:p>
            <a:pPr lvl="1"/>
            <a:r>
              <a:rPr lang="en-US" dirty="0"/>
              <a:t>Inexpensive equipment</a:t>
            </a:r>
          </a:p>
          <a:p>
            <a:endParaRPr lang="en-US" dirty="0"/>
          </a:p>
        </p:txBody>
      </p:sp>
      <p:sp>
        <p:nvSpPr>
          <p:cNvPr id="4" name="TextBox 3"/>
          <p:cNvSpPr txBox="1"/>
          <p:nvPr/>
        </p:nvSpPr>
        <p:spPr>
          <a:xfrm>
            <a:off x="4419600" y="6290846"/>
            <a:ext cx="4571999" cy="338554"/>
          </a:xfrm>
          <a:prstGeom prst="rect">
            <a:avLst/>
          </a:prstGeom>
          <a:noFill/>
        </p:spPr>
        <p:txBody>
          <a:bodyPr wrap="square" rtlCol="0">
            <a:spAutoFit/>
          </a:bodyPr>
          <a:lstStyle/>
          <a:p>
            <a:r>
              <a:rPr lang="en-US" sz="1600" dirty="0">
                <a:latin typeface="Baskerville"/>
                <a:cs typeface="Baskerville"/>
              </a:rPr>
              <a:t>Source: </a:t>
            </a:r>
            <a:r>
              <a:rPr lang="en-US" sz="1600" dirty="0" err="1">
                <a:latin typeface="Baskerville"/>
                <a:cs typeface="Baskerville"/>
              </a:rPr>
              <a:t>agresearchmag.ars.usda.gov</a:t>
            </a:r>
            <a:r>
              <a:rPr lang="en-US" sz="1600" dirty="0">
                <a:latin typeface="Baskerville"/>
                <a:cs typeface="Baskerville"/>
              </a:rPr>
              <a:t>/2013/</a:t>
            </a:r>
            <a:r>
              <a:rPr lang="en-US" sz="1600" dirty="0" err="1">
                <a:latin typeface="Baskerville"/>
                <a:cs typeface="Baskerville"/>
              </a:rPr>
              <a:t>aug</a:t>
            </a:r>
            <a:r>
              <a:rPr lang="en-US" sz="1600" dirty="0">
                <a:latin typeface="Baskerville"/>
                <a:cs typeface="Baskerville"/>
              </a:rPr>
              <a:t>/soil</a:t>
            </a:r>
          </a:p>
        </p:txBody>
      </p:sp>
      <p:sp>
        <p:nvSpPr>
          <p:cNvPr id="7" name="Content Placeholder 4"/>
          <p:cNvSpPr txBox="1">
            <a:spLocks/>
          </p:cNvSpPr>
          <p:nvPr/>
        </p:nvSpPr>
        <p:spPr>
          <a:xfrm>
            <a:off x="4648200" y="141763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Cons:</a:t>
            </a:r>
          </a:p>
          <a:p>
            <a:pPr lvl="1"/>
            <a:r>
              <a:rPr lang="en-US"/>
              <a:t>Biggest expense is labor</a:t>
            </a:r>
            <a:endParaRPr lang="en-US" dirty="0"/>
          </a:p>
        </p:txBody>
      </p:sp>
      <p:pic>
        <p:nvPicPr>
          <p:cNvPr id="8" name="Picture 7"/>
          <p:cNvPicPr>
            <a:picLocks noChangeAspect="1"/>
          </p:cNvPicPr>
          <p:nvPr/>
        </p:nvPicPr>
        <p:blipFill>
          <a:blip r:embed="rId3"/>
          <a:stretch>
            <a:fillRect/>
          </a:stretch>
        </p:blipFill>
        <p:spPr>
          <a:xfrm>
            <a:off x="5623325" y="3124200"/>
            <a:ext cx="2146300" cy="3200400"/>
          </a:xfrm>
          <a:prstGeom prst="rect">
            <a:avLst/>
          </a:prstGeom>
        </p:spPr>
      </p:pic>
    </p:spTree>
    <p:extLst>
      <p:ext uri="{BB962C8B-B14F-4D97-AF65-F5344CB8AC3E}">
        <p14:creationId xmlns:p14="http://schemas.microsoft.com/office/powerpoint/2010/main" val="392496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Beehives and Flower Strips</a:t>
            </a:r>
          </a:p>
        </p:txBody>
      </p:sp>
      <p:sp>
        <p:nvSpPr>
          <p:cNvPr id="3" name="Content Placeholder 2"/>
          <p:cNvSpPr>
            <a:spLocks noGrp="1"/>
          </p:cNvSpPr>
          <p:nvPr>
            <p:ph idx="1"/>
          </p:nvPr>
        </p:nvSpPr>
        <p:spPr>
          <a:xfrm>
            <a:off x="457200" y="1417638"/>
            <a:ext cx="4114800" cy="4708525"/>
          </a:xfrm>
        </p:spPr>
        <p:txBody>
          <a:bodyPr/>
          <a:lstStyle/>
          <a:p>
            <a:r>
              <a:rPr lang="en-US" dirty="0"/>
              <a:t>Pros:</a:t>
            </a:r>
          </a:p>
          <a:p>
            <a:pPr lvl="1"/>
            <a:r>
              <a:rPr lang="en-US" dirty="0"/>
              <a:t>Reliable pollination of crops</a:t>
            </a:r>
          </a:p>
          <a:p>
            <a:pPr lvl="1"/>
            <a:r>
              <a:rPr lang="en-US" dirty="0"/>
              <a:t>Can provide habitat for native pollinators other than bees </a:t>
            </a:r>
          </a:p>
          <a:p>
            <a:endParaRPr lang="en-US" sz="2800" dirty="0"/>
          </a:p>
        </p:txBody>
      </p:sp>
      <p:sp>
        <p:nvSpPr>
          <p:cNvPr id="4" name="TextBox 3"/>
          <p:cNvSpPr txBox="1"/>
          <p:nvPr/>
        </p:nvSpPr>
        <p:spPr>
          <a:xfrm>
            <a:off x="469900" y="6549191"/>
            <a:ext cx="8458199" cy="307777"/>
          </a:xfrm>
          <a:prstGeom prst="rect">
            <a:avLst/>
          </a:prstGeom>
          <a:noFill/>
        </p:spPr>
        <p:txBody>
          <a:bodyPr wrap="square" rtlCol="0">
            <a:spAutoFit/>
          </a:bodyPr>
          <a:lstStyle/>
          <a:p>
            <a:r>
              <a:rPr lang="en-US" sz="1400" dirty="0">
                <a:latin typeface="Baskerville"/>
                <a:cs typeface="Baskerville"/>
              </a:rPr>
              <a:t>Source: http://</a:t>
            </a:r>
            <a:r>
              <a:rPr lang="en-US" sz="1400" dirty="0" err="1">
                <a:latin typeface="Baskerville"/>
                <a:cs typeface="Baskerville"/>
              </a:rPr>
              <a:t>www.nrcs.usda.gov</a:t>
            </a:r>
            <a:r>
              <a:rPr lang="en-US" sz="1400" dirty="0">
                <a:latin typeface="Baskerville"/>
                <a:cs typeface="Baskerville"/>
              </a:rPr>
              <a:t>/</a:t>
            </a:r>
            <a:r>
              <a:rPr lang="en-US" sz="1400" dirty="0" err="1">
                <a:latin typeface="Baskerville"/>
                <a:cs typeface="Baskerville"/>
              </a:rPr>
              <a:t>wps</a:t>
            </a:r>
            <a:r>
              <a:rPr lang="en-US" sz="1400" dirty="0">
                <a:latin typeface="Baskerville"/>
                <a:cs typeface="Baskerville"/>
              </a:rPr>
              <a:t>/portal/</a:t>
            </a:r>
            <a:r>
              <a:rPr lang="en-US" sz="1400" dirty="0" err="1">
                <a:latin typeface="Baskerville"/>
                <a:cs typeface="Baskerville"/>
              </a:rPr>
              <a:t>nrcs</a:t>
            </a:r>
            <a:r>
              <a:rPr lang="en-US" sz="1400" dirty="0">
                <a:latin typeface="Baskerville"/>
                <a:cs typeface="Baskerville"/>
              </a:rPr>
              <a:t>/detail/</a:t>
            </a:r>
            <a:r>
              <a:rPr lang="en-US" sz="1400" dirty="0" err="1">
                <a:latin typeface="Baskerville"/>
                <a:cs typeface="Baskerville"/>
              </a:rPr>
              <a:t>il</a:t>
            </a:r>
            <a:r>
              <a:rPr lang="en-US" sz="1400" dirty="0">
                <a:latin typeface="Baskerville"/>
                <a:cs typeface="Baskerville"/>
              </a:rPr>
              <a:t>/newsroom/factsheets/?</a:t>
            </a:r>
            <a:r>
              <a:rPr lang="en-US" sz="1400" dirty="0" err="1">
                <a:latin typeface="Baskerville"/>
                <a:cs typeface="Baskerville"/>
              </a:rPr>
              <a:t>cid</a:t>
            </a:r>
            <a:r>
              <a:rPr lang="en-US" sz="1400" dirty="0">
                <a:latin typeface="Baskerville"/>
                <a:cs typeface="Baskerville"/>
              </a:rPr>
              <a:t>=stelprdb1265079</a:t>
            </a:r>
          </a:p>
        </p:txBody>
      </p:sp>
      <p:sp>
        <p:nvSpPr>
          <p:cNvPr id="7" name="Content Placeholder 4"/>
          <p:cNvSpPr txBox="1">
            <a:spLocks/>
          </p:cNvSpPr>
          <p:nvPr/>
        </p:nvSpPr>
        <p:spPr>
          <a:xfrm>
            <a:off x="4648200" y="1417638"/>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venir Black"/>
                <a:ea typeface="+mn-ea"/>
                <a:cs typeface="Avenir Black"/>
              </a:defRPr>
            </a:lvl1pPr>
            <a:lvl2pPr marL="742950" indent="-285750" algn="l" defTabSz="457200" rtl="0" eaLnBrk="1" latinLnBrk="0" hangingPunct="1">
              <a:spcBef>
                <a:spcPct val="20000"/>
              </a:spcBef>
              <a:buFont typeface="Arial"/>
              <a:buChar char="–"/>
              <a:defRPr sz="2800" kern="1200">
                <a:solidFill>
                  <a:schemeClr val="tx1"/>
                </a:solidFill>
                <a:latin typeface="Avenir Black"/>
                <a:ea typeface="+mn-ea"/>
                <a:cs typeface="Avenir Black"/>
              </a:defRPr>
            </a:lvl2pPr>
            <a:lvl3pPr marL="1143000" indent="-228600" algn="l" defTabSz="457200" rtl="0" eaLnBrk="1" latinLnBrk="0" hangingPunct="1">
              <a:spcBef>
                <a:spcPct val="20000"/>
              </a:spcBef>
              <a:buFont typeface="Arial"/>
              <a:buChar char="•"/>
              <a:defRPr sz="2400" kern="1200">
                <a:solidFill>
                  <a:schemeClr val="tx1"/>
                </a:solidFill>
                <a:latin typeface="Avenir Black"/>
                <a:ea typeface="+mn-ea"/>
                <a:cs typeface="Avenir Black"/>
              </a:defRPr>
            </a:lvl3pPr>
            <a:lvl4pPr marL="16002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4pPr>
            <a:lvl5pPr marL="2057400" indent="-228600" algn="l" defTabSz="457200" rtl="0" eaLnBrk="1" latinLnBrk="0" hangingPunct="1">
              <a:spcBef>
                <a:spcPct val="20000"/>
              </a:spcBef>
              <a:buFont typeface="Arial"/>
              <a:buChar char="»"/>
              <a:defRPr sz="2000" kern="1200">
                <a:solidFill>
                  <a:schemeClr val="tx1"/>
                </a:solidFill>
                <a:latin typeface="Avenir Black"/>
                <a:ea typeface="+mn-ea"/>
                <a:cs typeface="Avenir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Cons:</a:t>
            </a:r>
          </a:p>
          <a:p>
            <a:pPr lvl="1"/>
            <a:r>
              <a:rPr lang="en-US" dirty="0"/>
              <a:t>Cannot use insecticides due on harm inflicted to colonies</a:t>
            </a:r>
          </a:p>
        </p:txBody>
      </p:sp>
      <p:pic>
        <p:nvPicPr>
          <p:cNvPr id="8" name="Picture 7"/>
          <p:cNvPicPr>
            <a:picLocks noChangeAspect="1"/>
          </p:cNvPicPr>
          <p:nvPr/>
        </p:nvPicPr>
        <p:blipFill>
          <a:blip r:embed="rId3"/>
          <a:stretch>
            <a:fillRect/>
          </a:stretch>
        </p:blipFill>
        <p:spPr>
          <a:xfrm>
            <a:off x="4924946" y="3911402"/>
            <a:ext cx="3569045" cy="2551866"/>
          </a:xfrm>
          <a:prstGeom prst="rect">
            <a:avLst/>
          </a:prstGeom>
        </p:spPr>
      </p:pic>
    </p:spTree>
    <p:extLst>
      <p:ext uri="{BB962C8B-B14F-4D97-AF65-F5344CB8AC3E}">
        <p14:creationId xmlns:p14="http://schemas.microsoft.com/office/powerpoint/2010/main" val="2531458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6980</TotalTime>
  <Words>7232</Words>
  <Application>Microsoft Macintosh PowerPoint</Application>
  <PresentationFormat>On-screen Show (4:3)</PresentationFormat>
  <Paragraphs>421</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Avenir Black</vt:lpstr>
      <vt:lpstr>Baskerville</vt:lpstr>
      <vt:lpstr>Calibri</vt:lpstr>
      <vt:lpstr>Courier New</vt:lpstr>
      <vt:lpstr>Perpetua</vt:lpstr>
      <vt:lpstr>Office Theme</vt:lpstr>
      <vt:lpstr>PowerPoint Presentation</vt:lpstr>
      <vt:lpstr>Global Warming vs Climate Change</vt:lpstr>
      <vt:lpstr>Climate Change &amp; the Southwest</vt:lpstr>
      <vt:lpstr>Farms on the Table</vt:lpstr>
      <vt:lpstr>No-till Planting A type of planting where the seeds are inserted directly into the soil, instead of turning the soil over before inserting the seeds into the soil</vt:lpstr>
      <vt:lpstr>Hedgerows A row of wild shrubs and trees bordering a road or field</vt:lpstr>
      <vt:lpstr>Water Collection and Storage Unit Collects rainfall from roofs or runoff from fields to be used for irrigation</vt:lpstr>
      <vt:lpstr>Soil Moisture Monitoring</vt:lpstr>
      <vt:lpstr>Beehives and Flower Strips</vt:lpstr>
      <vt:lpstr>Customize your farm!</vt:lpstr>
      <vt:lpstr>Practices and Treatments – YR 1</vt:lpstr>
      <vt:lpstr>Crop Seed Varieties</vt:lpstr>
      <vt:lpstr>Interplanting Planting a crop together with another in alternating rows</vt:lpstr>
      <vt:lpstr>Crop Rotation A system of varying crops in the same field year after year</vt:lpstr>
      <vt:lpstr>Spread Spacing Increasing the amount of space between planted rows of crops</vt:lpstr>
      <vt:lpstr>Fertilizing The process of making the soil more fertile or productive by adding nutrients or organic matter to the soil</vt:lpstr>
      <vt:lpstr>Herbicide Spraying a substance that targets unwanted vegetation</vt:lpstr>
      <vt:lpstr>Insecticide Spraying a substance that targets insect pests </vt:lpstr>
      <vt:lpstr>Fungicide Spraying a substance that targets unwanted fungal pathogens</vt:lpstr>
      <vt:lpstr>YEAR 1 PRACTICES AND TREATMENTS</vt:lpstr>
      <vt:lpstr>YEAR 1: Roll the Die</vt:lpstr>
      <vt:lpstr>Year 1 Weather – Historically Normal</vt:lpstr>
      <vt:lpstr>Year 1 Handout</vt:lpstr>
      <vt:lpstr>Practices and Treatments – YR 2</vt:lpstr>
      <vt:lpstr>Year 2 Weather - Drought</vt:lpstr>
      <vt:lpstr>Practices and Treatments – YR 3</vt:lpstr>
      <vt:lpstr>Year 3 Weather – Heat Wave</vt:lpstr>
      <vt:lpstr>Year 3 – Subsidy Announcement</vt:lpstr>
      <vt:lpstr>Practices and Treatments – YR 4</vt:lpstr>
      <vt:lpstr>Year 4 Weather - Wind</vt:lpstr>
      <vt:lpstr>Practices and Treatments – YR 5</vt:lpstr>
      <vt:lpstr>Year 5 Weather – Increased Precipitation</vt:lpstr>
      <vt:lpstr>Practices and Treatments – YR 6</vt:lpstr>
      <vt:lpstr>Year 6 Weather – Heat Wave</vt:lpstr>
      <vt:lpstr>Year 6 – Subsidy Announcement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Haan-Amato</dc:creator>
  <cp:lastModifiedBy>Ryan Pemberton</cp:lastModifiedBy>
  <cp:revision>641</cp:revision>
  <cp:lastPrinted>2017-04-10T19:22:04Z</cp:lastPrinted>
  <dcterms:created xsi:type="dcterms:W3CDTF">2013-01-27T22:12:05Z</dcterms:created>
  <dcterms:modified xsi:type="dcterms:W3CDTF">2021-04-05T19:55:20Z</dcterms:modified>
</cp:coreProperties>
</file>