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sap Condensed Bold" panose="020F0806030202060203" pitchFamily="34" charset="77"/>
      <p:regular r:id="rId22"/>
      <p:bold r:id="rId23"/>
    </p:embeddedFont>
    <p:embeddedFont>
      <p:font typeface="Avenir" panose="02000503020000020003" pitchFamily="2" charset="0"/>
      <p:regular r:id="rId24"/>
      <p:italic r:id="rId25"/>
    </p:embeddedFont>
    <p:embeddedFont>
      <p:font typeface="Kalam" panose="02000000000000000000" pitchFamily="2" charset="77"/>
      <p:regular r:id="rId26"/>
    </p:embeddedFont>
    <p:embeddedFont>
      <p:font typeface="Kalam Bold" panose="02000000000000000000" pitchFamily="2" charset="77"/>
      <p:regular r:id="rId27"/>
      <p:bold r:id="rId28"/>
    </p:embeddedFont>
    <p:embeddedFont>
      <p:font typeface="More Sugar" pitchFamily="2" charset="0"/>
      <p:regular r:id="rId29"/>
    </p:embeddedFont>
    <p:embeddedFont>
      <p:font typeface="Sniglet" pitchFamily="8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19" autoAdjust="0"/>
  </p:normalViewPr>
  <p:slideViewPr>
    <p:cSldViewPr>
      <p:cViewPr varScale="1">
        <p:scale>
          <a:sx n="60" d="100"/>
          <a:sy n="60" d="100"/>
        </p:scale>
        <p:origin x="200"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55451-6342-D440-B5E1-015D351230FA}" type="datetimeFigureOut">
              <a:rPr lang="en-US" smtClean="0"/>
              <a:t>6/2/25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88C06-909E-9846-835D-62772A99052A}" type="slidenum">
              <a:rPr lang="en-US" smtClean="0"/>
              <a:t>‹#›</a:t>
            </a:fld>
            <a:endParaRPr lang="en-US"/>
          </a:p>
        </p:txBody>
      </p:sp>
    </p:spTree>
    <p:extLst>
      <p:ext uri="{BB962C8B-B14F-4D97-AF65-F5344CB8AC3E}">
        <p14:creationId xmlns:p14="http://schemas.microsoft.com/office/powerpoint/2010/main" val="368047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83D0D3-0638-8A43-A55C-84BF17598F42}"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C4EBEA-5BB8-9144-A9EE-3682E51A5B18}"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EC7E6A-B845-8541-BE9C-E73856EB5712}"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48CDB-8521-F641-B2A5-B246C37E739E}"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1EE199-699A-BC42-BB63-F9CF4E6273BE}"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307B18-E62C-994B-998B-6CBD635B2C7A}" type="datetimeyyyy">
              <a:rPr lang="en-US" smtClean="0"/>
              <a:t>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B97C5-5D4C-BC40-B1CA-6DCCD81A0384}" type="datetimeyyyy">
              <a:rPr lang="en-US" smtClean="0"/>
              <a:t>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4DB918-DEB8-3E40-A2B8-233AE7BDA95A}" type="datetimeyyyy">
              <a:rPr lang="en-US" smtClean="0"/>
              <a:t>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1B0E0-AED6-BB44-8214-D98F88F23DCC}" type="datetimeyyyy">
              <a:rPr lang="en-US" smtClean="0"/>
              <a:t>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F9ED4-CCCD-C146-BC65-56AFE7B9FECC}" type="datetimeyyyy">
              <a:rPr lang="en-US" smtClean="0"/>
              <a:t>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632141-B91E-1F4A-A368-94865D538B8C}" type="datetimeyyyy">
              <a:rPr lang="en-US" smtClean="0"/>
              <a:t>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B6C13-5012-7C48-837F-CEE46F945C6B}" type="datetimeyyyy">
              <a:rPr lang="en-US" smtClean="0"/>
              <a:t>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9.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8.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E9C"/>
        </a:solidFill>
        <a:effectLst/>
      </p:bgPr>
    </p:bg>
    <p:spTree>
      <p:nvGrpSpPr>
        <p:cNvPr id="1" name=""/>
        <p:cNvGrpSpPr/>
        <p:nvPr/>
      </p:nvGrpSpPr>
      <p:grpSpPr>
        <a:xfrm>
          <a:off x="0" y="0"/>
          <a:ext cx="0" cy="0"/>
          <a:chOff x="0" y="0"/>
          <a:chExt cx="0" cy="0"/>
        </a:xfrm>
      </p:grpSpPr>
      <p:grpSp>
        <p:nvGrpSpPr>
          <p:cNvPr id="3" name="Group 3"/>
          <p:cNvGrpSpPr/>
          <p:nvPr/>
        </p:nvGrpSpPr>
        <p:grpSpPr>
          <a:xfrm>
            <a:off x="423117" y="1376054"/>
            <a:ext cx="1284141" cy="7431865"/>
            <a:chOff x="0" y="0"/>
            <a:chExt cx="1712187" cy="9909153"/>
          </a:xfrm>
        </p:grpSpPr>
        <p:sp>
          <p:nvSpPr>
            <p:cNvPr id="4" name="TextBox 4"/>
            <p:cNvSpPr txBox="1"/>
            <p:nvPr/>
          </p:nvSpPr>
          <p:spPr>
            <a:xfrm rot="-5400000">
              <a:off x="527648" y="6371068"/>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5" name="TextBox 5"/>
            <p:cNvSpPr txBox="1"/>
            <p:nvPr/>
          </p:nvSpPr>
          <p:spPr>
            <a:xfrm rot="-5400000">
              <a:off x="527648" y="-68957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6" name="TextBox 6"/>
            <p:cNvSpPr txBox="1"/>
            <p:nvPr/>
          </p:nvSpPr>
          <p:spPr>
            <a:xfrm rot="-5400000">
              <a:off x="527648" y="48720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7" name="TextBox 7"/>
            <p:cNvSpPr txBox="1"/>
            <p:nvPr/>
          </p:nvSpPr>
          <p:spPr>
            <a:xfrm rot="-5400000">
              <a:off x="527648" y="1663973"/>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8" name="TextBox 8"/>
            <p:cNvSpPr txBox="1"/>
            <p:nvPr/>
          </p:nvSpPr>
          <p:spPr>
            <a:xfrm rot="-5400000">
              <a:off x="527648" y="2840746"/>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 name="TextBox 9"/>
            <p:cNvSpPr txBox="1"/>
            <p:nvPr/>
          </p:nvSpPr>
          <p:spPr>
            <a:xfrm rot="-5400000">
              <a:off x="527648" y="401752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0" name="TextBox 10"/>
            <p:cNvSpPr txBox="1"/>
            <p:nvPr/>
          </p:nvSpPr>
          <p:spPr>
            <a:xfrm rot="-5400000">
              <a:off x="527648" y="519429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1" name="TextBox 11"/>
            <p:cNvSpPr txBox="1"/>
            <p:nvPr/>
          </p:nvSpPr>
          <p:spPr>
            <a:xfrm rot="-5400000">
              <a:off x="527648" y="754784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2" name="TextBox 12"/>
            <p:cNvSpPr txBox="1"/>
            <p:nvPr/>
          </p:nvSpPr>
          <p:spPr>
            <a:xfrm rot="-5400000">
              <a:off x="527648" y="872461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grpSp>
      <p:grpSp>
        <p:nvGrpSpPr>
          <p:cNvPr id="13" name="Group 13"/>
          <p:cNvGrpSpPr/>
          <p:nvPr/>
        </p:nvGrpSpPr>
        <p:grpSpPr>
          <a:xfrm>
            <a:off x="15530617" y="1230923"/>
            <a:ext cx="2374689" cy="1241281"/>
            <a:chOff x="0" y="0"/>
            <a:chExt cx="3166252" cy="1655041"/>
          </a:xfrm>
        </p:grpSpPr>
        <p:grpSp>
          <p:nvGrpSpPr>
            <p:cNvPr id="14" name="Group 14"/>
            <p:cNvGrpSpPr/>
            <p:nvPr/>
          </p:nvGrpSpPr>
          <p:grpSpPr>
            <a:xfrm>
              <a:off x="0" y="0"/>
              <a:ext cx="3166252" cy="1655041"/>
              <a:chOff x="0" y="0"/>
              <a:chExt cx="620810" cy="324506"/>
            </a:xfrm>
          </p:grpSpPr>
          <p:sp>
            <p:nvSpPr>
              <p:cNvPr id="15" name="Freeform 1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en-US"/>
              </a:p>
            </p:txBody>
          </p:sp>
          <p:sp>
            <p:nvSpPr>
              <p:cNvPr id="16" name="TextBox 16"/>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7" name="Group 17"/>
            <p:cNvGrpSpPr/>
            <p:nvPr/>
          </p:nvGrpSpPr>
          <p:grpSpPr>
            <a:xfrm>
              <a:off x="1286454" y="122102"/>
              <a:ext cx="1759262" cy="1410838"/>
              <a:chOff x="0" y="0"/>
              <a:chExt cx="344940" cy="276625"/>
            </a:xfrm>
          </p:grpSpPr>
          <p:sp>
            <p:nvSpPr>
              <p:cNvPr id="18" name="Freeform 1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en-US"/>
              </a:p>
            </p:txBody>
          </p:sp>
          <p:sp>
            <p:nvSpPr>
              <p:cNvPr id="19" name="TextBox 19"/>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0" name="Group 20"/>
          <p:cNvGrpSpPr/>
          <p:nvPr/>
        </p:nvGrpSpPr>
        <p:grpSpPr>
          <a:xfrm>
            <a:off x="15530617" y="2570988"/>
            <a:ext cx="2374689" cy="1241281"/>
            <a:chOff x="0" y="0"/>
            <a:chExt cx="3166252" cy="1655041"/>
          </a:xfrm>
        </p:grpSpPr>
        <p:grpSp>
          <p:nvGrpSpPr>
            <p:cNvPr id="21" name="Group 21"/>
            <p:cNvGrpSpPr/>
            <p:nvPr/>
          </p:nvGrpSpPr>
          <p:grpSpPr>
            <a:xfrm>
              <a:off x="0" y="0"/>
              <a:ext cx="3166252" cy="1655041"/>
              <a:chOff x="0" y="0"/>
              <a:chExt cx="620810" cy="324506"/>
            </a:xfrm>
          </p:grpSpPr>
          <p:sp>
            <p:nvSpPr>
              <p:cNvPr id="22" name="Freeform 22"/>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en-US"/>
              </a:p>
            </p:txBody>
          </p:sp>
          <p:sp>
            <p:nvSpPr>
              <p:cNvPr id="23" name="TextBox 23"/>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4" name="Group 24"/>
            <p:cNvGrpSpPr/>
            <p:nvPr/>
          </p:nvGrpSpPr>
          <p:grpSpPr>
            <a:xfrm>
              <a:off x="1286454" y="122102"/>
              <a:ext cx="1759262" cy="1410838"/>
              <a:chOff x="0" y="0"/>
              <a:chExt cx="344940" cy="276625"/>
            </a:xfrm>
          </p:grpSpPr>
          <p:sp>
            <p:nvSpPr>
              <p:cNvPr id="25" name="Freeform 25"/>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en-US"/>
              </a:p>
            </p:txBody>
          </p:sp>
          <p:sp>
            <p:nvSpPr>
              <p:cNvPr id="26" name="TextBox 26"/>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7" name="Group 27"/>
          <p:cNvGrpSpPr/>
          <p:nvPr/>
        </p:nvGrpSpPr>
        <p:grpSpPr>
          <a:xfrm>
            <a:off x="15530617" y="3911053"/>
            <a:ext cx="2374689" cy="1241281"/>
            <a:chOff x="0" y="0"/>
            <a:chExt cx="3166252" cy="1655041"/>
          </a:xfrm>
        </p:grpSpPr>
        <p:grpSp>
          <p:nvGrpSpPr>
            <p:cNvPr id="28" name="Group 28"/>
            <p:cNvGrpSpPr/>
            <p:nvPr/>
          </p:nvGrpSpPr>
          <p:grpSpPr>
            <a:xfrm>
              <a:off x="0" y="0"/>
              <a:ext cx="3166252" cy="1655041"/>
              <a:chOff x="0" y="0"/>
              <a:chExt cx="620810" cy="324506"/>
            </a:xfrm>
          </p:grpSpPr>
          <p:sp>
            <p:nvSpPr>
              <p:cNvPr id="29" name="Freeform 29"/>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en-US"/>
              </a:p>
            </p:txBody>
          </p:sp>
          <p:sp>
            <p:nvSpPr>
              <p:cNvPr id="30" name="TextBox 30"/>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1" name="Group 31"/>
            <p:cNvGrpSpPr/>
            <p:nvPr/>
          </p:nvGrpSpPr>
          <p:grpSpPr>
            <a:xfrm>
              <a:off x="1286454" y="122102"/>
              <a:ext cx="1759262" cy="1410838"/>
              <a:chOff x="0" y="0"/>
              <a:chExt cx="344940" cy="276625"/>
            </a:xfrm>
          </p:grpSpPr>
          <p:sp>
            <p:nvSpPr>
              <p:cNvPr id="32" name="Freeform 32"/>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en-US"/>
              </a:p>
            </p:txBody>
          </p:sp>
          <p:sp>
            <p:nvSpPr>
              <p:cNvPr id="33" name="TextBox 33"/>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4" name="Group 34"/>
          <p:cNvGrpSpPr/>
          <p:nvPr/>
        </p:nvGrpSpPr>
        <p:grpSpPr>
          <a:xfrm>
            <a:off x="15530617" y="5251118"/>
            <a:ext cx="2374689" cy="1241281"/>
            <a:chOff x="0" y="0"/>
            <a:chExt cx="3166252" cy="1655041"/>
          </a:xfrm>
        </p:grpSpPr>
        <p:grpSp>
          <p:nvGrpSpPr>
            <p:cNvPr id="35" name="Group 35"/>
            <p:cNvGrpSpPr/>
            <p:nvPr/>
          </p:nvGrpSpPr>
          <p:grpSpPr>
            <a:xfrm>
              <a:off x="0" y="0"/>
              <a:ext cx="3166252" cy="1655041"/>
              <a:chOff x="0" y="0"/>
              <a:chExt cx="620810" cy="324506"/>
            </a:xfrm>
          </p:grpSpPr>
          <p:sp>
            <p:nvSpPr>
              <p:cNvPr id="36" name="Freeform 3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en-US"/>
              </a:p>
            </p:txBody>
          </p:sp>
          <p:sp>
            <p:nvSpPr>
              <p:cNvPr id="37" name="TextBox 3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8" name="Group 38"/>
            <p:cNvGrpSpPr/>
            <p:nvPr/>
          </p:nvGrpSpPr>
          <p:grpSpPr>
            <a:xfrm>
              <a:off x="1286454" y="122102"/>
              <a:ext cx="1759262" cy="1410838"/>
              <a:chOff x="0" y="0"/>
              <a:chExt cx="344940" cy="276625"/>
            </a:xfrm>
          </p:grpSpPr>
          <p:sp>
            <p:nvSpPr>
              <p:cNvPr id="39" name="Freeform 3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en-US"/>
              </a:p>
            </p:txBody>
          </p:sp>
          <p:sp>
            <p:nvSpPr>
              <p:cNvPr id="40" name="TextBox 4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41" name="Group 41"/>
          <p:cNvGrpSpPr/>
          <p:nvPr/>
        </p:nvGrpSpPr>
        <p:grpSpPr>
          <a:xfrm>
            <a:off x="15530617" y="6591183"/>
            <a:ext cx="2374689" cy="1241281"/>
            <a:chOff x="0" y="0"/>
            <a:chExt cx="3166252" cy="1655041"/>
          </a:xfrm>
        </p:grpSpPr>
        <p:grpSp>
          <p:nvGrpSpPr>
            <p:cNvPr id="42" name="Group 42"/>
            <p:cNvGrpSpPr/>
            <p:nvPr/>
          </p:nvGrpSpPr>
          <p:grpSpPr>
            <a:xfrm>
              <a:off x="0" y="0"/>
              <a:ext cx="3166252" cy="1655041"/>
              <a:chOff x="0" y="0"/>
              <a:chExt cx="620810" cy="324506"/>
            </a:xfrm>
          </p:grpSpPr>
          <p:sp>
            <p:nvSpPr>
              <p:cNvPr id="43" name="Freeform 4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en-US"/>
              </a:p>
            </p:txBody>
          </p:sp>
          <p:sp>
            <p:nvSpPr>
              <p:cNvPr id="44" name="TextBox 4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45" name="Group 45"/>
            <p:cNvGrpSpPr/>
            <p:nvPr/>
          </p:nvGrpSpPr>
          <p:grpSpPr>
            <a:xfrm>
              <a:off x="1286454" y="122102"/>
              <a:ext cx="1759262" cy="1410838"/>
              <a:chOff x="0" y="0"/>
              <a:chExt cx="344940" cy="276625"/>
            </a:xfrm>
          </p:grpSpPr>
          <p:sp>
            <p:nvSpPr>
              <p:cNvPr id="46" name="Freeform 4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en-US"/>
              </a:p>
            </p:txBody>
          </p:sp>
          <p:sp>
            <p:nvSpPr>
              <p:cNvPr id="47" name="TextBox 4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48" name="Group 48"/>
          <p:cNvGrpSpPr/>
          <p:nvPr/>
        </p:nvGrpSpPr>
        <p:grpSpPr>
          <a:xfrm>
            <a:off x="15530617" y="7931248"/>
            <a:ext cx="2374689" cy="1241281"/>
            <a:chOff x="0" y="0"/>
            <a:chExt cx="3166252" cy="1655041"/>
          </a:xfrm>
        </p:grpSpPr>
        <p:grpSp>
          <p:nvGrpSpPr>
            <p:cNvPr id="49" name="Group 49"/>
            <p:cNvGrpSpPr/>
            <p:nvPr/>
          </p:nvGrpSpPr>
          <p:grpSpPr>
            <a:xfrm>
              <a:off x="0" y="0"/>
              <a:ext cx="3166252" cy="1655041"/>
              <a:chOff x="0" y="0"/>
              <a:chExt cx="620810" cy="324506"/>
            </a:xfrm>
          </p:grpSpPr>
          <p:sp>
            <p:nvSpPr>
              <p:cNvPr id="50" name="Freeform 5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en-US"/>
              </a:p>
            </p:txBody>
          </p:sp>
          <p:sp>
            <p:nvSpPr>
              <p:cNvPr id="51" name="TextBox 5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52" name="Group 52"/>
            <p:cNvGrpSpPr/>
            <p:nvPr/>
          </p:nvGrpSpPr>
          <p:grpSpPr>
            <a:xfrm>
              <a:off x="1286454" y="122102"/>
              <a:ext cx="1759262" cy="1410838"/>
              <a:chOff x="0" y="0"/>
              <a:chExt cx="344940" cy="276625"/>
            </a:xfrm>
          </p:grpSpPr>
          <p:sp>
            <p:nvSpPr>
              <p:cNvPr id="53" name="Freeform 5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en-US"/>
              </a:p>
            </p:txBody>
          </p:sp>
          <p:sp>
            <p:nvSpPr>
              <p:cNvPr id="54" name="TextBox 5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sp>
        <p:nvSpPr>
          <p:cNvPr id="55" name="Freeform 55"/>
          <p:cNvSpPr/>
          <p:nvPr/>
        </p:nvSpPr>
        <p:spPr>
          <a:xfrm rot="5400000">
            <a:off x="13099778" y="4630660"/>
            <a:ext cx="7941606" cy="1313674"/>
          </a:xfrm>
          <a:custGeom>
            <a:avLst/>
            <a:gdLst/>
            <a:ahLst/>
            <a:cxnLst/>
            <a:rect l="l" t="t" r="r" b="b"/>
            <a:pathLst>
              <a:path w="7941606" h="1313674">
                <a:moveTo>
                  <a:pt x="0" y="0"/>
                </a:moveTo>
                <a:lnTo>
                  <a:pt x="7941606" y="0"/>
                </a:lnTo>
                <a:lnTo>
                  <a:pt x="7941606" y="1313674"/>
                </a:lnTo>
                <a:lnTo>
                  <a:pt x="0" y="131367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6" name="Freeform 56"/>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57" name="Group 57"/>
          <p:cNvGrpSpPr/>
          <p:nvPr/>
        </p:nvGrpSpPr>
        <p:grpSpPr>
          <a:xfrm>
            <a:off x="805588" y="617951"/>
            <a:ext cx="16264993" cy="9167550"/>
            <a:chOff x="0" y="0"/>
            <a:chExt cx="4112279" cy="2317832"/>
          </a:xfrm>
        </p:grpSpPr>
        <p:sp>
          <p:nvSpPr>
            <p:cNvPr id="58" name="Freeform 58"/>
            <p:cNvSpPr/>
            <p:nvPr/>
          </p:nvSpPr>
          <p:spPr>
            <a:xfrm>
              <a:off x="0" y="0"/>
              <a:ext cx="4112280" cy="2317832"/>
            </a:xfrm>
            <a:custGeom>
              <a:avLst/>
              <a:gdLst/>
              <a:ahLst/>
              <a:cxnLst/>
              <a:rect l="l" t="t" r="r" b="b"/>
              <a:pathLst>
                <a:path w="4112280" h="2317832">
                  <a:moveTo>
                    <a:pt x="9520" y="0"/>
                  </a:moveTo>
                  <a:lnTo>
                    <a:pt x="4102760" y="0"/>
                  </a:lnTo>
                  <a:cubicBezTo>
                    <a:pt x="4105285" y="0"/>
                    <a:pt x="4107706" y="1003"/>
                    <a:pt x="4109491" y="2788"/>
                  </a:cubicBezTo>
                  <a:cubicBezTo>
                    <a:pt x="4111277" y="4574"/>
                    <a:pt x="4112280" y="6995"/>
                    <a:pt x="4112280" y="9520"/>
                  </a:cubicBezTo>
                  <a:lnTo>
                    <a:pt x="4112280" y="2308313"/>
                  </a:lnTo>
                  <a:cubicBezTo>
                    <a:pt x="4112280" y="2310837"/>
                    <a:pt x="4111277" y="2313259"/>
                    <a:pt x="4109491" y="2315044"/>
                  </a:cubicBezTo>
                  <a:cubicBezTo>
                    <a:pt x="4107706" y="2316829"/>
                    <a:pt x="4105285" y="2317832"/>
                    <a:pt x="4102760" y="2317832"/>
                  </a:cubicBezTo>
                  <a:lnTo>
                    <a:pt x="9520" y="2317832"/>
                  </a:lnTo>
                  <a:cubicBezTo>
                    <a:pt x="6995" y="2317832"/>
                    <a:pt x="4574" y="2316829"/>
                    <a:pt x="2788" y="2315044"/>
                  </a:cubicBezTo>
                  <a:cubicBezTo>
                    <a:pt x="1003" y="2313259"/>
                    <a:pt x="0" y="2310837"/>
                    <a:pt x="0" y="2308313"/>
                  </a:cubicBezTo>
                  <a:lnTo>
                    <a:pt x="0" y="9520"/>
                  </a:lnTo>
                  <a:cubicBezTo>
                    <a:pt x="0" y="6995"/>
                    <a:pt x="1003" y="4574"/>
                    <a:pt x="2788" y="2788"/>
                  </a:cubicBezTo>
                  <a:cubicBezTo>
                    <a:pt x="4574" y="1003"/>
                    <a:pt x="6995" y="0"/>
                    <a:pt x="9520" y="0"/>
                  </a:cubicBezTo>
                  <a:close/>
                </a:path>
              </a:pathLst>
            </a:custGeom>
            <a:solidFill>
              <a:srgbClr val="FCF4E8"/>
            </a:solidFill>
          </p:spPr>
          <p:txBody>
            <a:bodyPr/>
            <a:lstStyle/>
            <a:p>
              <a:endParaRPr lang="en-US"/>
            </a:p>
          </p:txBody>
        </p:sp>
        <p:sp>
          <p:nvSpPr>
            <p:cNvPr id="59" name="TextBox 59"/>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sp>
        <p:nvSpPr>
          <p:cNvPr id="60" name="Freeform 60"/>
          <p:cNvSpPr/>
          <p:nvPr/>
        </p:nvSpPr>
        <p:spPr>
          <a:xfrm>
            <a:off x="2268563" y="5981009"/>
            <a:ext cx="13750874" cy="3600229"/>
          </a:xfrm>
          <a:custGeom>
            <a:avLst/>
            <a:gdLst/>
            <a:ahLst/>
            <a:cxnLst/>
            <a:rect l="l" t="t" r="r" b="b"/>
            <a:pathLst>
              <a:path w="13750874" h="3600229">
                <a:moveTo>
                  <a:pt x="0" y="0"/>
                </a:moveTo>
                <a:lnTo>
                  <a:pt x="13750874" y="0"/>
                </a:lnTo>
                <a:lnTo>
                  <a:pt x="13750874" y="3600229"/>
                </a:lnTo>
                <a:lnTo>
                  <a:pt x="0" y="36002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1" name="Group 61"/>
          <p:cNvGrpSpPr/>
          <p:nvPr/>
        </p:nvGrpSpPr>
        <p:grpSpPr>
          <a:xfrm>
            <a:off x="1338514" y="1534143"/>
            <a:ext cx="274088" cy="274088"/>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63" name="TextBox 6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4" name="Group 64"/>
          <p:cNvGrpSpPr/>
          <p:nvPr/>
        </p:nvGrpSpPr>
        <p:grpSpPr>
          <a:xfrm>
            <a:off x="1338514" y="2417114"/>
            <a:ext cx="274088" cy="274088"/>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338514" y="3300085"/>
            <a:ext cx="274088" cy="274088"/>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338514" y="4183057"/>
            <a:ext cx="274088" cy="274088"/>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338514" y="5066028"/>
            <a:ext cx="274088" cy="274088"/>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338514" y="5948999"/>
            <a:ext cx="274088" cy="274088"/>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338514" y="6831971"/>
            <a:ext cx="274088" cy="274088"/>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338514" y="7714942"/>
            <a:ext cx="274088" cy="274088"/>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338514" y="8597913"/>
            <a:ext cx="274088" cy="274088"/>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sp>
        <p:nvSpPr>
          <p:cNvPr id="88" name="AutoShape 88"/>
          <p:cNvSpPr/>
          <p:nvPr/>
        </p:nvSpPr>
        <p:spPr>
          <a:xfrm>
            <a:off x="2207236" y="1778331"/>
            <a:ext cx="3861648" cy="0"/>
          </a:xfrm>
          <a:prstGeom prst="line">
            <a:avLst/>
          </a:prstGeom>
          <a:ln w="47625" cap="flat">
            <a:solidFill>
              <a:srgbClr val="A2845F"/>
            </a:solidFill>
            <a:prstDash val="solid"/>
            <a:headEnd type="none" w="sm" len="sm"/>
            <a:tailEnd type="none" w="sm" len="sm"/>
          </a:ln>
        </p:spPr>
        <p:txBody>
          <a:bodyPr/>
          <a:lstStyle/>
          <a:p>
            <a:endParaRPr lang="en-US"/>
          </a:p>
        </p:txBody>
      </p:sp>
      <p:sp>
        <p:nvSpPr>
          <p:cNvPr id="89" name="Freeform 89"/>
          <p:cNvSpPr/>
          <p:nvPr/>
        </p:nvSpPr>
        <p:spPr>
          <a:xfrm>
            <a:off x="3709396" y="314852"/>
            <a:ext cx="857327" cy="848711"/>
          </a:xfrm>
          <a:custGeom>
            <a:avLst/>
            <a:gdLst/>
            <a:ahLst/>
            <a:cxnLst/>
            <a:rect l="l" t="t" r="r" b="b"/>
            <a:pathLst>
              <a:path w="857327" h="848711">
                <a:moveTo>
                  <a:pt x="0" y="0"/>
                </a:moveTo>
                <a:lnTo>
                  <a:pt x="857328" y="0"/>
                </a:lnTo>
                <a:lnTo>
                  <a:pt x="857328" y="848712"/>
                </a:lnTo>
                <a:lnTo>
                  <a:pt x="0" y="84871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0" name="Freeform 90"/>
          <p:cNvSpPr/>
          <p:nvPr/>
        </p:nvSpPr>
        <p:spPr>
          <a:xfrm rot="-7769428">
            <a:off x="9486640" y="6831971"/>
            <a:ext cx="2159761" cy="2159761"/>
          </a:xfrm>
          <a:custGeom>
            <a:avLst/>
            <a:gdLst/>
            <a:ahLst/>
            <a:cxnLst/>
            <a:rect l="l" t="t" r="r" b="b"/>
            <a:pathLst>
              <a:path w="2159761" h="2159761">
                <a:moveTo>
                  <a:pt x="0" y="0"/>
                </a:moveTo>
                <a:lnTo>
                  <a:pt x="2159762" y="0"/>
                </a:lnTo>
                <a:lnTo>
                  <a:pt x="2159762" y="2159761"/>
                </a:lnTo>
                <a:lnTo>
                  <a:pt x="0" y="21597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1" name="TextBox 91"/>
          <p:cNvSpPr txBox="1"/>
          <p:nvPr/>
        </p:nvSpPr>
        <p:spPr>
          <a:xfrm>
            <a:off x="1612602" y="872680"/>
            <a:ext cx="5050917" cy="872314"/>
          </a:xfrm>
          <a:prstGeom prst="rect">
            <a:avLst/>
          </a:prstGeom>
        </p:spPr>
        <p:txBody>
          <a:bodyPr lIns="0" tIns="0" rIns="0" bIns="0" rtlCol="0" anchor="t">
            <a:spAutoFit/>
          </a:bodyPr>
          <a:lstStyle/>
          <a:p>
            <a:pPr algn="ctr">
              <a:lnSpc>
                <a:spcPts val="3706"/>
              </a:lnSpc>
            </a:pPr>
            <a:r>
              <a:rPr lang="en-US" sz="2471">
                <a:solidFill>
                  <a:srgbClr val="503D36"/>
                </a:solidFill>
                <a:latin typeface="Sniglet"/>
                <a:ea typeface="Sniglet"/>
                <a:cs typeface="Sniglet"/>
                <a:sym typeface="Sniglet"/>
              </a:rPr>
              <a:t>Brought to you by </a:t>
            </a:r>
          </a:p>
          <a:p>
            <a:pPr marL="0" lvl="0" indent="0" algn="ctr">
              <a:lnSpc>
                <a:spcPts val="2586"/>
              </a:lnSpc>
            </a:pPr>
            <a:r>
              <a:rPr lang="en-US" sz="2841" spc="181">
                <a:solidFill>
                  <a:srgbClr val="70AB37"/>
                </a:solidFill>
                <a:latin typeface="Avenir"/>
                <a:ea typeface="Avenir"/>
                <a:cs typeface="Avenir"/>
                <a:sym typeface="Avenir"/>
              </a:rPr>
              <a:t>The Asombro Institute</a:t>
            </a:r>
          </a:p>
        </p:txBody>
      </p:sp>
      <p:grpSp>
        <p:nvGrpSpPr>
          <p:cNvPr id="92" name="Group 92"/>
          <p:cNvGrpSpPr/>
          <p:nvPr/>
        </p:nvGrpSpPr>
        <p:grpSpPr>
          <a:xfrm>
            <a:off x="353661" y="1604339"/>
            <a:ext cx="1284141" cy="7431865"/>
            <a:chOff x="0" y="0"/>
            <a:chExt cx="1712187" cy="9909153"/>
          </a:xfrm>
        </p:grpSpPr>
        <p:sp>
          <p:nvSpPr>
            <p:cNvPr id="93" name="TextBox 93"/>
            <p:cNvSpPr txBox="1"/>
            <p:nvPr/>
          </p:nvSpPr>
          <p:spPr>
            <a:xfrm rot="5400000">
              <a:off x="689574" y="-68957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4" name="TextBox 94"/>
            <p:cNvSpPr txBox="1"/>
            <p:nvPr/>
          </p:nvSpPr>
          <p:spPr>
            <a:xfrm rot="5400000">
              <a:off x="689574" y="48720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5" name="TextBox 95"/>
            <p:cNvSpPr txBox="1"/>
            <p:nvPr/>
          </p:nvSpPr>
          <p:spPr>
            <a:xfrm rot="5400000">
              <a:off x="689574" y="1663973"/>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6" name="TextBox 96"/>
            <p:cNvSpPr txBox="1"/>
            <p:nvPr/>
          </p:nvSpPr>
          <p:spPr>
            <a:xfrm rot="5400000">
              <a:off x="689574" y="2840746"/>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7" name="TextBox 97"/>
            <p:cNvSpPr txBox="1"/>
            <p:nvPr/>
          </p:nvSpPr>
          <p:spPr>
            <a:xfrm rot="5400000">
              <a:off x="689574" y="401752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8" name="TextBox 98"/>
            <p:cNvSpPr txBox="1"/>
            <p:nvPr/>
          </p:nvSpPr>
          <p:spPr>
            <a:xfrm rot="5400000">
              <a:off x="689574" y="519429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9" name="TextBox 99"/>
            <p:cNvSpPr txBox="1"/>
            <p:nvPr/>
          </p:nvSpPr>
          <p:spPr>
            <a:xfrm rot="5400000">
              <a:off x="689574" y="6371068"/>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00" name="TextBox 100"/>
            <p:cNvSpPr txBox="1"/>
            <p:nvPr/>
          </p:nvSpPr>
          <p:spPr>
            <a:xfrm rot="5400000">
              <a:off x="689574" y="754784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01" name="TextBox 101"/>
            <p:cNvSpPr txBox="1"/>
            <p:nvPr/>
          </p:nvSpPr>
          <p:spPr>
            <a:xfrm rot="5400000">
              <a:off x="689574" y="872461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grpSp>
      <p:sp>
        <p:nvSpPr>
          <p:cNvPr id="103" name="TextBox 103"/>
          <p:cNvSpPr txBox="1"/>
          <p:nvPr/>
        </p:nvSpPr>
        <p:spPr>
          <a:xfrm>
            <a:off x="3426478" y="4020016"/>
            <a:ext cx="11557609" cy="511678"/>
          </a:xfrm>
          <a:prstGeom prst="rect">
            <a:avLst/>
          </a:prstGeom>
        </p:spPr>
        <p:txBody>
          <a:bodyPr lIns="0" tIns="0" rIns="0" bIns="0" rtlCol="0" anchor="t">
            <a:spAutoFit/>
          </a:bodyPr>
          <a:lstStyle/>
          <a:p>
            <a:pPr algn="ctr">
              <a:lnSpc>
                <a:spcPts val="3860"/>
              </a:lnSpc>
            </a:pPr>
            <a:r>
              <a:rPr lang="en-US" sz="3574" dirty="0">
                <a:solidFill>
                  <a:srgbClr val="42414C"/>
                </a:solidFill>
                <a:latin typeface="Kalam"/>
                <a:ea typeface="Kalam"/>
                <a:cs typeface="Kalam"/>
                <a:sym typeface="Kalam"/>
              </a:rPr>
              <a:t>Using Science to Protect Playa Shrimp and Their Habitats</a:t>
            </a:r>
          </a:p>
        </p:txBody>
      </p:sp>
      <p:sp>
        <p:nvSpPr>
          <p:cNvPr id="104" name="TextBox 104"/>
          <p:cNvSpPr txBox="1"/>
          <p:nvPr/>
        </p:nvSpPr>
        <p:spPr>
          <a:xfrm>
            <a:off x="11646402" y="9823601"/>
            <a:ext cx="5244431" cy="383746"/>
          </a:xfrm>
          <a:prstGeom prst="rect">
            <a:avLst/>
          </a:prstGeom>
        </p:spPr>
        <p:txBody>
          <a:bodyPr lIns="0" tIns="0" rIns="0" bIns="0" rtlCol="0" anchor="t">
            <a:spAutoFit/>
          </a:bodyPr>
          <a:lstStyle/>
          <a:p>
            <a:pPr marL="0" lvl="0" indent="0" algn="ctr">
              <a:lnSpc>
                <a:spcPts val="3255"/>
              </a:lnSpc>
            </a:pPr>
            <a:r>
              <a:rPr lang="en-US" sz="2170">
                <a:solidFill>
                  <a:srgbClr val="FFFFFF"/>
                </a:solidFill>
                <a:latin typeface="Sniglet"/>
                <a:ea typeface="Sniglet"/>
                <a:cs typeface="Sniglet"/>
                <a:sym typeface="Sniglet"/>
              </a:rPr>
              <a:t>© Asombro Institute for Science Education</a:t>
            </a:r>
          </a:p>
        </p:txBody>
      </p:sp>
      <p:sp>
        <p:nvSpPr>
          <p:cNvPr id="105" name="Freeform 105"/>
          <p:cNvSpPr/>
          <p:nvPr/>
        </p:nvSpPr>
        <p:spPr>
          <a:xfrm rot="3375672">
            <a:off x="6984239" y="6591183"/>
            <a:ext cx="1189940" cy="1189940"/>
          </a:xfrm>
          <a:custGeom>
            <a:avLst/>
            <a:gdLst/>
            <a:ahLst/>
            <a:cxnLst/>
            <a:rect l="l" t="t" r="r" b="b"/>
            <a:pathLst>
              <a:path w="1189940" h="1189940">
                <a:moveTo>
                  <a:pt x="0" y="0"/>
                </a:moveTo>
                <a:lnTo>
                  <a:pt x="1189940" y="0"/>
                </a:lnTo>
                <a:lnTo>
                  <a:pt x="1189940" y="1189941"/>
                </a:lnTo>
                <a:lnTo>
                  <a:pt x="0" y="11899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6" name="Freeform 106"/>
          <p:cNvSpPr/>
          <p:nvPr/>
        </p:nvSpPr>
        <p:spPr>
          <a:xfrm rot="-4854410">
            <a:off x="7990126" y="8013641"/>
            <a:ext cx="1132764" cy="1132764"/>
          </a:xfrm>
          <a:custGeom>
            <a:avLst/>
            <a:gdLst/>
            <a:ahLst/>
            <a:cxnLst/>
            <a:rect l="l" t="t" r="r" b="b"/>
            <a:pathLst>
              <a:path w="1132764" h="1132764">
                <a:moveTo>
                  <a:pt x="0" y="0"/>
                </a:moveTo>
                <a:lnTo>
                  <a:pt x="1132763" y="0"/>
                </a:lnTo>
                <a:lnTo>
                  <a:pt x="1132763" y="1132764"/>
                </a:lnTo>
                <a:lnTo>
                  <a:pt x="0" y="11327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 name="Date Placeholder 1">
            <a:extLst>
              <a:ext uri="{FF2B5EF4-FFF2-40B4-BE49-F238E27FC236}">
                <a16:creationId xmlns:a16="http://schemas.microsoft.com/office/drawing/2014/main" id="{445B8A60-C7D1-7F2E-360C-8F66F051CCA8}"/>
              </a:ext>
            </a:extLst>
          </p:cNvPr>
          <p:cNvSpPr>
            <a:spLocks noGrp="1"/>
          </p:cNvSpPr>
          <p:nvPr>
            <p:ph type="dt" sz="half" idx="10"/>
          </p:nvPr>
        </p:nvSpPr>
        <p:spPr/>
        <p:txBody>
          <a:bodyPr/>
          <a:lstStyle/>
          <a:p>
            <a:fld id="{7210EE2A-14ED-8F45-A5D6-7EB632286564}" type="datetimeyyyy">
              <a:rPr lang="en-US" smtClean="0"/>
              <a:t>2025</a:t>
            </a:fld>
            <a:endParaRPr lang="en-US"/>
          </a:p>
        </p:txBody>
      </p:sp>
      <p:sp>
        <p:nvSpPr>
          <p:cNvPr id="109" name="TextBox 102">
            <a:extLst>
              <a:ext uri="{FF2B5EF4-FFF2-40B4-BE49-F238E27FC236}">
                <a16:creationId xmlns:a16="http://schemas.microsoft.com/office/drawing/2014/main" id="{329A5DA5-ED7E-4FF8-72FA-B3C6AB3E07D1}"/>
              </a:ext>
            </a:extLst>
          </p:cNvPr>
          <p:cNvSpPr txBox="1"/>
          <p:nvPr/>
        </p:nvSpPr>
        <p:spPr>
          <a:xfrm>
            <a:off x="4021791" y="1960743"/>
            <a:ext cx="10366982" cy="2097091"/>
          </a:xfrm>
          <a:prstGeom prst="rect">
            <a:avLst/>
          </a:prstGeom>
        </p:spPr>
        <p:txBody>
          <a:bodyPr lIns="0" tIns="0" rIns="0" bIns="0" rtlCol="0" anchor="t">
            <a:spAutoFit/>
          </a:bodyPr>
          <a:lstStyle/>
          <a:p>
            <a:pPr marL="0" lvl="0" indent="0" algn="ctr">
              <a:lnSpc>
                <a:spcPts val="14547"/>
              </a:lnSpc>
              <a:spcBef>
                <a:spcPct val="0"/>
              </a:spcBef>
            </a:pPr>
            <a:r>
              <a:rPr lang="en-US" sz="12122" dirty="0">
                <a:solidFill>
                  <a:srgbClr val="7A4940"/>
                </a:solidFill>
                <a:latin typeface="More Sugar"/>
                <a:ea typeface="More Sugar"/>
                <a:cs typeface="More Sugar"/>
                <a:sym typeface="More Sugar"/>
              </a:rPr>
              <a:t>Desert Shrimp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4DE9C"/>
        </a:solidFill>
        <a:effectLst/>
      </p:bgPr>
    </p:bg>
    <p:spTree>
      <p:nvGrpSpPr>
        <p:cNvPr id="1" name=""/>
        <p:cNvGrpSpPr/>
        <p:nvPr/>
      </p:nvGrpSpPr>
      <p:grpSpPr>
        <a:xfrm>
          <a:off x="0" y="0"/>
          <a:ext cx="0" cy="0"/>
          <a:chOff x="0" y="0"/>
          <a:chExt cx="0" cy="0"/>
        </a:xfrm>
      </p:grpSpPr>
      <p:grpSp>
        <p:nvGrpSpPr>
          <p:cNvPr id="3" name="Group 3"/>
          <p:cNvGrpSpPr/>
          <p:nvPr/>
        </p:nvGrpSpPr>
        <p:grpSpPr>
          <a:xfrm>
            <a:off x="423117" y="1376054"/>
            <a:ext cx="1284141" cy="7431865"/>
            <a:chOff x="0" y="0"/>
            <a:chExt cx="1712187" cy="9909153"/>
          </a:xfrm>
        </p:grpSpPr>
        <p:sp>
          <p:nvSpPr>
            <p:cNvPr id="4" name="TextBox 4"/>
            <p:cNvSpPr txBox="1"/>
            <p:nvPr/>
          </p:nvSpPr>
          <p:spPr>
            <a:xfrm rot="-5400000">
              <a:off x="527648" y="6371068"/>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5" name="TextBox 5"/>
            <p:cNvSpPr txBox="1"/>
            <p:nvPr/>
          </p:nvSpPr>
          <p:spPr>
            <a:xfrm rot="-5400000">
              <a:off x="527648" y="-68957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6" name="TextBox 6"/>
            <p:cNvSpPr txBox="1"/>
            <p:nvPr/>
          </p:nvSpPr>
          <p:spPr>
            <a:xfrm rot="-5400000">
              <a:off x="527648" y="48720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7" name="TextBox 7"/>
            <p:cNvSpPr txBox="1"/>
            <p:nvPr/>
          </p:nvSpPr>
          <p:spPr>
            <a:xfrm rot="-5400000">
              <a:off x="527648" y="1663973"/>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8" name="TextBox 8"/>
            <p:cNvSpPr txBox="1"/>
            <p:nvPr/>
          </p:nvSpPr>
          <p:spPr>
            <a:xfrm rot="-5400000">
              <a:off x="527648" y="2840746"/>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 name="TextBox 9"/>
            <p:cNvSpPr txBox="1"/>
            <p:nvPr/>
          </p:nvSpPr>
          <p:spPr>
            <a:xfrm rot="-5400000">
              <a:off x="527648" y="401752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0" name="TextBox 10"/>
            <p:cNvSpPr txBox="1"/>
            <p:nvPr/>
          </p:nvSpPr>
          <p:spPr>
            <a:xfrm rot="-5400000">
              <a:off x="527648" y="519429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1" name="TextBox 11"/>
            <p:cNvSpPr txBox="1"/>
            <p:nvPr/>
          </p:nvSpPr>
          <p:spPr>
            <a:xfrm rot="-5400000">
              <a:off x="527648" y="754784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2" name="TextBox 12"/>
            <p:cNvSpPr txBox="1"/>
            <p:nvPr/>
          </p:nvSpPr>
          <p:spPr>
            <a:xfrm rot="-5400000">
              <a:off x="527648" y="872461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grpSp>
      <p:grpSp>
        <p:nvGrpSpPr>
          <p:cNvPr id="13" name="Group 13"/>
          <p:cNvGrpSpPr/>
          <p:nvPr/>
        </p:nvGrpSpPr>
        <p:grpSpPr>
          <a:xfrm>
            <a:off x="15530617" y="1230923"/>
            <a:ext cx="2374689" cy="1241281"/>
            <a:chOff x="0" y="0"/>
            <a:chExt cx="3166252" cy="1655041"/>
          </a:xfrm>
        </p:grpSpPr>
        <p:grpSp>
          <p:nvGrpSpPr>
            <p:cNvPr id="14" name="Group 14"/>
            <p:cNvGrpSpPr/>
            <p:nvPr/>
          </p:nvGrpSpPr>
          <p:grpSpPr>
            <a:xfrm>
              <a:off x="0" y="0"/>
              <a:ext cx="3166252" cy="1655041"/>
              <a:chOff x="0" y="0"/>
              <a:chExt cx="620810" cy="324506"/>
            </a:xfrm>
          </p:grpSpPr>
          <p:sp>
            <p:nvSpPr>
              <p:cNvPr id="15" name="Freeform 15"/>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en-US"/>
              </a:p>
            </p:txBody>
          </p:sp>
          <p:sp>
            <p:nvSpPr>
              <p:cNvPr id="16" name="TextBox 16"/>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17" name="Group 17"/>
            <p:cNvGrpSpPr/>
            <p:nvPr/>
          </p:nvGrpSpPr>
          <p:grpSpPr>
            <a:xfrm>
              <a:off x="1286454" y="122102"/>
              <a:ext cx="1759262" cy="1410838"/>
              <a:chOff x="0" y="0"/>
              <a:chExt cx="344940" cy="276625"/>
            </a:xfrm>
          </p:grpSpPr>
          <p:sp>
            <p:nvSpPr>
              <p:cNvPr id="18" name="Freeform 18"/>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en-US"/>
              </a:p>
            </p:txBody>
          </p:sp>
          <p:sp>
            <p:nvSpPr>
              <p:cNvPr id="19" name="TextBox 19"/>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0" name="Group 20"/>
          <p:cNvGrpSpPr/>
          <p:nvPr/>
        </p:nvGrpSpPr>
        <p:grpSpPr>
          <a:xfrm>
            <a:off x="15530617" y="2570988"/>
            <a:ext cx="2374689" cy="1241281"/>
            <a:chOff x="0" y="0"/>
            <a:chExt cx="3166252" cy="1655041"/>
          </a:xfrm>
        </p:grpSpPr>
        <p:grpSp>
          <p:nvGrpSpPr>
            <p:cNvPr id="21" name="Group 21"/>
            <p:cNvGrpSpPr/>
            <p:nvPr/>
          </p:nvGrpSpPr>
          <p:grpSpPr>
            <a:xfrm>
              <a:off x="0" y="0"/>
              <a:ext cx="3166252" cy="1655041"/>
              <a:chOff x="0" y="0"/>
              <a:chExt cx="620810" cy="324506"/>
            </a:xfrm>
          </p:grpSpPr>
          <p:sp>
            <p:nvSpPr>
              <p:cNvPr id="22" name="Freeform 22"/>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en-US"/>
              </a:p>
            </p:txBody>
          </p:sp>
          <p:sp>
            <p:nvSpPr>
              <p:cNvPr id="23" name="TextBox 23"/>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24" name="Group 24"/>
            <p:cNvGrpSpPr/>
            <p:nvPr/>
          </p:nvGrpSpPr>
          <p:grpSpPr>
            <a:xfrm>
              <a:off x="1286454" y="122102"/>
              <a:ext cx="1759262" cy="1410838"/>
              <a:chOff x="0" y="0"/>
              <a:chExt cx="344940" cy="276625"/>
            </a:xfrm>
          </p:grpSpPr>
          <p:sp>
            <p:nvSpPr>
              <p:cNvPr id="25" name="Freeform 25"/>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en-US"/>
              </a:p>
            </p:txBody>
          </p:sp>
          <p:sp>
            <p:nvSpPr>
              <p:cNvPr id="26" name="TextBox 26"/>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27" name="Group 27"/>
          <p:cNvGrpSpPr/>
          <p:nvPr/>
        </p:nvGrpSpPr>
        <p:grpSpPr>
          <a:xfrm>
            <a:off x="15530617" y="3911053"/>
            <a:ext cx="2374689" cy="1241281"/>
            <a:chOff x="0" y="0"/>
            <a:chExt cx="3166252" cy="1655041"/>
          </a:xfrm>
        </p:grpSpPr>
        <p:grpSp>
          <p:nvGrpSpPr>
            <p:cNvPr id="28" name="Group 28"/>
            <p:cNvGrpSpPr/>
            <p:nvPr/>
          </p:nvGrpSpPr>
          <p:grpSpPr>
            <a:xfrm>
              <a:off x="0" y="0"/>
              <a:ext cx="3166252" cy="1655041"/>
              <a:chOff x="0" y="0"/>
              <a:chExt cx="620810" cy="324506"/>
            </a:xfrm>
          </p:grpSpPr>
          <p:sp>
            <p:nvSpPr>
              <p:cNvPr id="29" name="Freeform 29"/>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en-US"/>
              </a:p>
            </p:txBody>
          </p:sp>
          <p:sp>
            <p:nvSpPr>
              <p:cNvPr id="30" name="TextBox 30"/>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1" name="Group 31"/>
            <p:cNvGrpSpPr/>
            <p:nvPr/>
          </p:nvGrpSpPr>
          <p:grpSpPr>
            <a:xfrm>
              <a:off x="1286454" y="122102"/>
              <a:ext cx="1759262" cy="1410838"/>
              <a:chOff x="0" y="0"/>
              <a:chExt cx="344940" cy="276625"/>
            </a:xfrm>
          </p:grpSpPr>
          <p:sp>
            <p:nvSpPr>
              <p:cNvPr id="32" name="Freeform 32"/>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en-US"/>
              </a:p>
            </p:txBody>
          </p:sp>
          <p:sp>
            <p:nvSpPr>
              <p:cNvPr id="33" name="TextBox 33"/>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34" name="Group 34"/>
          <p:cNvGrpSpPr/>
          <p:nvPr/>
        </p:nvGrpSpPr>
        <p:grpSpPr>
          <a:xfrm>
            <a:off x="15530617" y="5251118"/>
            <a:ext cx="2374689" cy="1241281"/>
            <a:chOff x="0" y="0"/>
            <a:chExt cx="3166252" cy="1655041"/>
          </a:xfrm>
        </p:grpSpPr>
        <p:grpSp>
          <p:nvGrpSpPr>
            <p:cNvPr id="35" name="Group 35"/>
            <p:cNvGrpSpPr/>
            <p:nvPr/>
          </p:nvGrpSpPr>
          <p:grpSpPr>
            <a:xfrm>
              <a:off x="0" y="0"/>
              <a:ext cx="3166252" cy="1655041"/>
              <a:chOff x="0" y="0"/>
              <a:chExt cx="620810" cy="324506"/>
            </a:xfrm>
          </p:grpSpPr>
          <p:sp>
            <p:nvSpPr>
              <p:cNvPr id="36" name="Freeform 3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txBody>
              <a:bodyPr/>
              <a:lstStyle/>
              <a:p>
                <a:endParaRPr lang="en-US"/>
              </a:p>
            </p:txBody>
          </p:sp>
          <p:sp>
            <p:nvSpPr>
              <p:cNvPr id="37" name="TextBox 37"/>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38" name="Group 38"/>
            <p:cNvGrpSpPr/>
            <p:nvPr/>
          </p:nvGrpSpPr>
          <p:grpSpPr>
            <a:xfrm>
              <a:off x="1286454" y="122102"/>
              <a:ext cx="1759262" cy="1410838"/>
              <a:chOff x="0" y="0"/>
              <a:chExt cx="344940" cy="276625"/>
            </a:xfrm>
          </p:grpSpPr>
          <p:sp>
            <p:nvSpPr>
              <p:cNvPr id="39" name="Freeform 3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cap="sq">
                <a:solidFill>
                  <a:srgbClr val="FCF4E8"/>
                </a:solidFill>
                <a:prstDash val="lgDash"/>
                <a:miter/>
              </a:ln>
            </p:spPr>
            <p:txBody>
              <a:bodyPr/>
              <a:lstStyle/>
              <a:p>
                <a:endParaRPr lang="en-US"/>
              </a:p>
            </p:txBody>
          </p:sp>
          <p:sp>
            <p:nvSpPr>
              <p:cNvPr id="40" name="TextBox 40"/>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41" name="Group 41"/>
          <p:cNvGrpSpPr/>
          <p:nvPr/>
        </p:nvGrpSpPr>
        <p:grpSpPr>
          <a:xfrm>
            <a:off x="15530617" y="6591183"/>
            <a:ext cx="2374689" cy="1241281"/>
            <a:chOff x="0" y="0"/>
            <a:chExt cx="3166252" cy="1655041"/>
          </a:xfrm>
        </p:grpSpPr>
        <p:grpSp>
          <p:nvGrpSpPr>
            <p:cNvPr id="42" name="Group 42"/>
            <p:cNvGrpSpPr/>
            <p:nvPr/>
          </p:nvGrpSpPr>
          <p:grpSpPr>
            <a:xfrm>
              <a:off x="0" y="0"/>
              <a:ext cx="3166252" cy="1655041"/>
              <a:chOff x="0" y="0"/>
              <a:chExt cx="620810" cy="324506"/>
            </a:xfrm>
          </p:grpSpPr>
          <p:sp>
            <p:nvSpPr>
              <p:cNvPr id="43" name="Freeform 4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txBody>
              <a:bodyPr/>
              <a:lstStyle/>
              <a:p>
                <a:endParaRPr lang="en-US"/>
              </a:p>
            </p:txBody>
          </p:sp>
          <p:sp>
            <p:nvSpPr>
              <p:cNvPr id="44" name="TextBox 44"/>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45" name="Group 45"/>
            <p:cNvGrpSpPr/>
            <p:nvPr/>
          </p:nvGrpSpPr>
          <p:grpSpPr>
            <a:xfrm>
              <a:off x="1286454" y="122102"/>
              <a:ext cx="1759262" cy="1410838"/>
              <a:chOff x="0" y="0"/>
              <a:chExt cx="344940" cy="276625"/>
            </a:xfrm>
          </p:grpSpPr>
          <p:sp>
            <p:nvSpPr>
              <p:cNvPr id="46" name="Freeform 4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cap="sq">
                <a:solidFill>
                  <a:srgbClr val="FCF4E8"/>
                </a:solidFill>
                <a:prstDash val="lgDash"/>
                <a:miter/>
              </a:ln>
            </p:spPr>
            <p:txBody>
              <a:bodyPr/>
              <a:lstStyle/>
              <a:p>
                <a:endParaRPr lang="en-US"/>
              </a:p>
            </p:txBody>
          </p:sp>
          <p:sp>
            <p:nvSpPr>
              <p:cNvPr id="47" name="TextBox 47"/>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grpSp>
        <p:nvGrpSpPr>
          <p:cNvPr id="48" name="Group 48"/>
          <p:cNvGrpSpPr/>
          <p:nvPr/>
        </p:nvGrpSpPr>
        <p:grpSpPr>
          <a:xfrm>
            <a:off x="15530617" y="7931248"/>
            <a:ext cx="2374689" cy="1241281"/>
            <a:chOff x="0" y="0"/>
            <a:chExt cx="3166252" cy="1655041"/>
          </a:xfrm>
        </p:grpSpPr>
        <p:grpSp>
          <p:nvGrpSpPr>
            <p:cNvPr id="49" name="Group 49"/>
            <p:cNvGrpSpPr/>
            <p:nvPr/>
          </p:nvGrpSpPr>
          <p:grpSpPr>
            <a:xfrm>
              <a:off x="0" y="0"/>
              <a:ext cx="3166252" cy="1655041"/>
              <a:chOff x="0" y="0"/>
              <a:chExt cx="620810" cy="324506"/>
            </a:xfrm>
          </p:grpSpPr>
          <p:sp>
            <p:nvSpPr>
              <p:cNvPr id="50" name="Freeform 5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txBody>
              <a:bodyPr/>
              <a:lstStyle/>
              <a:p>
                <a:endParaRPr lang="en-US"/>
              </a:p>
            </p:txBody>
          </p:sp>
          <p:sp>
            <p:nvSpPr>
              <p:cNvPr id="51" name="TextBox 51"/>
              <p:cNvSpPr txBox="1"/>
              <p:nvPr/>
            </p:nvSpPr>
            <p:spPr>
              <a:xfrm>
                <a:off x="0" y="-47625"/>
                <a:ext cx="620810" cy="372131"/>
              </a:xfrm>
              <a:prstGeom prst="rect">
                <a:avLst/>
              </a:prstGeom>
            </p:spPr>
            <p:txBody>
              <a:bodyPr lIns="51986" tIns="51986" rIns="51986" bIns="51986" rtlCol="0" anchor="ctr"/>
              <a:lstStyle/>
              <a:p>
                <a:pPr algn="ctr">
                  <a:lnSpc>
                    <a:spcPts val="2659"/>
                  </a:lnSpc>
                </a:pPr>
                <a:endParaRPr/>
              </a:p>
            </p:txBody>
          </p:sp>
        </p:grpSp>
        <p:grpSp>
          <p:nvGrpSpPr>
            <p:cNvPr id="52" name="Group 52"/>
            <p:cNvGrpSpPr/>
            <p:nvPr/>
          </p:nvGrpSpPr>
          <p:grpSpPr>
            <a:xfrm>
              <a:off x="1286454" y="122102"/>
              <a:ext cx="1759262" cy="1410838"/>
              <a:chOff x="0" y="0"/>
              <a:chExt cx="344940" cy="276625"/>
            </a:xfrm>
          </p:grpSpPr>
          <p:sp>
            <p:nvSpPr>
              <p:cNvPr id="53" name="Freeform 5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cap="sq">
                <a:solidFill>
                  <a:srgbClr val="FCF4E8"/>
                </a:solidFill>
                <a:prstDash val="lgDash"/>
                <a:miter/>
              </a:ln>
            </p:spPr>
            <p:txBody>
              <a:bodyPr/>
              <a:lstStyle/>
              <a:p>
                <a:endParaRPr lang="en-US"/>
              </a:p>
            </p:txBody>
          </p:sp>
          <p:sp>
            <p:nvSpPr>
              <p:cNvPr id="54" name="TextBox 54"/>
              <p:cNvSpPr txBox="1"/>
              <p:nvPr/>
            </p:nvSpPr>
            <p:spPr>
              <a:xfrm>
                <a:off x="0" y="-47625"/>
                <a:ext cx="344940" cy="324250"/>
              </a:xfrm>
              <a:prstGeom prst="rect">
                <a:avLst/>
              </a:prstGeom>
            </p:spPr>
            <p:txBody>
              <a:bodyPr lIns="51986" tIns="51986" rIns="51986" bIns="51986" rtlCol="0" anchor="ctr"/>
              <a:lstStyle/>
              <a:p>
                <a:pPr algn="ctr">
                  <a:lnSpc>
                    <a:spcPts val="2659"/>
                  </a:lnSpc>
                </a:pPr>
                <a:endParaRPr/>
              </a:p>
            </p:txBody>
          </p:sp>
        </p:grpSp>
      </p:grpSp>
      <p:sp>
        <p:nvSpPr>
          <p:cNvPr id="55" name="Freeform 55"/>
          <p:cNvSpPr/>
          <p:nvPr/>
        </p:nvSpPr>
        <p:spPr>
          <a:xfrm rot="5400000">
            <a:off x="13099778" y="4630660"/>
            <a:ext cx="7941606" cy="1313674"/>
          </a:xfrm>
          <a:custGeom>
            <a:avLst/>
            <a:gdLst/>
            <a:ahLst/>
            <a:cxnLst/>
            <a:rect l="l" t="t" r="r" b="b"/>
            <a:pathLst>
              <a:path w="7941606" h="1313674">
                <a:moveTo>
                  <a:pt x="0" y="0"/>
                </a:moveTo>
                <a:lnTo>
                  <a:pt x="7941606" y="0"/>
                </a:lnTo>
                <a:lnTo>
                  <a:pt x="7941606" y="1313674"/>
                </a:lnTo>
                <a:lnTo>
                  <a:pt x="0" y="131367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6" name="Freeform 56"/>
          <p:cNvSpPr/>
          <p:nvPr/>
        </p:nvSpPr>
        <p:spPr>
          <a:xfrm>
            <a:off x="1028700" y="9347332"/>
            <a:ext cx="15613811" cy="751415"/>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57" name="Group 57"/>
          <p:cNvGrpSpPr/>
          <p:nvPr/>
        </p:nvGrpSpPr>
        <p:grpSpPr>
          <a:xfrm>
            <a:off x="805588" y="617951"/>
            <a:ext cx="16264993" cy="9167550"/>
            <a:chOff x="0" y="0"/>
            <a:chExt cx="4112279" cy="2317832"/>
          </a:xfrm>
        </p:grpSpPr>
        <p:sp>
          <p:nvSpPr>
            <p:cNvPr id="58" name="Freeform 58"/>
            <p:cNvSpPr/>
            <p:nvPr/>
          </p:nvSpPr>
          <p:spPr>
            <a:xfrm>
              <a:off x="0" y="0"/>
              <a:ext cx="4112280" cy="2317832"/>
            </a:xfrm>
            <a:custGeom>
              <a:avLst/>
              <a:gdLst/>
              <a:ahLst/>
              <a:cxnLst/>
              <a:rect l="l" t="t" r="r" b="b"/>
              <a:pathLst>
                <a:path w="4112280" h="2317832">
                  <a:moveTo>
                    <a:pt x="9520" y="0"/>
                  </a:moveTo>
                  <a:lnTo>
                    <a:pt x="4102760" y="0"/>
                  </a:lnTo>
                  <a:cubicBezTo>
                    <a:pt x="4105285" y="0"/>
                    <a:pt x="4107706" y="1003"/>
                    <a:pt x="4109491" y="2788"/>
                  </a:cubicBezTo>
                  <a:cubicBezTo>
                    <a:pt x="4111277" y="4574"/>
                    <a:pt x="4112280" y="6995"/>
                    <a:pt x="4112280" y="9520"/>
                  </a:cubicBezTo>
                  <a:lnTo>
                    <a:pt x="4112280" y="2308313"/>
                  </a:lnTo>
                  <a:cubicBezTo>
                    <a:pt x="4112280" y="2310837"/>
                    <a:pt x="4111277" y="2313259"/>
                    <a:pt x="4109491" y="2315044"/>
                  </a:cubicBezTo>
                  <a:cubicBezTo>
                    <a:pt x="4107706" y="2316829"/>
                    <a:pt x="4105285" y="2317832"/>
                    <a:pt x="4102760" y="2317832"/>
                  </a:cubicBezTo>
                  <a:lnTo>
                    <a:pt x="9520" y="2317832"/>
                  </a:lnTo>
                  <a:cubicBezTo>
                    <a:pt x="6995" y="2317832"/>
                    <a:pt x="4574" y="2316829"/>
                    <a:pt x="2788" y="2315044"/>
                  </a:cubicBezTo>
                  <a:cubicBezTo>
                    <a:pt x="1003" y="2313259"/>
                    <a:pt x="0" y="2310837"/>
                    <a:pt x="0" y="2308313"/>
                  </a:cubicBezTo>
                  <a:lnTo>
                    <a:pt x="0" y="9520"/>
                  </a:lnTo>
                  <a:cubicBezTo>
                    <a:pt x="0" y="6995"/>
                    <a:pt x="1003" y="4574"/>
                    <a:pt x="2788" y="2788"/>
                  </a:cubicBezTo>
                  <a:cubicBezTo>
                    <a:pt x="4574" y="1003"/>
                    <a:pt x="6995" y="0"/>
                    <a:pt x="9520" y="0"/>
                  </a:cubicBezTo>
                  <a:close/>
                </a:path>
              </a:pathLst>
            </a:custGeom>
            <a:solidFill>
              <a:srgbClr val="FCF4E8"/>
            </a:solidFill>
          </p:spPr>
          <p:txBody>
            <a:bodyPr/>
            <a:lstStyle/>
            <a:p>
              <a:endParaRPr lang="en-US"/>
            </a:p>
          </p:txBody>
        </p:sp>
        <p:sp>
          <p:nvSpPr>
            <p:cNvPr id="59" name="TextBox 59"/>
            <p:cNvSpPr txBox="1"/>
            <p:nvPr/>
          </p:nvSpPr>
          <p:spPr>
            <a:xfrm>
              <a:off x="0" y="-28575"/>
              <a:ext cx="4112279" cy="2346407"/>
            </a:xfrm>
            <a:prstGeom prst="rect">
              <a:avLst/>
            </a:prstGeom>
          </p:spPr>
          <p:txBody>
            <a:bodyPr lIns="50800" tIns="50800" rIns="50800" bIns="50800" rtlCol="0" anchor="ctr"/>
            <a:lstStyle/>
            <a:p>
              <a:pPr algn="ctr">
                <a:lnSpc>
                  <a:spcPts val="2659"/>
                </a:lnSpc>
              </a:pPr>
              <a:endParaRPr/>
            </a:p>
          </p:txBody>
        </p:sp>
      </p:grpSp>
      <p:sp>
        <p:nvSpPr>
          <p:cNvPr id="60" name="Freeform 60"/>
          <p:cNvSpPr/>
          <p:nvPr/>
        </p:nvSpPr>
        <p:spPr>
          <a:xfrm>
            <a:off x="2268563" y="5981009"/>
            <a:ext cx="13750874" cy="3600229"/>
          </a:xfrm>
          <a:custGeom>
            <a:avLst/>
            <a:gdLst/>
            <a:ahLst/>
            <a:cxnLst/>
            <a:rect l="l" t="t" r="r" b="b"/>
            <a:pathLst>
              <a:path w="13750874" h="3600229">
                <a:moveTo>
                  <a:pt x="0" y="0"/>
                </a:moveTo>
                <a:lnTo>
                  <a:pt x="13750874" y="0"/>
                </a:lnTo>
                <a:lnTo>
                  <a:pt x="13750874" y="3600229"/>
                </a:lnTo>
                <a:lnTo>
                  <a:pt x="0" y="36002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1" name="Group 61"/>
          <p:cNvGrpSpPr/>
          <p:nvPr/>
        </p:nvGrpSpPr>
        <p:grpSpPr>
          <a:xfrm>
            <a:off x="1338514" y="1534143"/>
            <a:ext cx="274088" cy="274088"/>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63" name="TextBox 63"/>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4" name="Group 64"/>
          <p:cNvGrpSpPr/>
          <p:nvPr/>
        </p:nvGrpSpPr>
        <p:grpSpPr>
          <a:xfrm>
            <a:off x="1338514" y="2417114"/>
            <a:ext cx="274088" cy="274088"/>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66" name="TextBox 66"/>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67" name="Group 67"/>
          <p:cNvGrpSpPr/>
          <p:nvPr/>
        </p:nvGrpSpPr>
        <p:grpSpPr>
          <a:xfrm>
            <a:off x="1338514" y="3300085"/>
            <a:ext cx="274088" cy="274088"/>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69" name="TextBox 69"/>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0" name="Group 70"/>
          <p:cNvGrpSpPr/>
          <p:nvPr/>
        </p:nvGrpSpPr>
        <p:grpSpPr>
          <a:xfrm>
            <a:off x="1338514" y="4183057"/>
            <a:ext cx="274088" cy="274088"/>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72" name="TextBox 72"/>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3" name="Group 73"/>
          <p:cNvGrpSpPr/>
          <p:nvPr/>
        </p:nvGrpSpPr>
        <p:grpSpPr>
          <a:xfrm>
            <a:off x="1338514" y="5066028"/>
            <a:ext cx="274088" cy="274088"/>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75" name="TextBox 75"/>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6" name="Group 76"/>
          <p:cNvGrpSpPr/>
          <p:nvPr/>
        </p:nvGrpSpPr>
        <p:grpSpPr>
          <a:xfrm>
            <a:off x="1338514" y="5948999"/>
            <a:ext cx="274088" cy="274088"/>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78" name="TextBox 78"/>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79" name="Group 79"/>
          <p:cNvGrpSpPr/>
          <p:nvPr/>
        </p:nvGrpSpPr>
        <p:grpSpPr>
          <a:xfrm>
            <a:off x="1338514" y="6831971"/>
            <a:ext cx="274088" cy="274088"/>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81" name="TextBox 81"/>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2" name="Group 82"/>
          <p:cNvGrpSpPr/>
          <p:nvPr/>
        </p:nvGrpSpPr>
        <p:grpSpPr>
          <a:xfrm>
            <a:off x="1338514" y="7714942"/>
            <a:ext cx="274088" cy="274088"/>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84" name="TextBox 84"/>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grpSp>
        <p:nvGrpSpPr>
          <p:cNvPr id="85" name="Group 85"/>
          <p:cNvGrpSpPr/>
          <p:nvPr/>
        </p:nvGrpSpPr>
        <p:grpSpPr>
          <a:xfrm>
            <a:off x="1338514" y="8597913"/>
            <a:ext cx="274088" cy="274088"/>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2B6"/>
            </a:solidFill>
          </p:spPr>
          <p:txBody>
            <a:bodyPr/>
            <a:lstStyle/>
            <a:p>
              <a:endParaRPr lang="en-US"/>
            </a:p>
          </p:txBody>
        </p:sp>
        <p:sp>
          <p:nvSpPr>
            <p:cNvPr id="87" name="TextBox 87"/>
            <p:cNvSpPr txBox="1"/>
            <p:nvPr/>
          </p:nvSpPr>
          <p:spPr>
            <a:xfrm>
              <a:off x="76200" y="47625"/>
              <a:ext cx="660400" cy="688975"/>
            </a:xfrm>
            <a:prstGeom prst="rect">
              <a:avLst/>
            </a:prstGeom>
          </p:spPr>
          <p:txBody>
            <a:bodyPr lIns="60442" tIns="60442" rIns="60442" bIns="60442" rtlCol="0" anchor="ctr"/>
            <a:lstStyle/>
            <a:p>
              <a:pPr algn="ctr">
                <a:lnSpc>
                  <a:spcPts val="2659"/>
                </a:lnSpc>
              </a:pPr>
              <a:endParaRPr/>
            </a:p>
          </p:txBody>
        </p:sp>
      </p:grpSp>
      <p:sp>
        <p:nvSpPr>
          <p:cNvPr id="88" name="AutoShape 88"/>
          <p:cNvSpPr/>
          <p:nvPr/>
        </p:nvSpPr>
        <p:spPr>
          <a:xfrm>
            <a:off x="2207236" y="1778331"/>
            <a:ext cx="3861648" cy="0"/>
          </a:xfrm>
          <a:prstGeom prst="line">
            <a:avLst/>
          </a:prstGeom>
          <a:ln w="47625" cap="flat">
            <a:solidFill>
              <a:srgbClr val="A2845F"/>
            </a:solidFill>
            <a:prstDash val="solid"/>
            <a:headEnd type="none" w="sm" len="sm"/>
            <a:tailEnd type="none" w="sm" len="sm"/>
          </a:ln>
        </p:spPr>
        <p:txBody>
          <a:bodyPr/>
          <a:lstStyle/>
          <a:p>
            <a:endParaRPr lang="en-US"/>
          </a:p>
        </p:txBody>
      </p:sp>
      <p:sp>
        <p:nvSpPr>
          <p:cNvPr id="89" name="Freeform 89"/>
          <p:cNvSpPr/>
          <p:nvPr/>
        </p:nvSpPr>
        <p:spPr>
          <a:xfrm>
            <a:off x="3709396" y="314852"/>
            <a:ext cx="857327" cy="848711"/>
          </a:xfrm>
          <a:custGeom>
            <a:avLst/>
            <a:gdLst/>
            <a:ahLst/>
            <a:cxnLst/>
            <a:rect l="l" t="t" r="r" b="b"/>
            <a:pathLst>
              <a:path w="857327" h="848711">
                <a:moveTo>
                  <a:pt x="0" y="0"/>
                </a:moveTo>
                <a:lnTo>
                  <a:pt x="857328" y="0"/>
                </a:lnTo>
                <a:lnTo>
                  <a:pt x="857328" y="848712"/>
                </a:lnTo>
                <a:lnTo>
                  <a:pt x="0" y="84871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0" name="Freeform 90"/>
          <p:cNvSpPr/>
          <p:nvPr/>
        </p:nvSpPr>
        <p:spPr>
          <a:xfrm rot="-7769428">
            <a:off x="9486640" y="6831971"/>
            <a:ext cx="2159761" cy="2159761"/>
          </a:xfrm>
          <a:custGeom>
            <a:avLst/>
            <a:gdLst/>
            <a:ahLst/>
            <a:cxnLst/>
            <a:rect l="l" t="t" r="r" b="b"/>
            <a:pathLst>
              <a:path w="2159761" h="2159761">
                <a:moveTo>
                  <a:pt x="0" y="0"/>
                </a:moveTo>
                <a:lnTo>
                  <a:pt x="2159762" y="0"/>
                </a:lnTo>
                <a:lnTo>
                  <a:pt x="2159762" y="2159761"/>
                </a:lnTo>
                <a:lnTo>
                  <a:pt x="0" y="21597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1" name="TextBox 91"/>
          <p:cNvSpPr txBox="1"/>
          <p:nvPr/>
        </p:nvSpPr>
        <p:spPr>
          <a:xfrm>
            <a:off x="1612602" y="872680"/>
            <a:ext cx="5050917" cy="872314"/>
          </a:xfrm>
          <a:prstGeom prst="rect">
            <a:avLst/>
          </a:prstGeom>
        </p:spPr>
        <p:txBody>
          <a:bodyPr lIns="0" tIns="0" rIns="0" bIns="0" rtlCol="0" anchor="t">
            <a:spAutoFit/>
          </a:bodyPr>
          <a:lstStyle/>
          <a:p>
            <a:pPr algn="ctr">
              <a:lnSpc>
                <a:spcPts val="3706"/>
              </a:lnSpc>
            </a:pPr>
            <a:r>
              <a:rPr lang="en-US" sz="2471">
                <a:solidFill>
                  <a:srgbClr val="503D36"/>
                </a:solidFill>
                <a:latin typeface="Sniglet"/>
                <a:ea typeface="Sniglet"/>
                <a:cs typeface="Sniglet"/>
                <a:sym typeface="Sniglet"/>
              </a:rPr>
              <a:t>Brought to you by </a:t>
            </a:r>
          </a:p>
          <a:p>
            <a:pPr marL="0" lvl="0" indent="0" algn="ctr">
              <a:lnSpc>
                <a:spcPts val="2586"/>
              </a:lnSpc>
            </a:pPr>
            <a:r>
              <a:rPr lang="en-US" sz="2841" spc="181">
                <a:solidFill>
                  <a:srgbClr val="70AB37"/>
                </a:solidFill>
                <a:latin typeface="Avenir"/>
                <a:ea typeface="Avenir"/>
                <a:cs typeface="Avenir"/>
                <a:sym typeface="Avenir"/>
              </a:rPr>
              <a:t>The Asombro Institute</a:t>
            </a:r>
          </a:p>
        </p:txBody>
      </p:sp>
      <p:grpSp>
        <p:nvGrpSpPr>
          <p:cNvPr id="92" name="Group 92"/>
          <p:cNvGrpSpPr/>
          <p:nvPr/>
        </p:nvGrpSpPr>
        <p:grpSpPr>
          <a:xfrm>
            <a:off x="353661" y="1604339"/>
            <a:ext cx="1284141" cy="7431865"/>
            <a:chOff x="0" y="0"/>
            <a:chExt cx="1712187" cy="9909153"/>
          </a:xfrm>
        </p:grpSpPr>
        <p:sp>
          <p:nvSpPr>
            <p:cNvPr id="93" name="TextBox 93"/>
            <p:cNvSpPr txBox="1"/>
            <p:nvPr/>
          </p:nvSpPr>
          <p:spPr>
            <a:xfrm rot="5400000">
              <a:off x="689574" y="-68957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4" name="TextBox 94"/>
            <p:cNvSpPr txBox="1"/>
            <p:nvPr/>
          </p:nvSpPr>
          <p:spPr>
            <a:xfrm rot="5400000">
              <a:off x="689574" y="48720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5" name="TextBox 95"/>
            <p:cNvSpPr txBox="1"/>
            <p:nvPr/>
          </p:nvSpPr>
          <p:spPr>
            <a:xfrm rot="5400000">
              <a:off x="689574" y="1663973"/>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6" name="TextBox 96"/>
            <p:cNvSpPr txBox="1"/>
            <p:nvPr/>
          </p:nvSpPr>
          <p:spPr>
            <a:xfrm rot="5400000">
              <a:off x="689574" y="2840746"/>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7" name="TextBox 97"/>
            <p:cNvSpPr txBox="1"/>
            <p:nvPr/>
          </p:nvSpPr>
          <p:spPr>
            <a:xfrm rot="5400000">
              <a:off x="689574" y="401752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8" name="TextBox 98"/>
            <p:cNvSpPr txBox="1"/>
            <p:nvPr/>
          </p:nvSpPr>
          <p:spPr>
            <a:xfrm rot="5400000">
              <a:off x="689574" y="519429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99" name="TextBox 99"/>
            <p:cNvSpPr txBox="1"/>
            <p:nvPr/>
          </p:nvSpPr>
          <p:spPr>
            <a:xfrm rot="5400000">
              <a:off x="689574" y="6371068"/>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00" name="TextBox 100"/>
            <p:cNvSpPr txBox="1"/>
            <p:nvPr/>
          </p:nvSpPr>
          <p:spPr>
            <a:xfrm rot="5400000">
              <a:off x="689574" y="7547840"/>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sp>
          <p:nvSpPr>
            <p:cNvPr id="101" name="TextBox 101"/>
            <p:cNvSpPr txBox="1"/>
            <p:nvPr/>
          </p:nvSpPr>
          <p:spPr>
            <a:xfrm rot="5400000">
              <a:off x="689574" y="8724614"/>
              <a:ext cx="494966" cy="1874112"/>
            </a:xfrm>
            <a:prstGeom prst="rect">
              <a:avLst/>
            </a:prstGeom>
          </p:spPr>
          <p:txBody>
            <a:bodyPr lIns="0" tIns="0" rIns="0" bIns="0" rtlCol="0" anchor="t">
              <a:spAutoFit/>
            </a:bodyPr>
            <a:lstStyle/>
            <a:p>
              <a:pPr algn="ctr">
                <a:lnSpc>
                  <a:spcPts val="11859"/>
                </a:lnSpc>
              </a:pPr>
              <a:r>
                <a:rPr lang="en-US" sz="8471">
                  <a:solidFill>
                    <a:srgbClr val="503D36"/>
                  </a:solidFill>
                  <a:latin typeface="Sniglet"/>
                  <a:ea typeface="Sniglet"/>
                  <a:cs typeface="Sniglet"/>
                  <a:sym typeface="Sniglet"/>
                </a:rPr>
                <a:t>)</a:t>
              </a:r>
            </a:p>
          </p:txBody>
        </p:sp>
      </p:grpSp>
      <p:sp>
        <p:nvSpPr>
          <p:cNvPr id="103" name="TextBox 103"/>
          <p:cNvSpPr txBox="1"/>
          <p:nvPr/>
        </p:nvSpPr>
        <p:spPr>
          <a:xfrm>
            <a:off x="3426478" y="4020016"/>
            <a:ext cx="11557609" cy="511678"/>
          </a:xfrm>
          <a:prstGeom prst="rect">
            <a:avLst/>
          </a:prstGeom>
        </p:spPr>
        <p:txBody>
          <a:bodyPr lIns="0" tIns="0" rIns="0" bIns="0" rtlCol="0" anchor="t">
            <a:spAutoFit/>
          </a:bodyPr>
          <a:lstStyle/>
          <a:p>
            <a:pPr algn="ctr">
              <a:lnSpc>
                <a:spcPts val="3860"/>
              </a:lnSpc>
            </a:pPr>
            <a:r>
              <a:rPr lang="en-US" sz="3574">
                <a:solidFill>
                  <a:srgbClr val="42414C"/>
                </a:solidFill>
                <a:latin typeface="Kalam"/>
                <a:ea typeface="Kalam"/>
                <a:cs typeface="Kalam"/>
                <a:sym typeface="Kalam"/>
              </a:rPr>
              <a:t>Part 3: Understanding Playa Pollution</a:t>
            </a:r>
          </a:p>
        </p:txBody>
      </p:sp>
      <p:sp>
        <p:nvSpPr>
          <p:cNvPr id="104" name="TextBox 104"/>
          <p:cNvSpPr txBox="1"/>
          <p:nvPr/>
        </p:nvSpPr>
        <p:spPr>
          <a:xfrm>
            <a:off x="11646402" y="9823601"/>
            <a:ext cx="5244431" cy="383746"/>
          </a:xfrm>
          <a:prstGeom prst="rect">
            <a:avLst/>
          </a:prstGeom>
        </p:spPr>
        <p:txBody>
          <a:bodyPr lIns="0" tIns="0" rIns="0" bIns="0" rtlCol="0" anchor="t">
            <a:spAutoFit/>
          </a:bodyPr>
          <a:lstStyle/>
          <a:p>
            <a:pPr marL="0" lvl="0" indent="0" algn="ctr">
              <a:lnSpc>
                <a:spcPts val="3255"/>
              </a:lnSpc>
            </a:pPr>
            <a:r>
              <a:rPr lang="en-US" sz="2170">
                <a:solidFill>
                  <a:srgbClr val="FFFFFF"/>
                </a:solidFill>
                <a:latin typeface="Sniglet"/>
                <a:ea typeface="Sniglet"/>
                <a:cs typeface="Sniglet"/>
                <a:sym typeface="Sniglet"/>
              </a:rPr>
              <a:t>© Asombro Institute for Science Education</a:t>
            </a:r>
          </a:p>
        </p:txBody>
      </p:sp>
      <p:sp>
        <p:nvSpPr>
          <p:cNvPr id="105" name="Freeform 105"/>
          <p:cNvSpPr/>
          <p:nvPr/>
        </p:nvSpPr>
        <p:spPr>
          <a:xfrm rot="3375672">
            <a:off x="6984239" y="6591183"/>
            <a:ext cx="1189940" cy="1189940"/>
          </a:xfrm>
          <a:custGeom>
            <a:avLst/>
            <a:gdLst/>
            <a:ahLst/>
            <a:cxnLst/>
            <a:rect l="l" t="t" r="r" b="b"/>
            <a:pathLst>
              <a:path w="1189940" h="1189940">
                <a:moveTo>
                  <a:pt x="0" y="0"/>
                </a:moveTo>
                <a:lnTo>
                  <a:pt x="1189940" y="0"/>
                </a:lnTo>
                <a:lnTo>
                  <a:pt x="1189940" y="1189941"/>
                </a:lnTo>
                <a:lnTo>
                  <a:pt x="0" y="11899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6" name="Freeform 106"/>
          <p:cNvSpPr/>
          <p:nvPr/>
        </p:nvSpPr>
        <p:spPr>
          <a:xfrm rot="-4854410">
            <a:off x="7990126" y="8013641"/>
            <a:ext cx="1132764" cy="1132764"/>
          </a:xfrm>
          <a:custGeom>
            <a:avLst/>
            <a:gdLst/>
            <a:ahLst/>
            <a:cxnLst/>
            <a:rect l="l" t="t" r="r" b="b"/>
            <a:pathLst>
              <a:path w="1132764" h="1132764">
                <a:moveTo>
                  <a:pt x="0" y="0"/>
                </a:moveTo>
                <a:lnTo>
                  <a:pt x="1132763" y="0"/>
                </a:lnTo>
                <a:lnTo>
                  <a:pt x="1132763" y="1132764"/>
                </a:lnTo>
                <a:lnTo>
                  <a:pt x="0" y="11327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7" name="TextBox 102">
            <a:extLst>
              <a:ext uri="{FF2B5EF4-FFF2-40B4-BE49-F238E27FC236}">
                <a16:creationId xmlns:a16="http://schemas.microsoft.com/office/drawing/2014/main" id="{77A4FFE9-AB62-E292-04C5-04628C61E1D6}"/>
              </a:ext>
            </a:extLst>
          </p:cNvPr>
          <p:cNvSpPr txBox="1"/>
          <p:nvPr/>
        </p:nvSpPr>
        <p:spPr>
          <a:xfrm>
            <a:off x="4900653" y="2672531"/>
            <a:ext cx="8455268" cy="2074507"/>
          </a:xfrm>
          <a:prstGeom prst="rect">
            <a:avLst/>
          </a:prstGeom>
          <a:effectLst>
            <a:outerShdw blurRad="50800" dist="143320" dir="2760000" algn="ctr" rotWithShape="0">
              <a:srgbClr val="FFC000"/>
            </a:outerShdw>
          </a:effectLst>
        </p:spPr>
        <p:txBody>
          <a:bodyPr lIns="0" tIns="0" rIns="0" bIns="0" rtlCol="0" anchor="t">
            <a:prstTxWarp prst="textArchUp">
              <a:avLst/>
            </a:prstTxWarp>
            <a:spAutoFit/>
          </a:bodyPr>
          <a:lstStyle/>
          <a:p>
            <a:pPr marL="0" lvl="0" indent="0" algn="ctr">
              <a:lnSpc>
                <a:spcPts val="11634"/>
              </a:lnSpc>
              <a:spcBef>
                <a:spcPct val="0"/>
              </a:spcBef>
            </a:pPr>
            <a:r>
              <a:rPr lang="en-US" sz="9695" dirty="0">
                <a:solidFill>
                  <a:srgbClr val="7A4940"/>
                </a:solidFill>
                <a:effectLst>
                  <a:outerShdw blurRad="50800" dist="38100" dir="2700000" algn="tl" rotWithShape="0">
                    <a:prstClr val="black">
                      <a:alpha val="40000"/>
                    </a:prstClr>
                  </a:outerShdw>
                </a:effectLst>
                <a:latin typeface="More Sugar"/>
                <a:ea typeface="More Sugar"/>
                <a:cs typeface="More Sugar"/>
                <a:sym typeface="More Sugar"/>
              </a:rPr>
              <a:t>Desert Shrimp</a:t>
            </a:r>
          </a:p>
        </p:txBody>
      </p:sp>
      <p:sp>
        <p:nvSpPr>
          <p:cNvPr id="2" name="Date Placeholder 1">
            <a:extLst>
              <a:ext uri="{FF2B5EF4-FFF2-40B4-BE49-F238E27FC236}">
                <a16:creationId xmlns:a16="http://schemas.microsoft.com/office/drawing/2014/main" id="{119E3B45-5444-5FD6-5ABD-A42F913EE608}"/>
              </a:ext>
            </a:extLst>
          </p:cNvPr>
          <p:cNvSpPr>
            <a:spLocks noGrp="1"/>
          </p:cNvSpPr>
          <p:nvPr>
            <p:ph type="dt" sz="half" idx="10"/>
          </p:nvPr>
        </p:nvSpPr>
        <p:spPr/>
        <p:txBody>
          <a:bodyPr/>
          <a:lstStyle/>
          <a:p>
            <a:fld id="{41BB4ABD-1CE3-6B47-8045-32467928E6A5}" type="datetimeyyyy">
              <a:rPr lang="en-US" smtClean="0"/>
              <a:t>2025</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8365517" y="3018561"/>
            <a:ext cx="3127775" cy="1920101"/>
          </a:xfrm>
          <a:custGeom>
            <a:avLst/>
            <a:gdLst/>
            <a:ahLst/>
            <a:cxnLst/>
            <a:rect l="l" t="t" r="r" b="b"/>
            <a:pathLst>
              <a:path w="3127775" h="1920101">
                <a:moveTo>
                  <a:pt x="0" y="0"/>
                </a:moveTo>
                <a:lnTo>
                  <a:pt x="3127775" y="0"/>
                </a:lnTo>
                <a:lnTo>
                  <a:pt x="3127775" y="1920100"/>
                </a:lnTo>
                <a:lnTo>
                  <a:pt x="0" y="19201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rot="-866354">
            <a:off x="2164137" y="3074579"/>
            <a:ext cx="6071854" cy="1808063"/>
          </a:xfrm>
          <a:custGeom>
            <a:avLst/>
            <a:gdLst/>
            <a:ahLst/>
            <a:cxnLst/>
            <a:rect l="l" t="t" r="r" b="b"/>
            <a:pathLst>
              <a:path w="6071854" h="1808063">
                <a:moveTo>
                  <a:pt x="0" y="0"/>
                </a:moveTo>
                <a:lnTo>
                  <a:pt x="6071854" y="0"/>
                </a:lnTo>
                <a:lnTo>
                  <a:pt x="6071854" y="1808064"/>
                </a:lnTo>
                <a:lnTo>
                  <a:pt x="0" y="180806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1606972" y="1127475"/>
            <a:ext cx="9137227" cy="1218642"/>
          </a:xfrm>
          <a:prstGeom prst="rect">
            <a:avLst/>
          </a:prstGeom>
        </p:spPr>
        <p:txBody>
          <a:bodyPr wrap="square" lIns="0" tIns="0" rIns="0" bIns="0" rtlCol="0" anchor="t">
            <a:spAutoFit/>
          </a:bodyPr>
          <a:lstStyle/>
          <a:p>
            <a:pPr marL="0" lvl="0" indent="0" algn="ctr">
              <a:lnSpc>
                <a:spcPts val="9140"/>
              </a:lnSpc>
            </a:pPr>
            <a:r>
              <a:rPr lang="en-US" sz="8960" dirty="0">
                <a:solidFill>
                  <a:srgbClr val="42414C"/>
                </a:solidFill>
                <a:latin typeface="More Sugar"/>
                <a:ea typeface="More Sugar"/>
                <a:cs typeface="More Sugar"/>
                <a:sym typeface="More Sugar"/>
              </a:rPr>
              <a:t>Playa Shrimp</a:t>
            </a:r>
          </a:p>
        </p:txBody>
      </p:sp>
      <p:sp>
        <p:nvSpPr>
          <p:cNvPr id="6" name="TextBox 6"/>
          <p:cNvSpPr txBox="1"/>
          <p:nvPr/>
        </p:nvSpPr>
        <p:spPr>
          <a:xfrm>
            <a:off x="3579130" y="4979086"/>
            <a:ext cx="3082748" cy="4613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Tadpole Shrimp</a:t>
            </a:r>
          </a:p>
        </p:txBody>
      </p:sp>
      <p:sp>
        <p:nvSpPr>
          <p:cNvPr id="7" name="TextBox 7"/>
          <p:cNvSpPr txBox="1"/>
          <p:nvPr/>
        </p:nvSpPr>
        <p:spPr>
          <a:xfrm>
            <a:off x="8067633" y="4986286"/>
            <a:ext cx="4024619" cy="4613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Texas Clam Shrimp</a:t>
            </a:r>
          </a:p>
        </p:txBody>
      </p:sp>
      <p:sp>
        <p:nvSpPr>
          <p:cNvPr id="8" name="TextBox 8"/>
          <p:cNvSpPr txBox="1"/>
          <p:nvPr/>
        </p:nvSpPr>
        <p:spPr>
          <a:xfrm>
            <a:off x="1606973" y="6093984"/>
            <a:ext cx="4820313" cy="3423951"/>
          </a:xfrm>
          <a:prstGeom prst="rect">
            <a:avLst/>
          </a:prstGeom>
        </p:spPr>
        <p:txBody>
          <a:bodyPr lIns="0" tIns="0" rIns="0" bIns="0" rtlCol="0" anchor="t">
            <a:spAutoFit/>
          </a:bodyPr>
          <a:lstStyle/>
          <a:p>
            <a:pPr algn="l">
              <a:lnSpc>
                <a:spcPts val="3779"/>
              </a:lnSpc>
            </a:pPr>
            <a:r>
              <a:rPr lang="en-US" sz="3499" dirty="0">
                <a:solidFill>
                  <a:srgbClr val="42414C"/>
                </a:solidFill>
                <a:latin typeface="Kalam"/>
                <a:ea typeface="Kalam"/>
                <a:cs typeface="Kalam"/>
                <a:sym typeface="Kalam"/>
              </a:rPr>
              <a:t>Some types of shrimp are </a:t>
            </a:r>
            <a:r>
              <a:rPr lang="en-US" sz="3499" b="1" dirty="0">
                <a:solidFill>
                  <a:srgbClr val="42414C"/>
                </a:solidFill>
                <a:latin typeface="Kalam Bold"/>
                <a:ea typeface="Kalam Bold"/>
                <a:cs typeface="Kalam Bold"/>
                <a:sym typeface="Kalam Bold"/>
              </a:rPr>
              <a:t>Species of Greatest Conservation Need</a:t>
            </a:r>
            <a:r>
              <a:rPr lang="en-US" sz="3499" b="1" dirty="0">
                <a:solidFill>
                  <a:srgbClr val="42414C"/>
                </a:solidFill>
                <a:latin typeface="Kalam Bold"/>
                <a:ea typeface="Kalam Bold"/>
                <a:cs typeface="Kalam Bold"/>
                <a:sym typeface="Kalam"/>
              </a:rPr>
              <a:t>. T</a:t>
            </a:r>
            <a:r>
              <a:rPr lang="en-US" sz="3499" dirty="0">
                <a:solidFill>
                  <a:srgbClr val="42414C"/>
                </a:solidFill>
                <a:latin typeface="Kalam"/>
                <a:ea typeface="Kalam"/>
                <a:cs typeface="Kalam"/>
                <a:sym typeface="Kalam"/>
              </a:rPr>
              <a:t>hey could disappear without humans taking action to protect them.</a:t>
            </a:r>
          </a:p>
          <a:p>
            <a:pPr algn="l">
              <a:lnSpc>
                <a:spcPts val="3779"/>
              </a:lnSpc>
            </a:pPr>
            <a:endParaRPr lang="en-US" sz="3499" dirty="0">
              <a:solidFill>
                <a:srgbClr val="42414C"/>
              </a:solidFill>
              <a:latin typeface="Kalam"/>
              <a:ea typeface="Kalam"/>
              <a:cs typeface="Kalam"/>
              <a:sym typeface="Kalam"/>
            </a:endParaRPr>
          </a:p>
        </p:txBody>
      </p:sp>
      <p:sp>
        <p:nvSpPr>
          <p:cNvPr id="9" name="TextBox 9"/>
          <p:cNvSpPr txBox="1"/>
          <p:nvPr/>
        </p:nvSpPr>
        <p:spPr>
          <a:xfrm>
            <a:off x="13234681" y="4979086"/>
            <a:ext cx="4024619" cy="4613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Fairy Shrimp</a:t>
            </a:r>
          </a:p>
        </p:txBody>
      </p:sp>
      <p:sp>
        <p:nvSpPr>
          <p:cNvPr id="10" name="Freeform 10"/>
          <p:cNvSpPr/>
          <p:nvPr/>
        </p:nvSpPr>
        <p:spPr>
          <a:xfrm>
            <a:off x="12409889" y="2774764"/>
            <a:ext cx="3849597" cy="1757632"/>
          </a:xfrm>
          <a:custGeom>
            <a:avLst/>
            <a:gdLst/>
            <a:ahLst/>
            <a:cxnLst/>
            <a:rect l="l" t="t" r="r" b="b"/>
            <a:pathLst>
              <a:path w="3849597" h="1757632">
                <a:moveTo>
                  <a:pt x="0" y="0"/>
                </a:moveTo>
                <a:lnTo>
                  <a:pt x="3849596" y="0"/>
                </a:lnTo>
                <a:lnTo>
                  <a:pt x="3849596" y="1757632"/>
                </a:lnTo>
                <a:lnTo>
                  <a:pt x="0" y="175763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p:cNvSpPr txBox="1"/>
          <p:nvPr/>
        </p:nvSpPr>
        <p:spPr>
          <a:xfrm>
            <a:off x="7384911" y="6093984"/>
            <a:ext cx="5024978" cy="2448812"/>
          </a:xfrm>
          <a:prstGeom prst="rect">
            <a:avLst/>
          </a:prstGeom>
        </p:spPr>
        <p:txBody>
          <a:bodyPr lIns="0" tIns="0" rIns="0" bIns="0" rtlCol="0" anchor="t">
            <a:spAutoFit/>
          </a:bodyPr>
          <a:lstStyle/>
          <a:p>
            <a:pPr algn="ctr">
              <a:lnSpc>
                <a:spcPts val="3764"/>
              </a:lnSpc>
              <a:spcBef>
                <a:spcPct val="0"/>
              </a:spcBef>
            </a:pPr>
            <a:r>
              <a:rPr lang="en-US" sz="3485" dirty="0">
                <a:solidFill>
                  <a:srgbClr val="42414C"/>
                </a:solidFill>
                <a:latin typeface="Kalam"/>
                <a:ea typeface="Kalam"/>
                <a:cs typeface="Kalam"/>
                <a:sym typeface="Kalam"/>
              </a:rPr>
              <a:t>Shrimp lay eggs that stay in the soil when it dries.  So even if there is no water, their habitat needs protection.</a:t>
            </a:r>
          </a:p>
        </p:txBody>
      </p:sp>
      <p:sp>
        <p:nvSpPr>
          <p:cNvPr id="12" name="TextBox 12"/>
          <p:cNvSpPr txBox="1"/>
          <p:nvPr/>
        </p:nvSpPr>
        <p:spPr>
          <a:xfrm>
            <a:off x="12950100" y="6093984"/>
            <a:ext cx="4309200" cy="2386744"/>
          </a:xfrm>
          <a:prstGeom prst="rect">
            <a:avLst/>
          </a:prstGeom>
        </p:spPr>
        <p:txBody>
          <a:bodyPr lIns="0" tIns="0" rIns="0" bIns="0" rtlCol="0" anchor="t">
            <a:spAutoFit/>
          </a:bodyPr>
          <a:lstStyle/>
          <a:p>
            <a:pPr algn="l">
              <a:lnSpc>
                <a:spcPts val="3764"/>
              </a:lnSpc>
            </a:pPr>
            <a:r>
              <a:rPr lang="en-US" sz="3485" dirty="0">
                <a:solidFill>
                  <a:srgbClr val="42414C"/>
                </a:solidFill>
                <a:latin typeface="Kalam"/>
                <a:ea typeface="Kalam"/>
                <a:cs typeface="Kalam"/>
                <a:sym typeface="Kalam"/>
              </a:rPr>
              <a:t>Threats to playa shrimp include: </a:t>
            </a:r>
          </a:p>
          <a:p>
            <a:pPr marL="752519" lvl="1" indent="-376259" algn="l">
              <a:lnSpc>
                <a:spcPts val="3764"/>
              </a:lnSpc>
              <a:buFont typeface="Arial"/>
              <a:buChar char="•"/>
            </a:pPr>
            <a:r>
              <a:rPr lang="en-US" sz="3485" dirty="0">
                <a:solidFill>
                  <a:srgbClr val="42414C"/>
                </a:solidFill>
                <a:latin typeface="Kalam"/>
                <a:ea typeface="Kalam"/>
                <a:cs typeface="Kalam"/>
                <a:sym typeface="Kalam"/>
              </a:rPr>
              <a:t>Water Pollution</a:t>
            </a:r>
          </a:p>
          <a:p>
            <a:pPr marL="752519" lvl="1" indent="-376259" algn="l">
              <a:lnSpc>
                <a:spcPts val="3764"/>
              </a:lnSpc>
              <a:buFont typeface="Arial"/>
              <a:buChar char="•"/>
            </a:pPr>
            <a:r>
              <a:rPr lang="en-US" sz="3485" dirty="0">
                <a:solidFill>
                  <a:srgbClr val="42414C"/>
                </a:solidFill>
                <a:latin typeface="Kalam"/>
                <a:ea typeface="Kalam"/>
                <a:cs typeface="Kalam"/>
                <a:sym typeface="Kalam"/>
              </a:rPr>
              <a:t>Drought</a:t>
            </a:r>
          </a:p>
          <a:p>
            <a:pPr marL="752519" lvl="1" indent="-376259" algn="l">
              <a:lnSpc>
                <a:spcPts val="3764"/>
              </a:lnSpc>
              <a:buFont typeface="Arial"/>
              <a:buChar char="•"/>
            </a:pPr>
            <a:r>
              <a:rPr lang="en-US" sz="3485" dirty="0">
                <a:solidFill>
                  <a:srgbClr val="42414C"/>
                </a:solidFill>
                <a:latin typeface="Kalam"/>
                <a:ea typeface="Kalam"/>
                <a:cs typeface="Kalam"/>
                <a:sym typeface="Kalam"/>
              </a:rPr>
              <a:t>Construction</a:t>
            </a:r>
          </a:p>
        </p:txBody>
      </p:sp>
      <p:sp>
        <p:nvSpPr>
          <p:cNvPr id="13" name="Date Placeholder 12">
            <a:extLst>
              <a:ext uri="{FF2B5EF4-FFF2-40B4-BE49-F238E27FC236}">
                <a16:creationId xmlns:a16="http://schemas.microsoft.com/office/drawing/2014/main" id="{FFA2C030-4B1B-D964-7AC2-E43A0E43C67A}"/>
              </a:ext>
            </a:extLst>
          </p:cNvPr>
          <p:cNvSpPr>
            <a:spLocks noGrp="1"/>
          </p:cNvSpPr>
          <p:nvPr>
            <p:ph type="dt" sz="half" idx="10"/>
          </p:nvPr>
        </p:nvSpPr>
        <p:spPr/>
        <p:txBody>
          <a:bodyPr/>
          <a:lstStyle/>
          <a:p>
            <a:fld id="{BCBF8F05-3B92-6E43-AE7C-A6C0A5DFE993}" type="datetimeyyyy">
              <a:rPr lang="en-US" smtClean="0"/>
              <a:t>2025</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028700" y="701782"/>
            <a:ext cx="16230600" cy="8890227"/>
            <a:chOff x="0" y="0"/>
            <a:chExt cx="4274726" cy="2341459"/>
          </a:xfrm>
        </p:grpSpPr>
        <p:sp>
          <p:nvSpPr>
            <p:cNvPr id="4" name="Freeform 4"/>
            <p:cNvSpPr/>
            <p:nvPr/>
          </p:nvSpPr>
          <p:spPr>
            <a:xfrm>
              <a:off x="0" y="0"/>
              <a:ext cx="4274726" cy="2341459"/>
            </a:xfrm>
            <a:custGeom>
              <a:avLst/>
              <a:gdLst/>
              <a:ahLst/>
              <a:cxnLst/>
              <a:rect l="l" t="t" r="r" b="b"/>
              <a:pathLst>
                <a:path w="4274726" h="2341459">
                  <a:moveTo>
                    <a:pt x="24327" y="0"/>
                  </a:moveTo>
                  <a:lnTo>
                    <a:pt x="4250399" y="0"/>
                  </a:lnTo>
                  <a:cubicBezTo>
                    <a:pt x="4263834" y="0"/>
                    <a:pt x="4274726" y="10891"/>
                    <a:pt x="4274726" y="24327"/>
                  </a:cubicBezTo>
                  <a:lnTo>
                    <a:pt x="4274726" y="2317132"/>
                  </a:lnTo>
                  <a:cubicBezTo>
                    <a:pt x="4274726" y="2323584"/>
                    <a:pt x="4272163" y="2329772"/>
                    <a:pt x="4267601" y="2334334"/>
                  </a:cubicBezTo>
                  <a:cubicBezTo>
                    <a:pt x="4263039" y="2338896"/>
                    <a:pt x="4256851" y="2341459"/>
                    <a:pt x="4250399" y="2341459"/>
                  </a:cubicBezTo>
                  <a:lnTo>
                    <a:pt x="24327" y="2341459"/>
                  </a:lnTo>
                  <a:cubicBezTo>
                    <a:pt x="10891" y="2341459"/>
                    <a:pt x="0" y="2330568"/>
                    <a:pt x="0" y="2317132"/>
                  </a:cubicBezTo>
                  <a:lnTo>
                    <a:pt x="0" y="24327"/>
                  </a:lnTo>
                  <a:cubicBezTo>
                    <a:pt x="0" y="10891"/>
                    <a:pt x="10891" y="0"/>
                    <a:pt x="24327" y="0"/>
                  </a:cubicBezTo>
                  <a:close/>
                </a:path>
              </a:pathLst>
            </a:custGeom>
            <a:solidFill>
              <a:srgbClr val="A6A6A6"/>
            </a:solidFill>
          </p:spPr>
          <p:txBody>
            <a:bodyPr/>
            <a:lstStyle/>
            <a:p>
              <a:endParaRPr lang="en-US"/>
            </a:p>
          </p:txBody>
        </p:sp>
        <p:sp>
          <p:nvSpPr>
            <p:cNvPr id="5" name="TextBox 5"/>
            <p:cNvSpPr txBox="1"/>
            <p:nvPr/>
          </p:nvSpPr>
          <p:spPr>
            <a:xfrm>
              <a:off x="0" y="-28575"/>
              <a:ext cx="4274726" cy="2370034"/>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7420392" y="239347"/>
            <a:ext cx="5499653" cy="5039057"/>
          </a:xfrm>
          <a:custGeom>
            <a:avLst/>
            <a:gdLst/>
            <a:ahLst/>
            <a:cxnLst/>
            <a:rect l="l" t="t" r="r" b="b"/>
            <a:pathLst>
              <a:path w="5499653" h="5039057">
                <a:moveTo>
                  <a:pt x="0" y="0"/>
                </a:moveTo>
                <a:lnTo>
                  <a:pt x="5499653" y="0"/>
                </a:lnTo>
                <a:lnTo>
                  <a:pt x="5499653" y="5039057"/>
                </a:lnTo>
                <a:lnTo>
                  <a:pt x="0" y="503905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12956378" y="265271"/>
            <a:ext cx="4485898" cy="4606209"/>
          </a:xfrm>
          <a:custGeom>
            <a:avLst/>
            <a:gdLst/>
            <a:ahLst/>
            <a:cxnLst/>
            <a:rect l="l" t="t" r="r" b="b"/>
            <a:pathLst>
              <a:path w="4485898" h="4606209">
                <a:moveTo>
                  <a:pt x="0" y="0"/>
                </a:moveTo>
                <a:lnTo>
                  <a:pt x="4485898" y="0"/>
                </a:lnTo>
                <a:lnTo>
                  <a:pt x="4485898" y="4606209"/>
                </a:lnTo>
                <a:lnTo>
                  <a:pt x="0" y="4606209"/>
                </a:lnTo>
                <a:lnTo>
                  <a:pt x="0" y="0"/>
                </a:lnTo>
                <a:close/>
              </a:path>
            </a:pathLst>
          </a:custGeom>
          <a:blipFill>
            <a:blip r:embed="rId4" cstate="email">
              <a:extLst>
                <a:ext uri="{28A0092B-C50C-407E-A947-70E740481C1C}">
                  <a14:useLocalDpi xmlns:a14="http://schemas.microsoft.com/office/drawing/2010/main"/>
                </a:ext>
              </a:extLst>
            </a:blip>
            <a:stretch>
              <a:fillRect/>
            </a:stretch>
          </a:blipFill>
          <a:ln w="38100" cap="rnd">
            <a:solidFill>
              <a:srgbClr val="000000"/>
            </a:solidFill>
            <a:prstDash val="solid"/>
            <a:round/>
          </a:ln>
        </p:spPr>
        <p:txBody>
          <a:bodyPr/>
          <a:lstStyle/>
          <a:p>
            <a:endParaRPr lang="en-US"/>
          </a:p>
        </p:txBody>
      </p:sp>
      <p:grpSp>
        <p:nvGrpSpPr>
          <p:cNvPr id="8" name="Group 8"/>
          <p:cNvGrpSpPr/>
          <p:nvPr/>
        </p:nvGrpSpPr>
        <p:grpSpPr>
          <a:xfrm>
            <a:off x="14273498" y="1473484"/>
            <a:ext cx="1969081" cy="757504"/>
            <a:chOff x="0" y="0"/>
            <a:chExt cx="518606" cy="199507"/>
          </a:xfrm>
        </p:grpSpPr>
        <p:sp>
          <p:nvSpPr>
            <p:cNvPr id="9" name="Freeform 9"/>
            <p:cNvSpPr/>
            <p:nvPr/>
          </p:nvSpPr>
          <p:spPr>
            <a:xfrm>
              <a:off x="0" y="0"/>
              <a:ext cx="518606" cy="199507"/>
            </a:xfrm>
            <a:custGeom>
              <a:avLst/>
              <a:gdLst/>
              <a:ahLst/>
              <a:cxnLst/>
              <a:rect l="l" t="t" r="r" b="b"/>
              <a:pathLst>
                <a:path w="518606" h="199507">
                  <a:moveTo>
                    <a:pt x="0" y="0"/>
                  </a:moveTo>
                  <a:lnTo>
                    <a:pt x="518606" y="0"/>
                  </a:lnTo>
                  <a:lnTo>
                    <a:pt x="518606" y="199507"/>
                  </a:lnTo>
                  <a:lnTo>
                    <a:pt x="0" y="199507"/>
                  </a:lnTo>
                  <a:close/>
                </a:path>
              </a:pathLst>
            </a:custGeom>
            <a:solidFill>
              <a:srgbClr val="E76262"/>
            </a:solidFill>
            <a:ln w="38100" cap="sq">
              <a:solidFill>
                <a:srgbClr val="000000"/>
              </a:solidFill>
              <a:prstDash val="solid"/>
              <a:miter/>
            </a:ln>
          </p:spPr>
          <p:txBody>
            <a:bodyPr/>
            <a:lstStyle/>
            <a:p>
              <a:endParaRPr lang="en-US"/>
            </a:p>
          </p:txBody>
        </p:sp>
        <p:sp>
          <p:nvSpPr>
            <p:cNvPr id="10" name="TextBox 10"/>
            <p:cNvSpPr txBox="1"/>
            <p:nvPr/>
          </p:nvSpPr>
          <p:spPr>
            <a:xfrm>
              <a:off x="0" y="-28575"/>
              <a:ext cx="518606" cy="228082"/>
            </a:xfrm>
            <a:prstGeom prst="rect">
              <a:avLst/>
            </a:prstGeom>
          </p:spPr>
          <p:txBody>
            <a:bodyPr lIns="50800" tIns="50800" rIns="50800" bIns="50800" rtlCol="0" anchor="ctr"/>
            <a:lstStyle/>
            <a:p>
              <a:pPr algn="ctr">
                <a:lnSpc>
                  <a:spcPts val="2659"/>
                </a:lnSpc>
              </a:pPr>
              <a:r>
                <a:rPr lang="en-US" sz="1899">
                  <a:solidFill>
                    <a:srgbClr val="FFFFFF"/>
                  </a:solidFill>
                  <a:latin typeface="Sniglet"/>
                  <a:ea typeface="Sniglet"/>
                  <a:cs typeface="Sniglet"/>
                  <a:sym typeface="Sniglet"/>
                </a:rPr>
                <a:t>Model Area</a:t>
              </a:r>
            </a:p>
          </p:txBody>
        </p:sp>
      </p:grpSp>
      <p:sp>
        <p:nvSpPr>
          <p:cNvPr id="11" name="TextBox 11"/>
          <p:cNvSpPr txBox="1"/>
          <p:nvPr/>
        </p:nvSpPr>
        <p:spPr>
          <a:xfrm>
            <a:off x="1648729" y="1358701"/>
            <a:ext cx="5186378" cy="2409825"/>
          </a:xfrm>
          <a:prstGeom prst="rect">
            <a:avLst/>
          </a:prstGeom>
        </p:spPr>
        <p:txBody>
          <a:bodyPr lIns="0" tIns="0" rIns="0" bIns="0" rtlCol="0" anchor="t">
            <a:spAutoFit/>
          </a:bodyPr>
          <a:lstStyle/>
          <a:p>
            <a:pPr marL="0" lvl="0" indent="0" algn="l">
              <a:lnSpc>
                <a:spcPts val="9474"/>
              </a:lnSpc>
              <a:spcBef>
                <a:spcPct val="0"/>
              </a:spcBef>
            </a:pPr>
            <a:r>
              <a:rPr lang="en-US" sz="7895">
                <a:solidFill>
                  <a:srgbClr val="42414C"/>
                </a:solidFill>
                <a:latin typeface="More Sugar"/>
                <a:ea typeface="More Sugar"/>
                <a:cs typeface="More Sugar"/>
                <a:sym typeface="More Sugar"/>
              </a:rPr>
              <a:t>Playa Pollution</a:t>
            </a:r>
          </a:p>
        </p:txBody>
      </p:sp>
      <p:sp>
        <p:nvSpPr>
          <p:cNvPr id="12" name="Freeform 12"/>
          <p:cNvSpPr/>
          <p:nvPr/>
        </p:nvSpPr>
        <p:spPr>
          <a:xfrm>
            <a:off x="2438944" y="4090115"/>
            <a:ext cx="15003331" cy="5168185"/>
          </a:xfrm>
          <a:custGeom>
            <a:avLst/>
            <a:gdLst/>
            <a:ahLst/>
            <a:cxnLst/>
            <a:rect l="l" t="t" r="r" b="b"/>
            <a:pathLst>
              <a:path w="15003331" h="5168185">
                <a:moveTo>
                  <a:pt x="0" y="0"/>
                </a:moveTo>
                <a:lnTo>
                  <a:pt x="15003332" y="0"/>
                </a:lnTo>
                <a:lnTo>
                  <a:pt x="15003332" y="5168185"/>
                </a:lnTo>
                <a:lnTo>
                  <a:pt x="0" y="5168185"/>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3" name="AutoShape 13"/>
          <p:cNvSpPr/>
          <p:nvPr/>
        </p:nvSpPr>
        <p:spPr>
          <a:xfrm>
            <a:off x="2651760" y="8939013"/>
            <a:ext cx="13835549" cy="0"/>
          </a:xfrm>
          <a:prstGeom prst="line">
            <a:avLst/>
          </a:prstGeom>
          <a:ln w="76200" cap="flat">
            <a:solidFill>
              <a:srgbClr val="000000"/>
            </a:solidFill>
            <a:prstDash val="solid"/>
            <a:headEnd type="none" w="sm" len="sm"/>
            <a:tailEnd type="none" w="sm" len="sm"/>
          </a:ln>
        </p:spPr>
        <p:txBody>
          <a:bodyPr/>
          <a:lstStyle/>
          <a:p>
            <a:endParaRPr lang="en-US"/>
          </a:p>
        </p:txBody>
      </p:sp>
      <p:sp>
        <p:nvSpPr>
          <p:cNvPr id="14" name="TextBox 14"/>
          <p:cNvSpPr txBox="1"/>
          <p:nvPr/>
        </p:nvSpPr>
        <p:spPr>
          <a:xfrm>
            <a:off x="7751975" y="9001125"/>
            <a:ext cx="2784050" cy="646432"/>
          </a:xfrm>
          <a:prstGeom prst="rect">
            <a:avLst/>
          </a:prstGeom>
        </p:spPr>
        <p:txBody>
          <a:bodyPr lIns="0" tIns="0" rIns="0" bIns="0" rtlCol="0" anchor="t">
            <a:spAutoFit/>
          </a:bodyPr>
          <a:lstStyle/>
          <a:p>
            <a:pPr algn="ctr">
              <a:lnSpc>
                <a:spcPts val="5319"/>
              </a:lnSpc>
            </a:pPr>
            <a:r>
              <a:rPr lang="en-US" sz="3799" b="1">
                <a:solidFill>
                  <a:srgbClr val="000000"/>
                </a:solidFill>
                <a:latin typeface="Asap Condensed Bold"/>
                <a:ea typeface="Asap Condensed Bold"/>
                <a:cs typeface="Asap Condensed Bold"/>
                <a:sym typeface="Asap Condensed Bold"/>
              </a:rPr>
              <a:t>10 miles</a:t>
            </a:r>
          </a:p>
        </p:txBody>
      </p:sp>
      <p:sp>
        <p:nvSpPr>
          <p:cNvPr id="15" name="Date Placeholder 14">
            <a:extLst>
              <a:ext uri="{FF2B5EF4-FFF2-40B4-BE49-F238E27FC236}">
                <a16:creationId xmlns:a16="http://schemas.microsoft.com/office/drawing/2014/main" id="{A3379776-DACD-10F5-1EB3-9AC01633E4C5}"/>
              </a:ext>
            </a:extLst>
          </p:cNvPr>
          <p:cNvSpPr>
            <a:spLocks noGrp="1"/>
          </p:cNvSpPr>
          <p:nvPr>
            <p:ph type="dt" sz="half" idx="10"/>
          </p:nvPr>
        </p:nvSpPr>
        <p:spPr/>
        <p:txBody>
          <a:bodyPr/>
          <a:lstStyle/>
          <a:p>
            <a:fld id="{C710163D-48A7-0E45-BE2E-75B0044B9D76}" type="datetimeyyyy">
              <a:rPr lang="en-US" smtClean="0"/>
              <a:t>2025</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49375" y="1019175"/>
            <a:ext cx="15789250" cy="1209675"/>
          </a:xfrm>
          <a:prstGeom prst="rect">
            <a:avLst/>
          </a:prstGeom>
        </p:spPr>
        <p:txBody>
          <a:bodyPr lIns="0" tIns="0" rIns="0" bIns="0" rtlCol="0" anchor="t">
            <a:spAutoFit/>
          </a:bodyPr>
          <a:lstStyle/>
          <a:p>
            <a:pPr marL="0" lvl="0" indent="0" algn="ctr">
              <a:lnSpc>
                <a:spcPts val="9474"/>
              </a:lnSpc>
              <a:spcBef>
                <a:spcPct val="0"/>
              </a:spcBef>
            </a:pPr>
            <a:r>
              <a:rPr lang="en-US" sz="7895">
                <a:solidFill>
                  <a:srgbClr val="42414C"/>
                </a:solidFill>
                <a:latin typeface="More Sugar"/>
                <a:ea typeface="More Sugar"/>
                <a:cs typeface="More Sugar"/>
                <a:sym typeface="More Sugar"/>
              </a:rPr>
              <a:t>What pollutes water of the playa?</a:t>
            </a:r>
          </a:p>
        </p:txBody>
      </p:sp>
      <p:sp>
        <p:nvSpPr>
          <p:cNvPr id="4" name="TextBox 4"/>
          <p:cNvSpPr txBox="1"/>
          <p:nvPr/>
        </p:nvSpPr>
        <p:spPr>
          <a:xfrm>
            <a:off x="6423749" y="8819468"/>
            <a:ext cx="6894827" cy="957994"/>
          </a:xfrm>
          <a:prstGeom prst="rect">
            <a:avLst/>
          </a:prstGeom>
        </p:spPr>
        <p:txBody>
          <a:bodyPr lIns="0" tIns="0" rIns="0" bIns="0" rtlCol="0" anchor="t">
            <a:spAutoFit/>
          </a:bodyPr>
          <a:lstStyle/>
          <a:p>
            <a:pPr algn="ctr">
              <a:lnSpc>
                <a:spcPts val="3764"/>
              </a:lnSpc>
            </a:pPr>
            <a:r>
              <a:rPr lang="en-US" sz="3485" dirty="0">
                <a:solidFill>
                  <a:srgbClr val="42414C"/>
                </a:solidFill>
                <a:latin typeface="Kalam"/>
                <a:ea typeface="Kalam"/>
                <a:cs typeface="Kalam"/>
                <a:sym typeface="Kalam"/>
              </a:rPr>
              <a:t>Buildings, roads, and human activity in places that used to be desert</a:t>
            </a:r>
          </a:p>
        </p:txBody>
      </p:sp>
      <p:sp>
        <p:nvSpPr>
          <p:cNvPr id="5" name="Freeform 5"/>
          <p:cNvSpPr/>
          <p:nvPr/>
        </p:nvSpPr>
        <p:spPr>
          <a:xfrm>
            <a:off x="1698408" y="7611379"/>
            <a:ext cx="3686547" cy="2566758"/>
          </a:xfrm>
          <a:custGeom>
            <a:avLst/>
            <a:gdLst/>
            <a:ahLst/>
            <a:cxnLst/>
            <a:rect l="l" t="t" r="r" b="b"/>
            <a:pathLst>
              <a:path w="3686547" h="2566758">
                <a:moveTo>
                  <a:pt x="0" y="0"/>
                </a:moveTo>
                <a:lnTo>
                  <a:pt x="3686547" y="0"/>
                </a:lnTo>
                <a:lnTo>
                  <a:pt x="3686547" y="2566758"/>
                </a:lnTo>
                <a:lnTo>
                  <a:pt x="0" y="25667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6601534" y="3090299"/>
            <a:ext cx="6160863" cy="5806613"/>
          </a:xfrm>
          <a:custGeom>
            <a:avLst/>
            <a:gdLst/>
            <a:ahLst/>
            <a:cxnLst/>
            <a:rect l="l" t="t" r="r" b="b"/>
            <a:pathLst>
              <a:path w="6160863" h="5806613">
                <a:moveTo>
                  <a:pt x="0" y="0"/>
                </a:moveTo>
                <a:lnTo>
                  <a:pt x="6160863" y="0"/>
                </a:lnTo>
                <a:lnTo>
                  <a:pt x="6160863" y="5806614"/>
                </a:lnTo>
                <a:lnTo>
                  <a:pt x="0" y="580661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14344664" y="2418711"/>
            <a:ext cx="2507564" cy="1567228"/>
          </a:xfrm>
          <a:custGeom>
            <a:avLst/>
            <a:gdLst/>
            <a:ahLst/>
            <a:cxnLst/>
            <a:rect l="l" t="t" r="r" b="b"/>
            <a:pathLst>
              <a:path w="2507564" h="1567228">
                <a:moveTo>
                  <a:pt x="0" y="0"/>
                </a:moveTo>
                <a:lnTo>
                  <a:pt x="2507564" y="0"/>
                </a:lnTo>
                <a:lnTo>
                  <a:pt x="2507564" y="1567227"/>
                </a:lnTo>
                <a:lnTo>
                  <a:pt x="0" y="1567227"/>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497815" y="2152650"/>
            <a:ext cx="5103719" cy="2194599"/>
          </a:xfrm>
          <a:custGeom>
            <a:avLst/>
            <a:gdLst/>
            <a:ahLst/>
            <a:cxnLst/>
            <a:rect l="l" t="t" r="r" b="b"/>
            <a:pathLst>
              <a:path w="5103719" h="2194599">
                <a:moveTo>
                  <a:pt x="0" y="0"/>
                </a:moveTo>
                <a:lnTo>
                  <a:pt x="5103719" y="0"/>
                </a:lnTo>
                <a:lnTo>
                  <a:pt x="5103719" y="2194599"/>
                </a:lnTo>
                <a:lnTo>
                  <a:pt x="0" y="2194599"/>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14069393" y="6692087"/>
            <a:ext cx="2995402" cy="3128357"/>
          </a:xfrm>
          <a:custGeom>
            <a:avLst/>
            <a:gdLst/>
            <a:ahLst/>
            <a:cxnLst/>
            <a:rect l="l" t="t" r="r" b="b"/>
            <a:pathLst>
              <a:path w="2995402" h="3128357">
                <a:moveTo>
                  <a:pt x="0" y="0"/>
                </a:moveTo>
                <a:lnTo>
                  <a:pt x="2995401" y="0"/>
                </a:lnTo>
                <a:lnTo>
                  <a:pt x="2995401" y="3128357"/>
                </a:lnTo>
                <a:lnTo>
                  <a:pt x="0" y="3128357"/>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0" name="TextBox 10"/>
          <p:cNvSpPr txBox="1"/>
          <p:nvPr/>
        </p:nvSpPr>
        <p:spPr>
          <a:xfrm>
            <a:off x="1835219" y="4394874"/>
            <a:ext cx="3059848" cy="481744"/>
          </a:xfrm>
          <a:prstGeom prst="rect">
            <a:avLst/>
          </a:prstGeom>
        </p:spPr>
        <p:txBody>
          <a:bodyPr lIns="0" tIns="0" rIns="0" bIns="0" rtlCol="0" anchor="t">
            <a:spAutoFit/>
          </a:bodyPr>
          <a:lstStyle/>
          <a:p>
            <a:pPr algn="ctr">
              <a:lnSpc>
                <a:spcPts val="3764"/>
              </a:lnSpc>
            </a:pPr>
            <a:r>
              <a:rPr lang="en-US" sz="3485">
                <a:solidFill>
                  <a:srgbClr val="42414C"/>
                </a:solidFill>
                <a:latin typeface="Kalam"/>
                <a:ea typeface="Kalam"/>
                <a:cs typeface="Kalam"/>
                <a:sym typeface="Kalam"/>
              </a:rPr>
              <a:t>Litter</a:t>
            </a:r>
          </a:p>
        </p:txBody>
      </p:sp>
      <p:sp>
        <p:nvSpPr>
          <p:cNvPr id="11" name="TextBox 11"/>
          <p:cNvSpPr txBox="1"/>
          <p:nvPr/>
        </p:nvSpPr>
        <p:spPr>
          <a:xfrm>
            <a:off x="1497815" y="5635007"/>
            <a:ext cx="5400683" cy="2386744"/>
          </a:xfrm>
          <a:prstGeom prst="rect">
            <a:avLst/>
          </a:prstGeom>
        </p:spPr>
        <p:txBody>
          <a:bodyPr lIns="0" tIns="0" rIns="0" bIns="0" rtlCol="0" anchor="t">
            <a:spAutoFit/>
          </a:bodyPr>
          <a:lstStyle/>
          <a:p>
            <a:pPr algn="ctr">
              <a:lnSpc>
                <a:spcPts val="3764"/>
              </a:lnSpc>
            </a:pPr>
            <a:r>
              <a:rPr lang="en-US" sz="3485">
                <a:solidFill>
                  <a:srgbClr val="42414C"/>
                </a:solidFill>
                <a:latin typeface="Kalam"/>
                <a:ea typeface="Kalam"/>
                <a:cs typeface="Kalam"/>
                <a:sym typeface="Kalam"/>
              </a:rPr>
              <a:t>Off-road driving kicks up dust and can harm desert plants. Loose dirt washes into the playa and fills it in.</a:t>
            </a:r>
          </a:p>
          <a:p>
            <a:pPr algn="ctr">
              <a:lnSpc>
                <a:spcPts val="3764"/>
              </a:lnSpc>
            </a:pPr>
            <a:endParaRPr lang="en-US" sz="3485">
              <a:solidFill>
                <a:srgbClr val="42414C"/>
              </a:solidFill>
              <a:latin typeface="Kalam"/>
              <a:ea typeface="Kalam"/>
              <a:cs typeface="Kalam"/>
              <a:sym typeface="Kalam"/>
            </a:endParaRPr>
          </a:p>
        </p:txBody>
      </p:sp>
      <p:sp>
        <p:nvSpPr>
          <p:cNvPr id="12" name="TextBox 12"/>
          <p:cNvSpPr txBox="1"/>
          <p:nvPr/>
        </p:nvSpPr>
        <p:spPr>
          <a:xfrm>
            <a:off x="13031246" y="4224063"/>
            <a:ext cx="4228054" cy="1474186"/>
          </a:xfrm>
          <a:prstGeom prst="rect">
            <a:avLst/>
          </a:prstGeom>
        </p:spPr>
        <p:txBody>
          <a:bodyPr lIns="0" tIns="0" rIns="0" bIns="0" rtlCol="0" anchor="t">
            <a:spAutoFit/>
          </a:bodyPr>
          <a:lstStyle/>
          <a:p>
            <a:pPr algn="ctr">
              <a:lnSpc>
                <a:spcPts val="3764"/>
              </a:lnSpc>
            </a:pPr>
            <a:r>
              <a:rPr lang="en-US" sz="3485" dirty="0">
                <a:solidFill>
                  <a:srgbClr val="42414C"/>
                </a:solidFill>
                <a:latin typeface="Kalam"/>
                <a:ea typeface="Kalam"/>
                <a:cs typeface="Kalam"/>
                <a:sym typeface="Kalam"/>
              </a:rPr>
              <a:t>Bacteria from animal poop</a:t>
            </a:r>
          </a:p>
          <a:p>
            <a:pPr algn="ctr">
              <a:lnSpc>
                <a:spcPts val="3764"/>
              </a:lnSpc>
            </a:pPr>
            <a:endParaRPr lang="en-US" sz="3485" dirty="0">
              <a:solidFill>
                <a:srgbClr val="42414C"/>
              </a:solidFill>
              <a:latin typeface="Kalam"/>
              <a:ea typeface="Kalam"/>
              <a:cs typeface="Kalam"/>
              <a:sym typeface="Kalam"/>
            </a:endParaRPr>
          </a:p>
        </p:txBody>
      </p:sp>
      <p:sp>
        <p:nvSpPr>
          <p:cNvPr id="13" name="TextBox 13"/>
          <p:cNvSpPr txBox="1"/>
          <p:nvPr/>
        </p:nvSpPr>
        <p:spPr>
          <a:xfrm>
            <a:off x="12762397" y="5753100"/>
            <a:ext cx="4302398" cy="1474186"/>
          </a:xfrm>
          <a:prstGeom prst="rect">
            <a:avLst/>
          </a:prstGeom>
        </p:spPr>
        <p:txBody>
          <a:bodyPr lIns="0" tIns="0" rIns="0" bIns="0" rtlCol="0" anchor="t">
            <a:spAutoFit/>
          </a:bodyPr>
          <a:lstStyle/>
          <a:p>
            <a:pPr algn="ctr">
              <a:lnSpc>
                <a:spcPts val="3764"/>
              </a:lnSpc>
            </a:pPr>
            <a:r>
              <a:rPr lang="en-US" sz="3485" dirty="0">
                <a:solidFill>
                  <a:srgbClr val="42414C"/>
                </a:solidFill>
                <a:latin typeface="Kalam"/>
                <a:ea typeface="Kalam"/>
                <a:cs typeface="Kalam"/>
                <a:sym typeface="Kalam"/>
              </a:rPr>
              <a:t>Chemicals like insect and weed killers</a:t>
            </a:r>
          </a:p>
          <a:p>
            <a:pPr algn="ctr">
              <a:lnSpc>
                <a:spcPts val="3764"/>
              </a:lnSpc>
            </a:pPr>
            <a:endParaRPr lang="en-US" sz="3485" dirty="0">
              <a:solidFill>
                <a:srgbClr val="42414C"/>
              </a:solidFill>
              <a:latin typeface="Kalam"/>
              <a:ea typeface="Kalam"/>
              <a:cs typeface="Kalam"/>
              <a:sym typeface="Kalam"/>
            </a:endParaRPr>
          </a:p>
        </p:txBody>
      </p:sp>
      <p:sp>
        <p:nvSpPr>
          <p:cNvPr id="14" name="Date Placeholder 13">
            <a:extLst>
              <a:ext uri="{FF2B5EF4-FFF2-40B4-BE49-F238E27FC236}">
                <a16:creationId xmlns:a16="http://schemas.microsoft.com/office/drawing/2014/main" id="{0AF8649D-4E96-3BAC-D83B-6FA25091D1FC}"/>
              </a:ext>
            </a:extLst>
          </p:cNvPr>
          <p:cNvSpPr>
            <a:spLocks noGrp="1"/>
          </p:cNvSpPr>
          <p:nvPr>
            <p:ph type="dt" sz="half" idx="10"/>
          </p:nvPr>
        </p:nvSpPr>
        <p:spPr/>
        <p:txBody>
          <a:bodyPr/>
          <a:lstStyle/>
          <a:p>
            <a:fld id="{F08B69D2-35F8-C44E-8D02-B8D774799477}" type="datetimeyyyy">
              <a:rPr lang="en-US" smtClean="0"/>
              <a:t>2025</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rot="8606591" flipH="1">
            <a:off x="3892620" y="2975928"/>
            <a:ext cx="3238067" cy="1007848"/>
          </a:xfrm>
          <a:custGeom>
            <a:avLst/>
            <a:gdLst/>
            <a:ahLst/>
            <a:cxnLst/>
            <a:rect l="l" t="t" r="r" b="b"/>
            <a:pathLst>
              <a:path w="3238067" h="1007848">
                <a:moveTo>
                  <a:pt x="3238067" y="0"/>
                </a:moveTo>
                <a:lnTo>
                  <a:pt x="0" y="0"/>
                </a:lnTo>
                <a:lnTo>
                  <a:pt x="0" y="1007848"/>
                </a:lnTo>
                <a:lnTo>
                  <a:pt x="3238067" y="1007848"/>
                </a:lnTo>
                <a:lnTo>
                  <a:pt x="323806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600031">
            <a:off x="4269678" y="2165762"/>
            <a:ext cx="2159761" cy="2159761"/>
          </a:xfrm>
          <a:custGeom>
            <a:avLst/>
            <a:gdLst/>
            <a:ahLst/>
            <a:cxnLst/>
            <a:rect l="l" t="t" r="r" b="b"/>
            <a:pathLst>
              <a:path w="2159761" h="2159761">
                <a:moveTo>
                  <a:pt x="0" y="0"/>
                </a:moveTo>
                <a:lnTo>
                  <a:pt x="2159762" y="0"/>
                </a:lnTo>
                <a:lnTo>
                  <a:pt x="2159762" y="2159761"/>
                </a:lnTo>
                <a:lnTo>
                  <a:pt x="0" y="21597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9632592" flipH="1">
            <a:off x="11232031" y="2839321"/>
            <a:ext cx="3238067" cy="1007848"/>
          </a:xfrm>
          <a:custGeom>
            <a:avLst/>
            <a:gdLst/>
            <a:ahLst/>
            <a:cxnLst/>
            <a:rect l="l" t="t" r="r" b="b"/>
            <a:pathLst>
              <a:path w="3238067" h="1007848">
                <a:moveTo>
                  <a:pt x="3238067" y="0"/>
                </a:moveTo>
                <a:lnTo>
                  <a:pt x="0" y="0"/>
                </a:lnTo>
                <a:lnTo>
                  <a:pt x="0" y="1007849"/>
                </a:lnTo>
                <a:lnTo>
                  <a:pt x="3238067" y="1007849"/>
                </a:lnTo>
                <a:lnTo>
                  <a:pt x="323806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7112316" y="2228850"/>
            <a:ext cx="4063367" cy="2546031"/>
            <a:chOff x="0" y="0"/>
            <a:chExt cx="1070187" cy="670560"/>
          </a:xfrm>
        </p:grpSpPr>
        <p:sp>
          <p:nvSpPr>
            <p:cNvPr id="7" name="Freeform 7"/>
            <p:cNvSpPr/>
            <p:nvPr/>
          </p:nvSpPr>
          <p:spPr>
            <a:xfrm>
              <a:off x="0" y="0"/>
              <a:ext cx="1070187" cy="670560"/>
            </a:xfrm>
            <a:custGeom>
              <a:avLst/>
              <a:gdLst/>
              <a:ahLst/>
              <a:cxnLst/>
              <a:rect l="l" t="t" r="r" b="b"/>
              <a:pathLst>
                <a:path w="1070187" h="670560">
                  <a:moveTo>
                    <a:pt x="97170" y="0"/>
                  </a:moveTo>
                  <a:lnTo>
                    <a:pt x="973017" y="0"/>
                  </a:lnTo>
                  <a:cubicBezTo>
                    <a:pt x="1026683" y="0"/>
                    <a:pt x="1070187" y="43505"/>
                    <a:pt x="1070187" y="97170"/>
                  </a:cubicBezTo>
                  <a:lnTo>
                    <a:pt x="1070187" y="573390"/>
                  </a:lnTo>
                  <a:cubicBezTo>
                    <a:pt x="1070187" y="627055"/>
                    <a:pt x="1026683" y="670560"/>
                    <a:pt x="973017" y="670560"/>
                  </a:cubicBezTo>
                  <a:lnTo>
                    <a:pt x="97170" y="670560"/>
                  </a:lnTo>
                  <a:cubicBezTo>
                    <a:pt x="43505" y="670560"/>
                    <a:pt x="0" y="627055"/>
                    <a:pt x="0" y="573390"/>
                  </a:cubicBezTo>
                  <a:lnTo>
                    <a:pt x="0" y="97170"/>
                  </a:lnTo>
                  <a:cubicBezTo>
                    <a:pt x="0" y="43505"/>
                    <a:pt x="43505" y="0"/>
                    <a:pt x="97170" y="0"/>
                  </a:cubicBezTo>
                  <a:close/>
                </a:path>
              </a:pathLst>
            </a:custGeom>
            <a:solidFill>
              <a:srgbClr val="E78462"/>
            </a:solidFill>
          </p:spPr>
          <p:txBody>
            <a:bodyPr/>
            <a:lstStyle/>
            <a:p>
              <a:endParaRPr lang="en-US"/>
            </a:p>
          </p:txBody>
        </p:sp>
        <p:sp>
          <p:nvSpPr>
            <p:cNvPr id="8" name="TextBox 8"/>
            <p:cNvSpPr txBox="1"/>
            <p:nvPr/>
          </p:nvSpPr>
          <p:spPr>
            <a:xfrm>
              <a:off x="0" y="47625"/>
              <a:ext cx="1070187" cy="622935"/>
            </a:xfrm>
            <a:prstGeom prst="rect">
              <a:avLst/>
            </a:prstGeom>
          </p:spPr>
          <p:txBody>
            <a:bodyPr lIns="50800" tIns="50800" rIns="50800" bIns="50800" rtlCol="0" anchor="ctr"/>
            <a:lstStyle/>
            <a:p>
              <a:pPr algn="ctr">
                <a:lnSpc>
                  <a:spcPts val="4071"/>
                </a:lnSpc>
              </a:pPr>
              <a:r>
                <a:rPr lang="en-US" sz="3769">
                  <a:solidFill>
                    <a:srgbClr val="000000"/>
                  </a:solidFill>
                  <a:latin typeface="Sniglet"/>
                  <a:ea typeface="Sniglet"/>
                  <a:cs typeface="Sniglet"/>
                  <a:sym typeface="Sniglet"/>
                </a:rPr>
                <a:t>Step 1: </a:t>
              </a:r>
            </a:p>
            <a:p>
              <a:pPr algn="ctr">
                <a:lnSpc>
                  <a:spcPts val="4071"/>
                </a:lnSpc>
              </a:pPr>
              <a:r>
                <a:rPr lang="en-US" sz="3769">
                  <a:solidFill>
                    <a:srgbClr val="000000"/>
                  </a:solidFill>
                  <a:latin typeface="Sniglet"/>
                  <a:ea typeface="Sniglet"/>
                  <a:cs typeface="Sniglet"/>
                  <a:sym typeface="Sniglet"/>
                </a:rPr>
                <a:t>Identifying the Problem and Challenges </a:t>
              </a:r>
            </a:p>
          </p:txBody>
        </p:sp>
      </p:grpSp>
      <p:sp>
        <p:nvSpPr>
          <p:cNvPr id="9" name="TextBox 9"/>
          <p:cNvSpPr txBox="1"/>
          <p:nvPr/>
        </p:nvSpPr>
        <p:spPr>
          <a:xfrm rot="-120651">
            <a:off x="3057449" y="8349228"/>
            <a:ext cx="3676238" cy="301171"/>
          </a:xfrm>
          <a:prstGeom prst="rect">
            <a:avLst/>
          </a:prstGeom>
        </p:spPr>
        <p:txBody>
          <a:bodyPr lIns="0" tIns="0" rIns="0" bIns="0" rtlCol="0" anchor="t">
            <a:spAutoFit/>
          </a:bodyPr>
          <a:lstStyle/>
          <a:p>
            <a:pPr algn="l">
              <a:lnSpc>
                <a:spcPts val="2343"/>
              </a:lnSpc>
            </a:pPr>
            <a:r>
              <a:rPr lang="en-US" sz="2169">
                <a:solidFill>
                  <a:srgbClr val="FFFFFF"/>
                </a:solidFill>
                <a:latin typeface="Sniglet"/>
                <a:ea typeface="Sniglet"/>
                <a:cs typeface="Sniglet"/>
                <a:sym typeface="Sniglet"/>
              </a:rPr>
              <a:t>Merlin Tuttle, batcon.org</a:t>
            </a:r>
          </a:p>
        </p:txBody>
      </p:sp>
      <p:sp>
        <p:nvSpPr>
          <p:cNvPr id="10" name="Freeform 10"/>
          <p:cNvSpPr/>
          <p:nvPr/>
        </p:nvSpPr>
        <p:spPr>
          <a:xfrm rot="-2271562" flipH="1">
            <a:off x="11144180" y="7929613"/>
            <a:ext cx="3238067" cy="1007848"/>
          </a:xfrm>
          <a:custGeom>
            <a:avLst/>
            <a:gdLst/>
            <a:ahLst/>
            <a:cxnLst/>
            <a:rect l="l" t="t" r="r" b="b"/>
            <a:pathLst>
              <a:path w="3238067" h="1007848">
                <a:moveTo>
                  <a:pt x="3238067" y="0"/>
                </a:moveTo>
                <a:lnTo>
                  <a:pt x="0" y="0"/>
                </a:lnTo>
                <a:lnTo>
                  <a:pt x="0" y="1007848"/>
                </a:lnTo>
                <a:lnTo>
                  <a:pt x="3238067" y="1007848"/>
                </a:lnTo>
                <a:lnTo>
                  <a:pt x="323806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12157759" y="4414835"/>
            <a:ext cx="4063367" cy="3056320"/>
            <a:chOff x="0" y="0"/>
            <a:chExt cx="1070187" cy="804957"/>
          </a:xfrm>
        </p:grpSpPr>
        <p:sp>
          <p:nvSpPr>
            <p:cNvPr id="12" name="Freeform 12"/>
            <p:cNvSpPr/>
            <p:nvPr/>
          </p:nvSpPr>
          <p:spPr>
            <a:xfrm>
              <a:off x="0" y="0"/>
              <a:ext cx="1070187" cy="804957"/>
            </a:xfrm>
            <a:custGeom>
              <a:avLst/>
              <a:gdLst/>
              <a:ahLst/>
              <a:cxnLst/>
              <a:rect l="l" t="t" r="r" b="b"/>
              <a:pathLst>
                <a:path w="1070187" h="804957">
                  <a:moveTo>
                    <a:pt x="97170" y="0"/>
                  </a:moveTo>
                  <a:lnTo>
                    <a:pt x="973017" y="0"/>
                  </a:lnTo>
                  <a:cubicBezTo>
                    <a:pt x="1026683" y="0"/>
                    <a:pt x="1070187" y="43505"/>
                    <a:pt x="1070187" y="97170"/>
                  </a:cubicBezTo>
                  <a:lnTo>
                    <a:pt x="1070187" y="707786"/>
                  </a:lnTo>
                  <a:cubicBezTo>
                    <a:pt x="1070187" y="761452"/>
                    <a:pt x="1026683" y="804957"/>
                    <a:pt x="973017" y="804957"/>
                  </a:cubicBezTo>
                  <a:lnTo>
                    <a:pt x="97170" y="804957"/>
                  </a:lnTo>
                  <a:cubicBezTo>
                    <a:pt x="43505" y="804957"/>
                    <a:pt x="0" y="761452"/>
                    <a:pt x="0" y="707786"/>
                  </a:cubicBezTo>
                  <a:lnTo>
                    <a:pt x="0" y="97170"/>
                  </a:lnTo>
                  <a:cubicBezTo>
                    <a:pt x="0" y="43505"/>
                    <a:pt x="43505" y="0"/>
                    <a:pt x="97170" y="0"/>
                  </a:cubicBezTo>
                  <a:close/>
                </a:path>
              </a:pathLst>
            </a:custGeom>
            <a:solidFill>
              <a:srgbClr val="E78462"/>
            </a:solidFill>
          </p:spPr>
          <p:txBody>
            <a:bodyPr/>
            <a:lstStyle/>
            <a:p>
              <a:endParaRPr lang="en-US"/>
            </a:p>
          </p:txBody>
        </p:sp>
        <p:sp>
          <p:nvSpPr>
            <p:cNvPr id="13" name="TextBox 13"/>
            <p:cNvSpPr txBox="1"/>
            <p:nvPr/>
          </p:nvSpPr>
          <p:spPr>
            <a:xfrm>
              <a:off x="0" y="47625"/>
              <a:ext cx="1070187" cy="757332"/>
            </a:xfrm>
            <a:prstGeom prst="rect">
              <a:avLst/>
            </a:prstGeom>
          </p:spPr>
          <p:txBody>
            <a:bodyPr lIns="50800" tIns="50800" rIns="50800" bIns="50800" rtlCol="0" anchor="ctr"/>
            <a:lstStyle/>
            <a:p>
              <a:pPr algn="ctr">
                <a:lnSpc>
                  <a:spcPts val="4071"/>
                </a:lnSpc>
              </a:pPr>
              <a:r>
                <a:rPr lang="en-US" sz="3769">
                  <a:solidFill>
                    <a:srgbClr val="000000"/>
                  </a:solidFill>
                  <a:latin typeface="Sniglet"/>
                  <a:ea typeface="Sniglet"/>
                  <a:cs typeface="Sniglet"/>
                  <a:sym typeface="Sniglet"/>
                </a:rPr>
                <a:t>Step 2: </a:t>
              </a:r>
            </a:p>
            <a:p>
              <a:pPr algn="ctr">
                <a:lnSpc>
                  <a:spcPts val="4071"/>
                </a:lnSpc>
              </a:pPr>
              <a:r>
                <a:rPr lang="en-US" sz="3769">
                  <a:solidFill>
                    <a:srgbClr val="000000"/>
                  </a:solidFill>
                  <a:latin typeface="Sniglet"/>
                  <a:ea typeface="Sniglet"/>
                  <a:cs typeface="Sniglet"/>
                  <a:sym typeface="Sniglet"/>
                </a:rPr>
                <a:t>Brainstorming Solutions</a:t>
              </a:r>
            </a:p>
          </p:txBody>
        </p:sp>
      </p:grpSp>
      <p:grpSp>
        <p:nvGrpSpPr>
          <p:cNvPr id="14" name="Group 14"/>
          <p:cNvGrpSpPr/>
          <p:nvPr/>
        </p:nvGrpSpPr>
        <p:grpSpPr>
          <a:xfrm>
            <a:off x="7112316" y="6983250"/>
            <a:ext cx="4063367" cy="2546031"/>
            <a:chOff x="0" y="0"/>
            <a:chExt cx="1070187" cy="670560"/>
          </a:xfrm>
        </p:grpSpPr>
        <p:sp>
          <p:nvSpPr>
            <p:cNvPr id="15" name="Freeform 15"/>
            <p:cNvSpPr/>
            <p:nvPr/>
          </p:nvSpPr>
          <p:spPr>
            <a:xfrm>
              <a:off x="0" y="0"/>
              <a:ext cx="1070187" cy="670560"/>
            </a:xfrm>
            <a:custGeom>
              <a:avLst/>
              <a:gdLst/>
              <a:ahLst/>
              <a:cxnLst/>
              <a:rect l="l" t="t" r="r" b="b"/>
              <a:pathLst>
                <a:path w="1070187" h="670560">
                  <a:moveTo>
                    <a:pt x="97170" y="0"/>
                  </a:moveTo>
                  <a:lnTo>
                    <a:pt x="973017" y="0"/>
                  </a:lnTo>
                  <a:cubicBezTo>
                    <a:pt x="1026683" y="0"/>
                    <a:pt x="1070187" y="43505"/>
                    <a:pt x="1070187" y="97170"/>
                  </a:cubicBezTo>
                  <a:lnTo>
                    <a:pt x="1070187" y="573390"/>
                  </a:lnTo>
                  <a:cubicBezTo>
                    <a:pt x="1070187" y="627055"/>
                    <a:pt x="1026683" y="670560"/>
                    <a:pt x="973017" y="670560"/>
                  </a:cubicBezTo>
                  <a:lnTo>
                    <a:pt x="97170" y="670560"/>
                  </a:lnTo>
                  <a:cubicBezTo>
                    <a:pt x="43505" y="670560"/>
                    <a:pt x="0" y="627055"/>
                    <a:pt x="0" y="573390"/>
                  </a:cubicBezTo>
                  <a:lnTo>
                    <a:pt x="0" y="97170"/>
                  </a:lnTo>
                  <a:cubicBezTo>
                    <a:pt x="0" y="43505"/>
                    <a:pt x="43505" y="0"/>
                    <a:pt x="97170" y="0"/>
                  </a:cubicBezTo>
                  <a:close/>
                </a:path>
              </a:pathLst>
            </a:custGeom>
            <a:solidFill>
              <a:srgbClr val="E78462"/>
            </a:solidFill>
          </p:spPr>
          <p:txBody>
            <a:bodyPr/>
            <a:lstStyle/>
            <a:p>
              <a:endParaRPr lang="en-US"/>
            </a:p>
          </p:txBody>
        </p:sp>
        <p:sp>
          <p:nvSpPr>
            <p:cNvPr id="16" name="TextBox 16"/>
            <p:cNvSpPr txBox="1"/>
            <p:nvPr/>
          </p:nvSpPr>
          <p:spPr>
            <a:xfrm>
              <a:off x="0" y="47625"/>
              <a:ext cx="1070187" cy="622935"/>
            </a:xfrm>
            <a:prstGeom prst="rect">
              <a:avLst/>
            </a:prstGeom>
          </p:spPr>
          <p:txBody>
            <a:bodyPr lIns="50800" tIns="50800" rIns="50800" bIns="50800" rtlCol="0" anchor="ctr"/>
            <a:lstStyle/>
            <a:p>
              <a:pPr algn="ctr">
                <a:lnSpc>
                  <a:spcPts val="4071"/>
                </a:lnSpc>
              </a:pPr>
              <a:r>
                <a:rPr lang="en-US" sz="3769">
                  <a:solidFill>
                    <a:srgbClr val="000000"/>
                  </a:solidFill>
                  <a:latin typeface="Sniglet"/>
                  <a:ea typeface="Sniglet"/>
                  <a:cs typeface="Sniglet"/>
                  <a:sym typeface="Sniglet"/>
                </a:rPr>
                <a:t>Step 3: </a:t>
              </a:r>
            </a:p>
            <a:p>
              <a:pPr algn="ctr">
                <a:lnSpc>
                  <a:spcPts val="4071"/>
                </a:lnSpc>
              </a:pPr>
              <a:r>
                <a:rPr lang="en-US" sz="3769">
                  <a:solidFill>
                    <a:srgbClr val="000000"/>
                  </a:solidFill>
                  <a:latin typeface="Sniglet"/>
                  <a:ea typeface="Sniglet"/>
                  <a:cs typeface="Sniglet"/>
                  <a:sym typeface="Sniglet"/>
                </a:rPr>
                <a:t>Carry out your plan</a:t>
              </a:r>
            </a:p>
          </p:txBody>
        </p:sp>
      </p:grpSp>
      <p:grpSp>
        <p:nvGrpSpPr>
          <p:cNvPr id="17" name="Group 17"/>
          <p:cNvGrpSpPr/>
          <p:nvPr/>
        </p:nvGrpSpPr>
        <p:grpSpPr>
          <a:xfrm>
            <a:off x="2066873" y="4414835"/>
            <a:ext cx="4063367" cy="3056320"/>
            <a:chOff x="0" y="0"/>
            <a:chExt cx="1070187" cy="804957"/>
          </a:xfrm>
        </p:grpSpPr>
        <p:sp>
          <p:nvSpPr>
            <p:cNvPr id="18" name="Freeform 18"/>
            <p:cNvSpPr/>
            <p:nvPr/>
          </p:nvSpPr>
          <p:spPr>
            <a:xfrm>
              <a:off x="0" y="0"/>
              <a:ext cx="1070187" cy="804957"/>
            </a:xfrm>
            <a:custGeom>
              <a:avLst/>
              <a:gdLst/>
              <a:ahLst/>
              <a:cxnLst/>
              <a:rect l="l" t="t" r="r" b="b"/>
              <a:pathLst>
                <a:path w="1070187" h="804957">
                  <a:moveTo>
                    <a:pt x="97170" y="0"/>
                  </a:moveTo>
                  <a:lnTo>
                    <a:pt x="973017" y="0"/>
                  </a:lnTo>
                  <a:cubicBezTo>
                    <a:pt x="1026683" y="0"/>
                    <a:pt x="1070187" y="43505"/>
                    <a:pt x="1070187" y="97170"/>
                  </a:cubicBezTo>
                  <a:lnTo>
                    <a:pt x="1070187" y="707786"/>
                  </a:lnTo>
                  <a:cubicBezTo>
                    <a:pt x="1070187" y="761452"/>
                    <a:pt x="1026683" y="804957"/>
                    <a:pt x="973017" y="804957"/>
                  </a:cubicBezTo>
                  <a:lnTo>
                    <a:pt x="97170" y="804957"/>
                  </a:lnTo>
                  <a:cubicBezTo>
                    <a:pt x="43505" y="804957"/>
                    <a:pt x="0" y="761452"/>
                    <a:pt x="0" y="707786"/>
                  </a:cubicBezTo>
                  <a:lnTo>
                    <a:pt x="0" y="97170"/>
                  </a:lnTo>
                  <a:cubicBezTo>
                    <a:pt x="0" y="43505"/>
                    <a:pt x="43505" y="0"/>
                    <a:pt x="97170" y="0"/>
                  </a:cubicBezTo>
                  <a:close/>
                </a:path>
              </a:pathLst>
            </a:custGeom>
            <a:solidFill>
              <a:srgbClr val="E78462"/>
            </a:solidFill>
          </p:spPr>
          <p:txBody>
            <a:bodyPr/>
            <a:lstStyle/>
            <a:p>
              <a:endParaRPr lang="en-US"/>
            </a:p>
          </p:txBody>
        </p:sp>
        <p:sp>
          <p:nvSpPr>
            <p:cNvPr id="19" name="TextBox 19"/>
            <p:cNvSpPr txBox="1"/>
            <p:nvPr/>
          </p:nvSpPr>
          <p:spPr>
            <a:xfrm>
              <a:off x="0" y="47625"/>
              <a:ext cx="1070187" cy="757332"/>
            </a:xfrm>
            <a:prstGeom prst="rect">
              <a:avLst/>
            </a:prstGeom>
          </p:spPr>
          <p:txBody>
            <a:bodyPr lIns="50800" tIns="50800" rIns="50800" bIns="50800" rtlCol="0" anchor="ctr"/>
            <a:lstStyle/>
            <a:p>
              <a:pPr algn="ctr">
                <a:lnSpc>
                  <a:spcPts val="3855"/>
                </a:lnSpc>
              </a:pPr>
              <a:r>
                <a:rPr lang="en-US" sz="3569">
                  <a:solidFill>
                    <a:srgbClr val="000000"/>
                  </a:solidFill>
                  <a:latin typeface="Sniglet"/>
                  <a:ea typeface="Sniglet"/>
                  <a:cs typeface="Sniglet"/>
                  <a:sym typeface="Sniglet"/>
                </a:rPr>
                <a:t>Step 4: </a:t>
              </a:r>
            </a:p>
            <a:p>
              <a:pPr algn="ctr">
                <a:lnSpc>
                  <a:spcPts val="3855"/>
                </a:lnSpc>
              </a:pPr>
              <a:r>
                <a:rPr lang="en-US" sz="3569">
                  <a:solidFill>
                    <a:srgbClr val="000000"/>
                  </a:solidFill>
                  <a:latin typeface="Sniglet"/>
                  <a:ea typeface="Sniglet"/>
                  <a:cs typeface="Sniglet"/>
                  <a:sym typeface="Sniglet"/>
                </a:rPr>
                <a:t>Evaluate your progress and look for ways to improve your work </a:t>
              </a:r>
            </a:p>
          </p:txBody>
        </p:sp>
      </p:grpSp>
      <p:sp>
        <p:nvSpPr>
          <p:cNvPr id="20" name="Freeform 20"/>
          <p:cNvSpPr/>
          <p:nvPr/>
        </p:nvSpPr>
        <p:spPr>
          <a:xfrm rot="4883352">
            <a:off x="12138019" y="2345758"/>
            <a:ext cx="1483240" cy="1483240"/>
          </a:xfrm>
          <a:custGeom>
            <a:avLst/>
            <a:gdLst/>
            <a:ahLst/>
            <a:cxnLst/>
            <a:rect l="l" t="t" r="r" b="b"/>
            <a:pathLst>
              <a:path w="1483240" h="1483240">
                <a:moveTo>
                  <a:pt x="0" y="0"/>
                </a:moveTo>
                <a:lnTo>
                  <a:pt x="1483240" y="0"/>
                </a:lnTo>
                <a:lnTo>
                  <a:pt x="1483240" y="1483240"/>
                </a:lnTo>
                <a:lnTo>
                  <a:pt x="0" y="14832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rot="-9891480">
            <a:off x="12025732" y="7739257"/>
            <a:ext cx="1786791" cy="1786791"/>
          </a:xfrm>
          <a:custGeom>
            <a:avLst/>
            <a:gdLst/>
            <a:ahLst/>
            <a:cxnLst/>
            <a:rect l="l" t="t" r="r" b="b"/>
            <a:pathLst>
              <a:path w="1786791" h="1786791">
                <a:moveTo>
                  <a:pt x="0" y="0"/>
                </a:moveTo>
                <a:lnTo>
                  <a:pt x="1786791" y="0"/>
                </a:lnTo>
                <a:lnTo>
                  <a:pt x="1786791" y="1786790"/>
                </a:lnTo>
                <a:lnTo>
                  <a:pt x="0" y="1786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rot="1212850" flipH="1">
            <a:off x="3730526" y="8128728"/>
            <a:ext cx="3238067" cy="1007848"/>
          </a:xfrm>
          <a:custGeom>
            <a:avLst/>
            <a:gdLst/>
            <a:ahLst/>
            <a:cxnLst/>
            <a:rect l="l" t="t" r="r" b="b"/>
            <a:pathLst>
              <a:path w="3238067" h="1007848">
                <a:moveTo>
                  <a:pt x="3238067" y="0"/>
                </a:moveTo>
                <a:lnTo>
                  <a:pt x="0" y="0"/>
                </a:lnTo>
                <a:lnTo>
                  <a:pt x="0" y="1007848"/>
                </a:lnTo>
                <a:lnTo>
                  <a:pt x="3238067" y="1007848"/>
                </a:lnTo>
                <a:lnTo>
                  <a:pt x="323806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rot="-6220777">
            <a:off x="4308823" y="7974131"/>
            <a:ext cx="1852872" cy="1852872"/>
          </a:xfrm>
          <a:custGeom>
            <a:avLst/>
            <a:gdLst/>
            <a:ahLst/>
            <a:cxnLst/>
            <a:rect l="l" t="t" r="r" b="b"/>
            <a:pathLst>
              <a:path w="1852872" h="1852872">
                <a:moveTo>
                  <a:pt x="0" y="0"/>
                </a:moveTo>
                <a:lnTo>
                  <a:pt x="1852872" y="0"/>
                </a:lnTo>
                <a:lnTo>
                  <a:pt x="1852872" y="1852872"/>
                </a:lnTo>
                <a:lnTo>
                  <a:pt x="0" y="18528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TextBox 24"/>
          <p:cNvSpPr txBox="1"/>
          <p:nvPr/>
        </p:nvSpPr>
        <p:spPr>
          <a:xfrm>
            <a:off x="1876574" y="1019175"/>
            <a:ext cx="14534852" cy="1209675"/>
          </a:xfrm>
          <a:prstGeom prst="rect">
            <a:avLst/>
          </a:prstGeom>
        </p:spPr>
        <p:txBody>
          <a:bodyPr lIns="0" tIns="0" rIns="0" bIns="0" rtlCol="0" anchor="t">
            <a:spAutoFit/>
          </a:bodyPr>
          <a:lstStyle/>
          <a:p>
            <a:pPr marL="0" lvl="0" indent="0" algn="ctr">
              <a:lnSpc>
                <a:spcPts val="9474"/>
              </a:lnSpc>
              <a:spcBef>
                <a:spcPct val="0"/>
              </a:spcBef>
            </a:pPr>
            <a:r>
              <a:rPr lang="en-US" sz="7895">
                <a:solidFill>
                  <a:srgbClr val="42414C"/>
                </a:solidFill>
                <a:latin typeface="More Sugar"/>
                <a:ea typeface="More Sugar"/>
                <a:cs typeface="More Sugar"/>
                <a:sym typeface="More Sugar"/>
              </a:rPr>
              <a:t>Designing Solutions to Problems</a:t>
            </a:r>
          </a:p>
        </p:txBody>
      </p:sp>
      <p:sp>
        <p:nvSpPr>
          <p:cNvPr id="25" name="Date Placeholder 24">
            <a:extLst>
              <a:ext uri="{FF2B5EF4-FFF2-40B4-BE49-F238E27FC236}">
                <a16:creationId xmlns:a16="http://schemas.microsoft.com/office/drawing/2014/main" id="{DA33587C-847F-4437-71AB-2B02934BD714}"/>
              </a:ext>
            </a:extLst>
          </p:cNvPr>
          <p:cNvSpPr>
            <a:spLocks noGrp="1"/>
          </p:cNvSpPr>
          <p:nvPr>
            <p:ph type="dt" sz="half" idx="10"/>
          </p:nvPr>
        </p:nvSpPr>
        <p:spPr/>
        <p:txBody>
          <a:bodyPr/>
          <a:lstStyle/>
          <a:p>
            <a:fld id="{5E660595-8818-E64A-84B7-112BCCC2153D}" type="datetimeyyyy">
              <a:rPr lang="en-US" smtClean="0"/>
              <a:t>2025</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876574" y="1019175"/>
            <a:ext cx="14534852" cy="1209675"/>
          </a:xfrm>
          <a:prstGeom prst="rect">
            <a:avLst/>
          </a:prstGeom>
        </p:spPr>
        <p:txBody>
          <a:bodyPr lIns="0" tIns="0" rIns="0" bIns="0" rtlCol="0" anchor="t">
            <a:spAutoFit/>
          </a:bodyPr>
          <a:lstStyle/>
          <a:p>
            <a:pPr marL="0" lvl="0" indent="0" algn="ctr">
              <a:lnSpc>
                <a:spcPts val="9474"/>
              </a:lnSpc>
              <a:spcBef>
                <a:spcPct val="0"/>
              </a:spcBef>
            </a:pPr>
            <a:r>
              <a:rPr lang="en-US" sz="7895">
                <a:solidFill>
                  <a:srgbClr val="42414C"/>
                </a:solidFill>
                <a:latin typeface="More Sugar"/>
                <a:ea typeface="More Sugar"/>
                <a:cs typeface="More Sugar"/>
                <a:sym typeface="More Sugar"/>
              </a:rPr>
              <a:t>Designing Solutions to Problems</a:t>
            </a:r>
          </a:p>
        </p:txBody>
      </p:sp>
      <p:sp>
        <p:nvSpPr>
          <p:cNvPr id="5" name="TextBox 5"/>
          <p:cNvSpPr txBox="1"/>
          <p:nvPr/>
        </p:nvSpPr>
        <p:spPr>
          <a:xfrm>
            <a:off x="2057400" y="2552700"/>
            <a:ext cx="14534852" cy="6106800"/>
          </a:xfrm>
          <a:prstGeom prst="rect">
            <a:avLst/>
          </a:prstGeom>
        </p:spPr>
        <p:txBody>
          <a:bodyPr lIns="0" tIns="0" rIns="0" bIns="0" rtlCol="0" anchor="t">
            <a:spAutoFit/>
          </a:bodyPr>
          <a:lstStyle/>
          <a:p>
            <a:pPr algn="ctr">
              <a:lnSpc>
                <a:spcPts val="5831"/>
              </a:lnSpc>
            </a:pPr>
            <a:r>
              <a:rPr lang="en-US" sz="5399" b="1" u="sng" dirty="0">
                <a:solidFill>
                  <a:srgbClr val="42414C"/>
                </a:solidFill>
                <a:latin typeface="Kalam Bold"/>
                <a:ea typeface="Kalam Bold"/>
                <a:cs typeface="Kalam Bold"/>
                <a:sym typeface="Kalam Bold"/>
              </a:rPr>
              <a:t>Step 1: Identifying the Problem and Challenges</a:t>
            </a:r>
            <a:r>
              <a:rPr lang="en-US" sz="5399" b="1" dirty="0">
                <a:solidFill>
                  <a:srgbClr val="42414C"/>
                </a:solidFill>
                <a:latin typeface="Kalam Bold"/>
                <a:ea typeface="Kalam Bold"/>
                <a:cs typeface="Kalam Bold"/>
                <a:sym typeface="Kalam Bold"/>
              </a:rPr>
              <a:t> </a:t>
            </a:r>
          </a:p>
          <a:p>
            <a:pPr algn="l">
              <a:lnSpc>
                <a:spcPts val="5831"/>
              </a:lnSpc>
            </a:pPr>
            <a:endParaRPr lang="en-US" sz="5399" b="1" dirty="0">
              <a:solidFill>
                <a:srgbClr val="42414C"/>
              </a:solidFill>
              <a:latin typeface="Kalam Bold"/>
              <a:ea typeface="Kalam Bold"/>
              <a:cs typeface="Kalam Bold"/>
              <a:sym typeface="Kalam Bold"/>
            </a:endParaRPr>
          </a:p>
          <a:p>
            <a:pPr algn="l">
              <a:lnSpc>
                <a:spcPts val="5831"/>
              </a:lnSpc>
            </a:pPr>
            <a:endParaRPr lang="en-US" sz="5399" b="1" dirty="0">
              <a:solidFill>
                <a:srgbClr val="42414C"/>
              </a:solidFill>
              <a:latin typeface="Kalam Bold"/>
              <a:ea typeface="Kalam Bold"/>
              <a:cs typeface="Kalam Bold"/>
              <a:sym typeface="Kalam Bold"/>
            </a:endParaRPr>
          </a:p>
          <a:p>
            <a:pPr algn="ctr">
              <a:lnSpc>
                <a:spcPts val="5831"/>
              </a:lnSpc>
            </a:pPr>
            <a:r>
              <a:rPr lang="en-US" sz="5399" dirty="0">
                <a:solidFill>
                  <a:srgbClr val="42414C"/>
                </a:solidFill>
                <a:latin typeface="Kalam"/>
                <a:ea typeface="Kalam"/>
                <a:cs typeface="Kalam"/>
                <a:sym typeface="Kalam"/>
              </a:rPr>
              <a:t>We are trying to solve the problem of</a:t>
            </a:r>
          </a:p>
          <a:p>
            <a:pPr algn="ctr">
              <a:lnSpc>
                <a:spcPts val="5831"/>
              </a:lnSpc>
            </a:pPr>
            <a:r>
              <a:rPr lang="en-US" sz="5399" dirty="0">
                <a:solidFill>
                  <a:srgbClr val="42414C"/>
                </a:solidFill>
                <a:latin typeface="Kalam"/>
                <a:ea typeface="Kalam"/>
                <a:cs typeface="Kalam"/>
                <a:sym typeface="Kalam"/>
              </a:rPr>
              <a:t> </a:t>
            </a:r>
            <a:r>
              <a:rPr lang="en-US" sz="5399" u="sng" dirty="0">
                <a:solidFill>
                  <a:srgbClr val="42414C"/>
                </a:solidFill>
                <a:latin typeface="Kalam"/>
                <a:ea typeface="Kalam"/>
                <a:cs typeface="Kalam"/>
                <a:sym typeface="Kalam"/>
              </a:rPr>
              <a:t>water pollution in playas.</a:t>
            </a:r>
            <a:r>
              <a:rPr lang="en-US" sz="5399" dirty="0">
                <a:solidFill>
                  <a:srgbClr val="42414C"/>
                </a:solidFill>
                <a:latin typeface="Kalam"/>
                <a:ea typeface="Kalam"/>
                <a:cs typeface="Kalam"/>
                <a:sym typeface="Kalam"/>
              </a:rPr>
              <a:t> </a:t>
            </a:r>
          </a:p>
          <a:p>
            <a:pPr algn="l">
              <a:lnSpc>
                <a:spcPts val="5831"/>
              </a:lnSpc>
            </a:pPr>
            <a:endParaRPr lang="en-US" sz="5399" dirty="0">
              <a:solidFill>
                <a:srgbClr val="42414C"/>
              </a:solidFill>
              <a:latin typeface="Kalam"/>
              <a:ea typeface="Kalam"/>
              <a:cs typeface="Kalam"/>
              <a:sym typeface="Kalam"/>
            </a:endParaRPr>
          </a:p>
          <a:p>
            <a:pPr algn="just">
              <a:lnSpc>
                <a:spcPts val="5831"/>
              </a:lnSpc>
            </a:pPr>
            <a:endParaRPr lang="en-US" sz="5399" dirty="0">
              <a:solidFill>
                <a:srgbClr val="42414C"/>
              </a:solidFill>
              <a:latin typeface="Kalam"/>
              <a:ea typeface="Kalam"/>
              <a:cs typeface="Kalam"/>
              <a:sym typeface="Kalam"/>
            </a:endParaRPr>
          </a:p>
          <a:p>
            <a:pPr algn="ctr">
              <a:lnSpc>
                <a:spcPts val="7235"/>
              </a:lnSpc>
            </a:pPr>
            <a:r>
              <a:rPr lang="en-US" sz="5400" dirty="0">
                <a:solidFill>
                  <a:srgbClr val="42414C"/>
                </a:solidFill>
                <a:latin typeface="Kalam"/>
                <a:ea typeface="Kalam"/>
                <a:cs typeface="Kalam"/>
                <a:sym typeface="Kalam"/>
              </a:rPr>
              <a:t>What </a:t>
            </a:r>
            <a:r>
              <a:rPr lang="en-US" sz="5400" b="1" dirty="0">
                <a:solidFill>
                  <a:srgbClr val="42414C"/>
                </a:solidFill>
                <a:latin typeface="Kalam Bold"/>
                <a:ea typeface="Kalam Bold"/>
                <a:cs typeface="Kalam Bold"/>
                <a:sym typeface="Kalam Bold"/>
              </a:rPr>
              <a:t>challenges</a:t>
            </a:r>
            <a:r>
              <a:rPr lang="en-US" sz="5400" dirty="0">
                <a:solidFill>
                  <a:srgbClr val="42414C"/>
                </a:solidFill>
                <a:latin typeface="Kalam"/>
                <a:ea typeface="Kalam"/>
                <a:cs typeface="Kalam"/>
                <a:sym typeface="Kalam"/>
              </a:rPr>
              <a:t> will we face?</a:t>
            </a:r>
          </a:p>
        </p:txBody>
      </p:sp>
      <p:sp>
        <p:nvSpPr>
          <p:cNvPr id="6" name="Freeform 6"/>
          <p:cNvSpPr/>
          <p:nvPr/>
        </p:nvSpPr>
        <p:spPr>
          <a:xfrm rot="600031">
            <a:off x="1766674" y="3193617"/>
            <a:ext cx="2159761" cy="2159761"/>
          </a:xfrm>
          <a:custGeom>
            <a:avLst/>
            <a:gdLst/>
            <a:ahLst/>
            <a:cxnLst/>
            <a:rect l="l" t="t" r="r" b="b"/>
            <a:pathLst>
              <a:path w="2159761" h="2159761">
                <a:moveTo>
                  <a:pt x="0" y="0"/>
                </a:moveTo>
                <a:lnTo>
                  <a:pt x="2159761" y="0"/>
                </a:lnTo>
                <a:lnTo>
                  <a:pt x="2159761" y="2159762"/>
                </a:lnTo>
                <a:lnTo>
                  <a:pt x="0" y="21597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Date Placeholder 3">
            <a:extLst>
              <a:ext uri="{FF2B5EF4-FFF2-40B4-BE49-F238E27FC236}">
                <a16:creationId xmlns:a16="http://schemas.microsoft.com/office/drawing/2014/main" id="{4050C595-2037-D4C4-FFE2-6D5D52CB2C61}"/>
              </a:ext>
            </a:extLst>
          </p:cNvPr>
          <p:cNvSpPr>
            <a:spLocks noGrp="1"/>
          </p:cNvSpPr>
          <p:nvPr>
            <p:ph type="dt" sz="half" idx="10"/>
          </p:nvPr>
        </p:nvSpPr>
        <p:spPr/>
        <p:txBody>
          <a:bodyPr/>
          <a:lstStyle/>
          <a:p>
            <a:fld id="{800FB13E-CA1F-FA46-913C-193379EC2A72}" type="datetimeyyyy">
              <a:rPr lang="en-US" smtClean="0"/>
              <a:t>2025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1876574" y="2552700"/>
            <a:ext cx="14534852" cy="11358174"/>
          </a:xfrm>
          <a:prstGeom prst="rect">
            <a:avLst/>
          </a:prstGeom>
        </p:spPr>
        <p:txBody>
          <a:bodyPr lIns="0" tIns="0" rIns="0" bIns="0" rtlCol="0" anchor="t">
            <a:spAutoFit/>
          </a:bodyPr>
          <a:lstStyle/>
          <a:p>
            <a:pPr algn="ctr">
              <a:lnSpc>
                <a:spcPts val="5831"/>
              </a:lnSpc>
            </a:pPr>
            <a:r>
              <a:rPr lang="en-US" sz="5399" b="1" u="sng" dirty="0">
                <a:solidFill>
                  <a:srgbClr val="42414C"/>
                </a:solidFill>
                <a:latin typeface="Kalam Bold"/>
                <a:ea typeface="Kalam Bold"/>
                <a:cs typeface="Kalam Bold"/>
                <a:sym typeface="Kalam Bold"/>
              </a:rPr>
              <a:t>Your Task:</a:t>
            </a:r>
          </a:p>
          <a:p>
            <a:pPr algn="l">
              <a:lnSpc>
                <a:spcPts val="5831"/>
              </a:lnSpc>
            </a:pPr>
            <a:endParaRPr lang="en-US" sz="5399" b="1" u="sng" dirty="0">
              <a:solidFill>
                <a:srgbClr val="42414C"/>
              </a:solidFill>
              <a:latin typeface="Kalam Bold"/>
              <a:ea typeface="Kalam Bold"/>
              <a:cs typeface="Kalam Bold"/>
              <a:sym typeface="Kalam Bold"/>
            </a:endParaRPr>
          </a:p>
          <a:p>
            <a:pPr algn="ctr">
              <a:lnSpc>
                <a:spcPts val="5831"/>
              </a:lnSpc>
            </a:pPr>
            <a:r>
              <a:rPr lang="en-US" sz="5399" dirty="0">
                <a:solidFill>
                  <a:srgbClr val="42414C"/>
                </a:solidFill>
                <a:latin typeface="Kalam"/>
                <a:ea typeface="Kalam"/>
                <a:cs typeface="Kalam"/>
                <a:sym typeface="Kalam"/>
              </a:rPr>
              <a:t>Create a poster that informs someone how they can prevent water pollution to protect playa shrimp. </a:t>
            </a:r>
          </a:p>
          <a:p>
            <a:pPr algn="l">
              <a:lnSpc>
                <a:spcPts val="5831"/>
              </a:lnSpc>
            </a:pPr>
            <a:endParaRPr lang="en-US" sz="5399" dirty="0">
              <a:solidFill>
                <a:srgbClr val="42414C"/>
              </a:solidFill>
              <a:latin typeface="Kalam"/>
              <a:ea typeface="Kalam"/>
              <a:cs typeface="Kalam"/>
              <a:sym typeface="Kalam"/>
            </a:endParaRPr>
          </a:p>
          <a:p>
            <a:pPr algn="just">
              <a:lnSpc>
                <a:spcPts val="5831"/>
              </a:lnSpc>
            </a:pPr>
            <a:endParaRPr lang="en-US" sz="5399" dirty="0">
              <a:solidFill>
                <a:srgbClr val="42414C"/>
              </a:solidFill>
              <a:latin typeface="Kalam"/>
              <a:ea typeface="Kalam"/>
              <a:cs typeface="Kalam"/>
              <a:sym typeface="Kalam"/>
            </a:endParaRPr>
          </a:p>
          <a:p>
            <a:pPr algn="ctr">
              <a:lnSpc>
                <a:spcPts val="7235"/>
              </a:lnSpc>
            </a:pPr>
            <a:r>
              <a:rPr lang="en-US" sz="6699" dirty="0">
                <a:solidFill>
                  <a:srgbClr val="42414C"/>
                </a:solidFill>
                <a:latin typeface="Kalam"/>
                <a:ea typeface="Kalam"/>
                <a:cs typeface="Kalam"/>
                <a:sym typeface="Kalam"/>
              </a:rPr>
              <a:t>What </a:t>
            </a:r>
            <a:r>
              <a:rPr lang="en-US" sz="6699" b="1" dirty="0">
                <a:solidFill>
                  <a:srgbClr val="42414C"/>
                </a:solidFill>
                <a:latin typeface="Kalam Bold"/>
                <a:ea typeface="Kalam"/>
                <a:cs typeface="Kalam Bold"/>
                <a:sym typeface="Kalam Bold"/>
              </a:rPr>
              <a:t>c</a:t>
            </a:r>
            <a:r>
              <a:rPr lang="en-US" sz="6699" b="1" dirty="0">
                <a:solidFill>
                  <a:srgbClr val="42414C"/>
                </a:solidFill>
                <a:latin typeface="Kalam Bold"/>
                <a:ea typeface="Kalam Bold"/>
                <a:cs typeface="Kalam Bold"/>
                <a:sym typeface="Kalam Bold"/>
              </a:rPr>
              <a:t>onstraints </a:t>
            </a:r>
            <a:r>
              <a:rPr lang="en-US" sz="6699" dirty="0">
                <a:solidFill>
                  <a:srgbClr val="42414C"/>
                </a:solidFill>
                <a:latin typeface="Kalam"/>
                <a:ea typeface="Kalam"/>
                <a:cs typeface="Kalam"/>
                <a:sym typeface="Kalam"/>
              </a:rPr>
              <a:t>do we have?</a:t>
            </a:r>
          </a:p>
          <a:p>
            <a:pPr algn="ctr">
              <a:lnSpc>
                <a:spcPts val="5831"/>
              </a:lnSpc>
            </a:pPr>
            <a:r>
              <a:rPr lang="en-US" sz="5399" dirty="0">
                <a:solidFill>
                  <a:srgbClr val="42414C"/>
                </a:solidFill>
                <a:latin typeface="Kalam"/>
                <a:ea typeface="Kalam"/>
                <a:cs typeface="Kalam"/>
                <a:sym typeface="Kalam"/>
              </a:rPr>
              <a:t>Time?  Materials? </a:t>
            </a:r>
          </a:p>
          <a:p>
            <a:pPr algn="l">
              <a:lnSpc>
                <a:spcPts val="5831"/>
              </a:lnSpc>
            </a:pPr>
            <a:endParaRPr lang="en-US" sz="5399" dirty="0">
              <a:solidFill>
                <a:srgbClr val="42414C"/>
              </a:solidFill>
              <a:latin typeface="Kalam"/>
              <a:ea typeface="Kalam"/>
              <a:cs typeface="Kalam"/>
              <a:sym typeface="Kalam"/>
            </a:endParaRPr>
          </a:p>
          <a:p>
            <a:pPr algn="l">
              <a:lnSpc>
                <a:spcPts val="5831"/>
              </a:lnSpc>
            </a:pPr>
            <a:r>
              <a:rPr lang="en-US" sz="5399" dirty="0">
                <a:solidFill>
                  <a:srgbClr val="42414C"/>
                </a:solidFill>
                <a:latin typeface="Kalam"/>
                <a:ea typeface="Kalam"/>
                <a:cs typeface="Kalam"/>
                <a:sym typeface="Kalam"/>
              </a:rPr>
              <a:t>  </a:t>
            </a:r>
          </a:p>
          <a:p>
            <a:pPr algn="l">
              <a:lnSpc>
                <a:spcPts val="5831"/>
              </a:lnSpc>
            </a:pPr>
            <a:r>
              <a:rPr lang="en-US" sz="5399" dirty="0">
                <a:solidFill>
                  <a:srgbClr val="42414C"/>
                </a:solidFill>
                <a:latin typeface="Kalam"/>
                <a:ea typeface="Kalam"/>
                <a:cs typeface="Kalam"/>
                <a:sym typeface="Kalam"/>
              </a:rPr>
              <a:t> </a:t>
            </a:r>
          </a:p>
          <a:p>
            <a:pPr algn="l">
              <a:lnSpc>
                <a:spcPts val="5831"/>
              </a:lnSpc>
            </a:pPr>
            <a:endParaRPr lang="en-US" sz="5399" dirty="0">
              <a:solidFill>
                <a:srgbClr val="42414C"/>
              </a:solidFill>
              <a:latin typeface="Kalam"/>
              <a:ea typeface="Kalam"/>
              <a:cs typeface="Kalam"/>
              <a:sym typeface="Kalam"/>
            </a:endParaRPr>
          </a:p>
          <a:p>
            <a:pPr algn="l">
              <a:lnSpc>
                <a:spcPts val="5831"/>
              </a:lnSpc>
            </a:pPr>
            <a:endParaRPr lang="en-US" sz="5399" dirty="0">
              <a:solidFill>
                <a:srgbClr val="42414C"/>
              </a:solidFill>
              <a:latin typeface="Kalam"/>
              <a:ea typeface="Kalam"/>
              <a:cs typeface="Kalam"/>
              <a:sym typeface="Kalam"/>
            </a:endParaRPr>
          </a:p>
          <a:p>
            <a:pPr algn="l">
              <a:lnSpc>
                <a:spcPts val="5831"/>
              </a:lnSpc>
            </a:pPr>
            <a:endParaRPr lang="en-US" sz="5399" dirty="0">
              <a:solidFill>
                <a:srgbClr val="42414C"/>
              </a:solidFill>
              <a:latin typeface="Kalam"/>
              <a:ea typeface="Kalam"/>
              <a:cs typeface="Kalam"/>
              <a:sym typeface="Kalam"/>
            </a:endParaRPr>
          </a:p>
        </p:txBody>
      </p:sp>
      <p:sp>
        <p:nvSpPr>
          <p:cNvPr id="3" name="TextBox 3"/>
          <p:cNvSpPr txBox="1"/>
          <p:nvPr/>
        </p:nvSpPr>
        <p:spPr>
          <a:xfrm>
            <a:off x="1876574" y="1019175"/>
            <a:ext cx="14534852" cy="1209675"/>
          </a:xfrm>
          <a:prstGeom prst="rect">
            <a:avLst/>
          </a:prstGeom>
        </p:spPr>
        <p:txBody>
          <a:bodyPr lIns="0" tIns="0" rIns="0" bIns="0" rtlCol="0" anchor="t">
            <a:spAutoFit/>
          </a:bodyPr>
          <a:lstStyle/>
          <a:p>
            <a:pPr marL="0" lvl="0" indent="0" algn="ctr">
              <a:lnSpc>
                <a:spcPts val="9474"/>
              </a:lnSpc>
              <a:spcBef>
                <a:spcPct val="0"/>
              </a:spcBef>
            </a:pPr>
            <a:r>
              <a:rPr lang="en-US" sz="7895">
                <a:solidFill>
                  <a:srgbClr val="42414C"/>
                </a:solidFill>
                <a:latin typeface="More Sugar"/>
                <a:ea typeface="More Sugar"/>
                <a:cs typeface="More Sugar"/>
                <a:sym typeface="More Sugar"/>
              </a:rPr>
              <a:t>Designing Solutions to Problems</a:t>
            </a:r>
          </a:p>
        </p:txBody>
      </p:sp>
      <p:sp>
        <p:nvSpPr>
          <p:cNvPr id="6" name="Freeform 6"/>
          <p:cNvSpPr/>
          <p:nvPr/>
        </p:nvSpPr>
        <p:spPr>
          <a:xfrm rot="761391">
            <a:off x="11775503" y="2025616"/>
            <a:ext cx="2159761" cy="2159761"/>
          </a:xfrm>
          <a:custGeom>
            <a:avLst/>
            <a:gdLst/>
            <a:ahLst/>
            <a:cxnLst/>
            <a:rect l="l" t="t" r="r" b="b"/>
            <a:pathLst>
              <a:path w="2159761" h="2159761">
                <a:moveTo>
                  <a:pt x="0" y="0"/>
                </a:moveTo>
                <a:lnTo>
                  <a:pt x="2159762" y="0"/>
                </a:lnTo>
                <a:lnTo>
                  <a:pt x="2159762" y="2159762"/>
                </a:lnTo>
                <a:lnTo>
                  <a:pt x="0" y="21597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Date Placeholder 3">
            <a:extLst>
              <a:ext uri="{FF2B5EF4-FFF2-40B4-BE49-F238E27FC236}">
                <a16:creationId xmlns:a16="http://schemas.microsoft.com/office/drawing/2014/main" id="{3355C811-9567-B757-4776-33138930F1EC}"/>
              </a:ext>
            </a:extLst>
          </p:cNvPr>
          <p:cNvSpPr>
            <a:spLocks noGrp="1"/>
          </p:cNvSpPr>
          <p:nvPr>
            <p:ph type="dt" sz="half" idx="10"/>
          </p:nvPr>
        </p:nvSpPr>
        <p:spPr/>
        <p:txBody>
          <a:bodyPr/>
          <a:lstStyle/>
          <a:p>
            <a:fld id="{E2B429C7-DA0B-7F46-B79E-28C30F21AC9F}" type="datetimeyyyy">
              <a:rPr lang="en-US" smtClean="0"/>
              <a:t>2025</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876574" y="1019175"/>
            <a:ext cx="14534852" cy="1209675"/>
          </a:xfrm>
          <a:prstGeom prst="rect">
            <a:avLst/>
          </a:prstGeom>
        </p:spPr>
        <p:txBody>
          <a:bodyPr lIns="0" tIns="0" rIns="0" bIns="0" rtlCol="0" anchor="t">
            <a:spAutoFit/>
          </a:bodyPr>
          <a:lstStyle/>
          <a:p>
            <a:pPr marL="0" lvl="0" indent="0" algn="ctr">
              <a:lnSpc>
                <a:spcPts val="9474"/>
              </a:lnSpc>
              <a:spcBef>
                <a:spcPct val="0"/>
              </a:spcBef>
            </a:pPr>
            <a:r>
              <a:rPr lang="en-US" sz="7895">
                <a:solidFill>
                  <a:srgbClr val="42414C"/>
                </a:solidFill>
                <a:latin typeface="More Sugar"/>
                <a:ea typeface="More Sugar"/>
                <a:cs typeface="More Sugar"/>
                <a:sym typeface="More Sugar"/>
              </a:rPr>
              <a:t>Designing Solutions to Problems</a:t>
            </a:r>
          </a:p>
        </p:txBody>
      </p:sp>
      <p:sp>
        <p:nvSpPr>
          <p:cNvPr id="5" name="TextBox 5"/>
          <p:cNvSpPr txBox="1"/>
          <p:nvPr/>
        </p:nvSpPr>
        <p:spPr>
          <a:xfrm>
            <a:off x="1676400" y="2705100"/>
            <a:ext cx="14534852" cy="9691051"/>
          </a:xfrm>
          <a:prstGeom prst="rect">
            <a:avLst/>
          </a:prstGeom>
        </p:spPr>
        <p:txBody>
          <a:bodyPr lIns="0" tIns="0" rIns="0" bIns="0" rtlCol="0" anchor="t">
            <a:spAutoFit/>
          </a:bodyPr>
          <a:lstStyle/>
          <a:p>
            <a:pPr algn="ctr">
              <a:lnSpc>
                <a:spcPts val="5831"/>
              </a:lnSpc>
            </a:pPr>
            <a:r>
              <a:rPr lang="en-US" sz="5399" b="1" u="sng" dirty="0">
                <a:solidFill>
                  <a:srgbClr val="42414C"/>
                </a:solidFill>
                <a:latin typeface="Kalam Bold"/>
                <a:ea typeface="Kalam Bold"/>
                <a:cs typeface="Kalam Bold"/>
                <a:sym typeface="Kalam Bold"/>
              </a:rPr>
              <a:t>Step 2: Brainstorming Solutions </a:t>
            </a:r>
          </a:p>
          <a:p>
            <a:pPr algn="l">
              <a:lnSpc>
                <a:spcPts val="5831"/>
              </a:lnSpc>
            </a:pPr>
            <a:endParaRPr lang="en-US" sz="5399" b="1" u="sng" dirty="0">
              <a:solidFill>
                <a:srgbClr val="42414C"/>
              </a:solidFill>
              <a:latin typeface="Kalam Bold"/>
              <a:ea typeface="Kalam Bold"/>
              <a:cs typeface="Kalam Bold"/>
              <a:sym typeface="Kalam Bold"/>
            </a:endParaRPr>
          </a:p>
          <a:p>
            <a:pPr algn="l">
              <a:lnSpc>
                <a:spcPts val="5831"/>
              </a:lnSpc>
            </a:pPr>
            <a:endParaRPr lang="en-US" sz="5399" b="1" u="sng" dirty="0">
              <a:solidFill>
                <a:srgbClr val="42414C"/>
              </a:solidFill>
              <a:latin typeface="Kalam Bold"/>
              <a:ea typeface="Kalam Bold"/>
              <a:cs typeface="Kalam Bold"/>
              <a:sym typeface="Kalam Bold"/>
            </a:endParaRPr>
          </a:p>
          <a:p>
            <a:pPr algn="ctr">
              <a:lnSpc>
                <a:spcPts val="5831"/>
              </a:lnSpc>
            </a:pPr>
            <a:r>
              <a:rPr lang="en-US" sz="5399" dirty="0">
                <a:solidFill>
                  <a:srgbClr val="42414C"/>
                </a:solidFill>
                <a:latin typeface="Kalam"/>
                <a:ea typeface="Kalam"/>
                <a:cs typeface="Kalam"/>
                <a:sym typeface="Kalam"/>
              </a:rPr>
              <a:t>What can you tell people or ask them to do to help solve the problem of water pollution? </a:t>
            </a:r>
          </a:p>
          <a:p>
            <a:pPr algn="ctr">
              <a:lnSpc>
                <a:spcPts val="5831"/>
              </a:lnSpc>
            </a:pPr>
            <a:endParaRPr lang="en-US" sz="5399" dirty="0">
              <a:solidFill>
                <a:srgbClr val="42414C"/>
              </a:solidFill>
              <a:latin typeface="Kalam"/>
              <a:ea typeface="Kalam"/>
              <a:cs typeface="Kalam"/>
              <a:sym typeface="Kalam"/>
            </a:endParaRPr>
          </a:p>
          <a:p>
            <a:pPr algn="ctr">
              <a:lnSpc>
                <a:spcPts val="5831"/>
              </a:lnSpc>
            </a:pPr>
            <a:endParaRPr lang="en-US" sz="5399" dirty="0">
              <a:solidFill>
                <a:srgbClr val="42414C"/>
              </a:solidFill>
              <a:latin typeface="Kalam"/>
              <a:ea typeface="Kalam"/>
              <a:cs typeface="Kalam"/>
              <a:sym typeface="Kalam"/>
            </a:endParaRPr>
          </a:p>
          <a:p>
            <a:pPr algn="ctr">
              <a:lnSpc>
                <a:spcPts val="5831"/>
              </a:lnSpc>
            </a:pPr>
            <a:endParaRPr lang="en-US" sz="5399" dirty="0">
              <a:solidFill>
                <a:srgbClr val="42414C"/>
              </a:solidFill>
              <a:latin typeface="Kalam"/>
              <a:ea typeface="Kalam"/>
              <a:cs typeface="Kalam"/>
              <a:sym typeface="Kalam"/>
            </a:endParaRPr>
          </a:p>
          <a:p>
            <a:pPr algn="l">
              <a:lnSpc>
                <a:spcPts val="5831"/>
              </a:lnSpc>
            </a:pPr>
            <a:r>
              <a:rPr lang="en-US" sz="5399" dirty="0">
                <a:solidFill>
                  <a:srgbClr val="42414C"/>
                </a:solidFill>
                <a:latin typeface="Kalam"/>
                <a:ea typeface="Kalam"/>
                <a:cs typeface="Kalam"/>
                <a:sym typeface="Kalam"/>
              </a:rPr>
              <a:t>  </a:t>
            </a:r>
          </a:p>
          <a:p>
            <a:pPr algn="l">
              <a:lnSpc>
                <a:spcPts val="5831"/>
              </a:lnSpc>
            </a:pPr>
            <a:r>
              <a:rPr lang="en-US" sz="5399" dirty="0">
                <a:solidFill>
                  <a:srgbClr val="42414C"/>
                </a:solidFill>
                <a:latin typeface="Kalam"/>
                <a:ea typeface="Kalam"/>
                <a:cs typeface="Kalam"/>
                <a:sym typeface="Kalam"/>
              </a:rPr>
              <a:t> </a:t>
            </a:r>
          </a:p>
          <a:p>
            <a:pPr algn="l">
              <a:lnSpc>
                <a:spcPts val="5831"/>
              </a:lnSpc>
            </a:pPr>
            <a:endParaRPr lang="en-US" sz="5399" dirty="0">
              <a:solidFill>
                <a:srgbClr val="42414C"/>
              </a:solidFill>
              <a:latin typeface="Kalam"/>
              <a:ea typeface="Kalam"/>
              <a:cs typeface="Kalam"/>
              <a:sym typeface="Kalam"/>
            </a:endParaRPr>
          </a:p>
          <a:p>
            <a:pPr algn="l">
              <a:lnSpc>
                <a:spcPts val="5831"/>
              </a:lnSpc>
            </a:pPr>
            <a:endParaRPr lang="en-US" sz="5399" dirty="0">
              <a:solidFill>
                <a:srgbClr val="42414C"/>
              </a:solidFill>
              <a:latin typeface="Kalam"/>
              <a:ea typeface="Kalam"/>
              <a:cs typeface="Kalam"/>
              <a:sym typeface="Kalam"/>
            </a:endParaRPr>
          </a:p>
          <a:p>
            <a:pPr algn="l">
              <a:lnSpc>
                <a:spcPts val="5831"/>
              </a:lnSpc>
            </a:pPr>
            <a:endParaRPr lang="en-US" sz="5399" dirty="0">
              <a:solidFill>
                <a:srgbClr val="42414C"/>
              </a:solidFill>
              <a:latin typeface="Kalam"/>
              <a:ea typeface="Kalam"/>
              <a:cs typeface="Kalam"/>
              <a:sym typeface="Kalam"/>
            </a:endParaRPr>
          </a:p>
        </p:txBody>
      </p:sp>
      <p:sp>
        <p:nvSpPr>
          <p:cNvPr id="6" name="Freeform 6"/>
          <p:cNvSpPr/>
          <p:nvPr/>
        </p:nvSpPr>
        <p:spPr>
          <a:xfrm rot="6606096">
            <a:off x="14822607" y="5819705"/>
            <a:ext cx="2159761" cy="2159761"/>
          </a:xfrm>
          <a:custGeom>
            <a:avLst/>
            <a:gdLst/>
            <a:ahLst/>
            <a:cxnLst/>
            <a:rect l="l" t="t" r="r" b="b"/>
            <a:pathLst>
              <a:path w="2159761" h="2159761">
                <a:moveTo>
                  <a:pt x="0" y="0"/>
                </a:moveTo>
                <a:lnTo>
                  <a:pt x="2159761" y="0"/>
                </a:lnTo>
                <a:lnTo>
                  <a:pt x="2159761" y="2159762"/>
                </a:lnTo>
                <a:lnTo>
                  <a:pt x="0" y="21597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Date Placeholder 3">
            <a:extLst>
              <a:ext uri="{FF2B5EF4-FFF2-40B4-BE49-F238E27FC236}">
                <a16:creationId xmlns:a16="http://schemas.microsoft.com/office/drawing/2014/main" id="{4F7FA3E6-41C2-BBA8-1047-57890C09520A}"/>
              </a:ext>
            </a:extLst>
          </p:cNvPr>
          <p:cNvSpPr>
            <a:spLocks noGrp="1"/>
          </p:cNvSpPr>
          <p:nvPr>
            <p:ph type="dt" sz="half" idx="10"/>
          </p:nvPr>
        </p:nvSpPr>
        <p:spPr/>
        <p:txBody>
          <a:bodyPr/>
          <a:lstStyle/>
          <a:p>
            <a:fld id="{FD4C23F6-657B-DD48-88D1-CFC119C06830}" type="datetimeyyyy">
              <a:rPr lang="en-US" smtClean="0"/>
              <a:t>2025</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876574" y="1019175"/>
            <a:ext cx="14534852" cy="1209675"/>
          </a:xfrm>
          <a:prstGeom prst="rect">
            <a:avLst/>
          </a:prstGeom>
        </p:spPr>
        <p:txBody>
          <a:bodyPr lIns="0" tIns="0" rIns="0" bIns="0" rtlCol="0" anchor="t">
            <a:spAutoFit/>
          </a:bodyPr>
          <a:lstStyle/>
          <a:p>
            <a:pPr marL="0" lvl="0" indent="0" algn="ctr">
              <a:lnSpc>
                <a:spcPts val="9474"/>
              </a:lnSpc>
              <a:spcBef>
                <a:spcPct val="0"/>
              </a:spcBef>
            </a:pPr>
            <a:r>
              <a:rPr lang="en-US" sz="7895">
                <a:solidFill>
                  <a:srgbClr val="42414C"/>
                </a:solidFill>
                <a:latin typeface="More Sugar"/>
                <a:ea typeface="More Sugar"/>
                <a:cs typeface="More Sugar"/>
                <a:sym typeface="More Sugar"/>
              </a:rPr>
              <a:t>Designing Solutions to Problems</a:t>
            </a:r>
          </a:p>
        </p:txBody>
      </p:sp>
      <p:sp>
        <p:nvSpPr>
          <p:cNvPr id="5" name="TextBox 5"/>
          <p:cNvSpPr txBox="1"/>
          <p:nvPr/>
        </p:nvSpPr>
        <p:spPr>
          <a:xfrm>
            <a:off x="1676400" y="2705100"/>
            <a:ext cx="14534852" cy="10293096"/>
          </a:xfrm>
          <a:prstGeom prst="rect">
            <a:avLst/>
          </a:prstGeom>
        </p:spPr>
        <p:txBody>
          <a:bodyPr lIns="0" tIns="0" rIns="0" bIns="0" rtlCol="0" anchor="t">
            <a:spAutoFit/>
          </a:bodyPr>
          <a:lstStyle/>
          <a:p>
            <a:pPr algn="ctr">
              <a:lnSpc>
                <a:spcPts val="5831"/>
              </a:lnSpc>
            </a:pPr>
            <a:r>
              <a:rPr lang="en-US" sz="5399" b="1" u="sng" dirty="0">
                <a:solidFill>
                  <a:srgbClr val="42414C"/>
                </a:solidFill>
                <a:latin typeface="Kalam Bold"/>
                <a:ea typeface="Kalam Bold"/>
                <a:cs typeface="Kalam Bold"/>
                <a:sym typeface="Kalam Bold"/>
              </a:rPr>
              <a:t>Step 3: Carry Out Your Plan</a:t>
            </a:r>
          </a:p>
          <a:p>
            <a:pPr algn="l">
              <a:lnSpc>
                <a:spcPts val="5831"/>
              </a:lnSpc>
            </a:pPr>
            <a:endParaRPr lang="en-US" sz="5399" b="1" u="sng" dirty="0">
              <a:solidFill>
                <a:srgbClr val="42414C"/>
              </a:solidFill>
              <a:latin typeface="Kalam Bold"/>
              <a:ea typeface="Kalam Bold"/>
              <a:cs typeface="Kalam Bold"/>
              <a:sym typeface="Kalam Bold"/>
            </a:endParaRPr>
          </a:p>
          <a:p>
            <a:pPr algn="l">
              <a:lnSpc>
                <a:spcPts val="5831"/>
              </a:lnSpc>
            </a:pPr>
            <a:endParaRPr lang="en-US" sz="5399" b="1" u="sng" dirty="0">
              <a:solidFill>
                <a:srgbClr val="42414C"/>
              </a:solidFill>
              <a:latin typeface="Kalam Bold"/>
              <a:ea typeface="Kalam Bold"/>
              <a:cs typeface="Kalam Bold"/>
              <a:sym typeface="Kalam Bold"/>
            </a:endParaRPr>
          </a:p>
          <a:p>
            <a:pPr algn="ctr">
              <a:lnSpc>
                <a:spcPts val="5831"/>
              </a:lnSpc>
            </a:pPr>
            <a:r>
              <a:rPr lang="en-US" sz="5399" dirty="0">
                <a:solidFill>
                  <a:srgbClr val="42414C"/>
                </a:solidFill>
                <a:latin typeface="Kalam"/>
                <a:ea typeface="Kalam"/>
                <a:cs typeface="Kalam"/>
                <a:sym typeface="Kalam"/>
              </a:rPr>
              <a:t>Create your posters!</a:t>
            </a:r>
          </a:p>
          <a:p>
            <a:pPr algn="ctr">
              <a:lnSpc>
                <a:spcPts val="5831"/>
              </a:lnSpc>
            </a:pPr>
            <a:endParaRPr lang="en-US" sz="5399" dirty="0">
              <a:solidFill>
                <a:srgbClr val="42414C"/>
              </a:solidFill>
              <a:latin typeface="Kalam"/>
              <a:ea typeface="Kalam"/>
              <a:cs typeface="Kalam"/>
              <a:sym typeface="Kalam"/>
            </a:endParaRPr>
          </a:p>
          <a:p>
            <a:pPr algn="ctr">
              <a:lnSpc>
                <a:spcPts val="5831"/>
              </a:lnSpc>
            </a:pPr>
            <a:r>
              <a:rPr lang="en-US" sz="5399" dirty="0">
                <a:solidFill>
                  <a:srgbClr val="42414C"/>
                </a:solidFill>
                <a:latin typeface="Kalam"/>
                <a:ea typeface="Kalam"/>
                <a:cs typeface="Kalam"/>
                <a:sym typeface="Kalam"/>
              </a:rPr>
              <a:t>When we are done, we will share them with the class.</a:t>
            </a:r>
          </a:p>
          <a:p>
            <a:pPr algn="ctr">
              <a:lnSpc>
                <a:spcPts val="5831"/>
              </a:lnSpc>
            </a:pPr>
            <a:endParaRPr lang="en-US" sz="5399" dirty="0">
              <a:solidFill>
                <a:srgbClr val="42414C"/>
              </a:solidFill>
              <a:latin typeface="Kalam"/>
              <a:ea typeface="Kalam"/>
              <a:cs typeface="Kalam"/>
              <a:sym typeface="Kalam"/>
            </a:endParaRPr>
          </a:p>
          <a:p>
            <a:pPr algn="ctr">
              <a:lnSpc>
                <a:spcPts val="5831"/>
              </a:lnSpc>
            </a:pPr>
            <a:endParaRPr lang="en-US" sz="5399" dirty="0">
              <a:solidFill>
                <a:srgbClr val="42414C"/>
              </a:solidFill>
              <a:latin typeface="Kalam"/>
              <a:ea typeface="Kalam"/>
              <a:cs typeface="Kalam"/>
              <a:sym typeface="Kalam"/>
            </a:endParaRPr>
          </a:p>
          <a:p>
            <a:pPr algn="l">
              <a:lnSpc>
                <a:spcPts val="5831"/>
              </a:lnSpc>
            </a:pPr>
            <a:r>
              <a:rPr lang="en-US" sz="5399" dirty="0">
                <a:solidFill>
                  <a:srgbClr val="42414C"/>
                </a:solidFill>
                <a:latin typeface="Kalam"/>
                <a:ea typeface="Kalam"/>
                <a:cs typeface="Kalam"/>
                <a:sym typeface="Kalam"/>
              </a:rPr>
              <a:t>  </a:t>
            </a:r>
          </a:p>
          <a:p>
            <a:pPr algn="l">
              <a:lnSpc>
                <a:spcPts val="5831"/>
              </a:lnSpc>
            </a:pPr>
            <a:r>
              <a:rPr lang="en-US" sz="5399" dirty="0">
                <a:solidFill>
                  <a:srgbClr val="42414C"/>
                </a:solidFill>
                <a:latin typeface="Kalam"/>
                <a:ea typeface="Kalam"/>
                <a:cs typeface="Kalam"/>
                <a:sym typeface="Kalam"/>
              </a:rPr>
              <a:t> </a:t>
            </a:r>
          </a:p>
          <a:p>
            <a:pPr algn="l">
              <a:lnSpc>
                <a:spcPts val="5831"/>
              </a:lnSpc>
            </a:pPr>
            <a:endParaRPr lang="en-US" sz="5399" dirty="0">
              <a:solidFill>
                <a:srgbClr val="42414C"/>
              </a:solidFill>
              <a:latin typeface="Kalam"/>
              <a:ea typeface="Kalam"/>
              <a:cs typeface="Kalam"/>
              <a:sym typeface="Kalam"/>
            </a:endParaRPr>
          </a:p>
          <a:p>
            <a:pPr algn="l">
              <a:lnSpc>
                <a:spcPts val="5831"/>
              </a:lnSpc>
            </a:pPr>
            <a:endParaRPr lang="en-US" sz="5399" dirty="0">
              <a:solidFill>
                <a:srgbClr val="42414C"/>
              </a:solidFill>
              <a:latin typeface="Kalam"/>
              <a:ea typeface="Kalam"/>
              <a:cs typeface="Kalam"/>
              <a:sym typeface="Kalam"/>
            </a:endParaRPr>
          </a:p>
          <a:p>
            <a:pPr algn="l">
              <a:lnSpc>
                <a:spcPts val="5831"/>
              </a:lnSpc>
            </a:pPr>
            <a:endParaRPr lang="en-US" sz="5399" dirty="0">
              <a:solidFill>
                <a:srgbClr val="42414C"/>
              </a:solidFill>
              <a:latin typeface="Kalam"/>
              <a:ea typeface="Kalam"/>
              <a:cs typeface="Kalam"/>
              <a:sym typeface="Kalam"/>
            </a:endParaRPr>
          </a:p>
        </p:txBody>
      </p:sp>
      <p:sp>
        <p:nvSpPr>
          <p:cNvPr id="6" name="Freeform 6"/>
          <p:cNvSpPr/>
          <p:nvPr/>
        </p:nvSpPr>
        <p:spPr>
          <a:xfrm rot="-7526972">
            <a:off x="11476614" y="7679937"/>
            <a:ext cx="2159761" cy="2159761"/>
          </a:xfrm>
          <a:custGeom>
            <a:avLst/>
            <a:gdLst/>
            <a:ahLst/>
            <a:cxnLst/>
            <a:rect l="l" t="t" r="r" b="b"/>
            <a:pathLst>
              <a:path w="2159761" h="2159761">
                <a:moveTo>
                  <a:pt x="0" y="0"/>
                </a:moveTo>
                <a:lnTo>
                  <a:pt x="2159762" y="0"/>
                </a:lnTo>
                <a:lnTo>
                  <a:pt x="2159762" y="2159762"/>
                </a:lnTo>
                <a:lnTo>
                  <a:pt x="0" y="21597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Date Placeholder 3">
            <a:extLst>
              <a:ext uri="{FF2B5EF4-FFF2-40B4-BE49-F238E27FC236}">
                <a16:creationId xmlns:a16="http://schemas.microsoft.com/office/drawing/2014/main" id="{D839B5BA-6002-D365-AB74-93F4B2B99AE7}"/>
              </a:ext>
            </a:extLst>
          </p:cNvPr>
          <p:cNvSpPr>
            <a:spLocks noGrp="1"/>
          </p:cNvSpPr>
          <p:nvPr>
            <p:ph type="dt" sz="half" idx="10"/>
          </p:nvPr>
        </p:nvSpPr>
        <p:spPr/>
        <p:txBody>
          <a:bodyPr/>
          <a:lstStyle/>
          <a:p>
            <a:fld id="{CE6758AA-0CD9-9744-A5D3-41FD65AA4A7C}" type="datetimeyyyy">
              <a:rPr lang="en-US" smtClean="0"/>
              <a:t>2025</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876574" y="1019175"/>
            <a:ext cx="14534852" cy="1209675"/>
          </a:xfrm>
          <a:prstGeom prst="rect">
            <a:avLst/>
          </a:prstGeom>
        </p:spPr>
        <p:txBody>
          <a:bodyPr lIns="0" tIns="0" rIns="0" bIns="0" rtlCol="0" anchor="t">
            <a:spAutoFit/>
          </a:bodyPr>
          <a:lstStyle/>
          <a:p>
            <a:pPr marL="0" lvl="0" indent="0" algn="ctr">
              <a:lnSpc>
                <a:spcPts val="9474"/>
              </a:lnSpc>
              <a:spcBef>
                <a:spcPct val="0"/>
              </a:spcBef>
            </a:pPr>
            <a:r>
              <a:rPr lang="en-US" sz="7895">
                <a:solidFill>
                  <a:srgbClr val="42414C"/>
                </a:solidFill>
                <a:latin typeface="More Sugar"/>
                <a:ea typeface="More Sugar"/>
                <a:cs typeface="More Sugar"/>
                <a:sym typeface="More Sugar"/>
              </a:rPr>
              <a:t>Designing Solutions to Problems</a:t>
            </a:r>
          </a:p>
        </p:txBody>
      </p:sp>
      <p:sp>
        <p:nvSpPr>
          <p:cNvPr id="5" name="TextBox 5"/>
          <p:cNvSpPr txBox="1"/>
          <p:nvPr/>
        </p:nvSpPr>
        <p:spPr>
          <a:xfrm>
            <a:off x="1901383" y="2628900"/>
            <a:ext cx="14534852" cy="11502771"/>
          </a:xfrm>
          <a:prstGeom prst="rect">
            <a:avLst/>
          </a:prstGeom>
        </p:spPr>
        <p:txBody>
          <a:bodyPr lIns="0" tIns="0" rIns="0" bIns="0" rtlCol="0" anchor="t">
            <a:spAutoFit/>
          </a:bodyPr>
          <a:lstStyle/>
          <a:p>
            <a:pPr algn="ctr">
              <a:lnSpc>
                <a:spcPts val="5831"/>
              </a:lnSpc>
            </a:pPr>
            <a:r>
              <a:rPr lang="en-US" sz="5399" b="1" u="sng" dirty="0">
                <a:solidFill>
                  <a:srgbClr val="42414C"/>
                </a:solidFill>
                <a:latin typeface="Kalam Bold"/>
                <a:ea typeface="Kalam Bold"/>
                <a:cs typeface="Kalam Bold"/>
                <a:sym typeface="Kalam Bold"/>
              </a:rPr>
              <a:t>Step 4: Evaluate your progress and look for ways to improve your work </a:t>
            </a:r>
          </a:p>
          <a:p>
            <a:pPr algn="ctr">
              <a:lnSpc>
                <a:spcPts val="4860"/>
              </a:lnSpc>
            </a:pPr>
            <a:endParaRPr lang="en-US" sz="5399" b="1" u="sng" dirty="0">
              <a:solidFill>
                <a:srgbClr val="42414C"/>
              </a:solidFill>
              <a:latin typeface="Kalam Bold"/>
              <a:ea typeface="Kalam Bold"/>
              <a:cs typeface="Kalam Bold"/>
              <a:sym typeface="Kalam Bold"/>
            </a:endParaRPr>
          </a:p>
          <a:p>
            <a:pPr algn="ctr">
              <a:lnSpc>
                <a:spcPts val="4860"/>
              </a:lnSpc>
            </a:pPr>
            <a:r>
              <a:rPr lang="en-US" sz="4500" dirty="0">
                <a:solidFill>
                  <a:srgbClr val="42414C"/>
                </a:solidFill>
                <a:latin typeface="Kalam"/>
                <a:ea typeface="Kalam"/>
                <a:cs typeface="Kalam"/>
                <a:sym typeface="Kalam"/>
              </a:rPr>
              <a:t>Which project do you think will work the best to solve the problem of water pollution in playas? Why? </a:t>
            </a:r>
          </a:p>
          <a:p>
            <a:pPr algn="ctr">
              <a:lnSpc>
                <a:spcPts val="4860"/>
              </a:lnSpc>
            </a:pPr>
            <a:endParaRPr lang="en-US" sz="4500" dirty="0">
              <a:solidFill>
                <a:srgbClr val="42414C"/>
              </a:solidFill>
              <a:latin typeface="Kalam"/>
              <a:ea typeface="Kalam"/>
              <a:cs typeface="Kalam"/>
              <a:sym typeface="Kalam"/>
            </a:endParaRPr>
          </a:p>
          <a:p>
            <a:pPr algn="ctr">
              <a:lnSpc>
                <a:spcPts val="4860"/>
              </a:lnSpc>
            </a:pPr>
            <a:endParaRPr lang="en-US" sz="4500" dirty="0">
              <a:solidFill>
                <a:srgbClr val="42414C"/>
              </a:solidFill>
              <a:latin typeface="Kalam"/>
              <a:ea typeface="Kalam"/>
              <a:cs typeface="Kalam"/>
              <a:sym typeface="Kalam"/>
            </a:endParaRPr>
          </a:p>
          <a:p>
            <a:pPr algn="ctr">
              <a:lnSpc>
                <a:spcPts val="4860"/>
              </a:lnSpc>
            </a:pPr>
            <a:r>
              <a:rPr lang="en-US" sz="4500" dirty="0">
                <a:solidFill>
                  <a:srgbClr val="42414C"/>
                </a:solidFill>
                <a:latin typeface="Kalam"/>
                <a:ea typeface="Kalam"/>
                <a:cs typeface="Kalam"/>
                <a:sym typeface="Kalam"/>
              </a:rPr>
              <a:t>Now that you’ve seen lots of other people’s ideas, what is one way you could improve your project?</a:t>
            </a:r>
          </a:p>
          <a:p>
            <a:pPr algn="ctr">
              <a:lnSpc>
                <a:spcPts val="4860"/>
              </a:lnSpc>
            </a:pPr>
            <a:endParaRPr lang="en-US" sz="4500" dirty="0">
              <a:solidFill>
                <a:srgbClr val="42414C"/>
              </a:solidFill>
              <a:latin typeface="Kalam"/>
              <a:ea typeface="Kalam"/>
              <a:cs typeface="Kalam"/>
              <a:sym typeface="Kalam"/>
            </a:endParaRPr>
          </a:p>
          <a:p>
            <a:pPr algn="ctr">
              <a:lnSpc>
                <a:spcPts val="5831"/>
              </a:lnSpc>
            </a:pPr>
            <a:endParaRPr lang="en-US" sz="4500" dirty="0">
              <a:solidFill>
                <a:srgbClr val="42414C"/>
              </a:solidFill>
              <a:latin typeface="Kalam"/>
              <a:ea typeface="Kalam"/>
              <a:cs typeface="Kalam"/>
              <a:sym typeface="Kalam"/>
            </a:endParaRPr>
          </a:p>
          <a:p>
            <a:pPr algn="ctr">
              <a:lnSpc>
                <a:spcPts val="5831"/>
              </a:lnSpc>
            </a:pPr>
            <a:endParaRPr lang="en-US" sz="4500" dirty="0">
              <a:solidFill>
                <a:srgbClr val="42414C"/>
              </a:solidFill>
              <a:latin typeface="Kalam"/>
              <a:ea typeface="Kalam"/>
              <a:cs typeface="Kalam"/>
              <a:sym typeface="Kalam"/>
            </a:endParaRPr>
          </a:p>
          <a:p>
            <a:pPr algn="l">
              <a:lnSpc>
                <a:spcPts val="5831"/>
              </a:lnSpc>
            </a:pPr>
            <a:r>
              <a:rPr lang="en-US" sz="5399" dirty="0">
                <a:solidFill>
                  <a:srgbClr val="42414C"/>
                </a:solidFill>
                <a:latin typeface="Kalam"/>
                <a:ea typeface="Kalam"/>
                <a:cs typeface="Kalam"/>
                <a:sym typeface="Kalam"/>
              </a:rPr>
              <a:t>  </a:t>
            </a:r>
          </a:p>
          <a:p>
            <a:pPr algn="l">
              <a:lnSpc>
                <a:spcPts val="5831"/>
              </a:lnSpc>
            </a:pPr>
            <a:r>
              <a:rPr lang="en-US" sz="5399" dirty="0">
                <a:solidFill>
                  <a:srgbClr val="42414C"/>
                </a:solidFill>
                <a:latin typeface="Kalam"/>
                <a:ea typeface="Kalam"/>
                <a:cs typeface="Kalam"/>
                <a:sym typeface="Kalam"/>
              </a:rPr>
              <a:t> </a:t>
            </a:r>
          </a:p>
          <a:p>
            <a:pPr algn="l">
              <a:lnSpc>
                <a:spcPts val="5831"/>
              </a:lnSpc>
            </a:pPr>
            <a:endParaRPr lang="en-US" sz="5399" dirty="0">
              <a:solidFill>
                <a:srgbClr val="42414C"/>
              </a:solidFill>
              <a:latin typeface="Kalam"/>
              <a:ea typeface="Kalam"/>
              <a:cs typeface="Kalam"/>
              <a:sym typeface="Kalam"/>
            </a:endParaRPr>
          </a:p>
          <a:p>
            <a:pPr algn="l">
              <a:lnSpc>
                <a:spcPts val="5831"/>
              </a:lnSpc>
            </a:pPr>
            <a:endParaRPr lang="en-US" sz="5399" dirty="0">
              <a:solidFill>
                <a:srgbClr val="42414C"/>
              </a:solidFill>
              <a:latin typeface="Kalam"/>
              <a:ea typeface="Kalam"/>
              <a:cs typeface="Kalam"/>
              <a:sym typeface="Kalam"/>
            </a:endParaRPr>
          </a:p>
          <a:p>
            <a:pPr algn="l">
              <a:lnSpc>
                <a:spcPts val="5831"/>
              </a:lnSpc>
            </a:pPr>
            <a:endParaRPr lang="en-US" sz="5399" dirty="0">
              <a:solidFill>
                <a:srgbClr val="42414C"/>
              </a:solidFill>
              <a:latin typeface="Kalam"/>
              <a:ea typeface="Kalam"/>
              <a:cs typeface="Kalam"/>
              <a:sym typeface="Kalam"/>
            </a:endParaRPr>
          </a:p>
        </p:txBody>
      </p:sp>
      <p:sp>
        <p:nvSpPr>
          <p:cNvPr id="6" name="Freeform 6"/>
          <p:cNvSpPr/>
          <p:nvPr/>
        </p:nvSpPr>
        <p:spPr>
          <a:xfrm rot="-6363047">
            <a:off x="1703940" y="7634923"/>
            <a:ext cx="2159761" cy="2159761"/>
          </a:xfrm>
          <a:custGeom>
            <a:avLst/>
            <a:gdLst/>
            <a:ahLst/>
            <a:cxnLst/>
            <a:rect l="l" t="t" r="r" b="b"/>
            <a:pathLst>
              <a:path w="2159761" h="2159761">
                <a:moveTo>
                  <a:pt x="0" y="0"/>
                </a:moveTo>
                <a:lnTo>
                  <a:pt x="2159762" y="0"/>
                </a:lnTo>
                <a:lnTo>
                  <a:pt x="2159762" y="2159761"/>
                </a:lnTo>
                <a:lnTo>
                  <a:pt x="0" y="21597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Date Placeholder 3">
            <a:extLst>
              <a:ext uri="{FF2B5EF4-FFF2-40B4-BE49-F238E27FC236}">
                <a16:creationId xmlns:a16="http://schemas.microsoft.com/office/drawing/2014/main" id="{E027CE16-6D2E-CD08-F69E-43EA334D851F}"/>
              </a:ext>
            </a:extLst>
          </p:cNvPr>
          <p:cNvSpPr>
            <a:spLocks noGrp="1"/>
          </p:cNvSpPr>
          <p:nvPr>
            <p:ph type="dt" sz="half" idx="10"/>
          </p:nvPr>
        </p:nvSpPr>
        <p:spPr/>
        <p:txBody>
          <a:bodyPr/>
          <a:lstStyle/>
          <a:p>
            <a:fld id="{A0C92006-B1C8-7C4F-BC8E-5928492A80D0}" type="datetimeyyyy">
              <a:rPr lang="en-US" smtClean="0"/>
              <a:t>2025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028700" y="701782"/>
            <a:ext cx="16230600" cy="8890227"/>
            <a:chOff x="0" y="0"/>
            <a:chExt cx="4274726" cy="2341459"/>
          </a:xfrm>
        </p:grpSpPr>
        <p:sp>
          <p:nvSpPr>
            <p:cNvPr id="4" name="Freeform 4"/>
            <p:cNvSpPr/>
            <p:nvPr/>
          </p:nvSpPr>
          <p:spPr>
            <a:xfrm>
              <a:off x="0" y="0"/>
              <a:ext cx="4274726" cy="2341459"/>
            </a:xfrm>
            <a:custGeom>
              <a:avLst/>
              <a:gdLst/>
              <a:ahLst/>
              <a:cxnLst/>
              <a:rect l="l" t="t" r="r" b="b"/>
              <a:pathLst>
                <a:path w="4274726" h="2341459">
                  <a:moveTo>
                    <a:pt x="24327" y="0"/>
                  </a:moveTo>
                  <a:lnTo>
                    <a:pt x="4250399" y="0"/>
                  </a:lnTo>
                  <a:cubicBezTo>
                    <a:pt x="4263834" y="0"/>
                    <a:pt x="4274726" y="10891"/>
                    <a:pt x="4274726" y="24327"/>
                  </a:cubicBezTo>
                  <a:lnTo>
                    <a:pt x="4274726" y="2317132"/>
                  </a:lnTo>
                  <a:cubicBezTo>
                    <a:pt x="4274726" y="2323584"/>
                    <a:pt x="4272163" y="2329772"/>
                    <a:pt x="4267601" y="2334334"/>
                  </a:cubicBezTo>
                  <a:cubicBezTo>
                    <a:pt x="4263039" y="2338896"/>
                    <a:pt x="4256851" y="2341459"/>
                    <a:pt x="4250399" y="2341459"/>
                  </a:cubicBezTo>
                  <a:lnTo>
                    <a:pt x="24327" y="2341459"/>
                  </a:lnTo>
                  <a:cubicBezTo>
                    <a:pt x="10891" y="2341459"/>
                    <a:pt x="0" y="2330568"/>
                    <a:pt x="0" y="2317132"/>
                  </a:cubicBezTo>
                  <a:lnTo>
                    <a:pt x="0" y="24327"/>
                  </a:lnTo>
                  <a:cubicBezTo>
                    <a:pt x="0" y="10891"/>
                    <a:pt x="10891" y="0"/>
                    <a:pt x="24327" y="0"/>
                  </a:cubicBezTo>
                  <a:close/>
                </a:path>
              </a:pathLst>
            </a:custGeom>
            <a:solidFill>
              <a:srgbClr val="A6A6A6"/>
            </a:solidFill>
          </p:spPr>
          <p:txBody>
            <a:bodyPr/>
            <a:lstStyle/>
            <a:p>
              <a:endParaRPr lang="en-US"/>
            </a:p>
          </p:txBody>
        </p:sp>
        <p:sp>
          <p:nvSpPr>
            <p:cNvPr id="5" name="TextBox 5"/>
            <p:cNvSpPr txBox="1"/>
            <p:nvPr/>
          </p:nvSpPr>
          <p:spPr>
            <a:xfrm>
              <a:off x="0" y="-28575"/>
              <a:ext cx="4274726" cy="2370034"/>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7420392" y="239347"/>
            <a:ext cx="5499653" cy="5039057"/>
          </a:xfrm>
          <a:custGeom>
            <a:avLst/>
            <a:gdLst/>
            <a:ahLst/>
            <a:cxnLst/>
            <a:rect l="l" t="t" r="r" b="b"/>
            <a:pathLst>
              <a:path w="5499653" h="5039057">
                <a:moveTo>
                  <a:pt x="0" y="0"/>
                </a:moveTo>
                <a:lnTo>
                  <a:pt x="5499653" y="0"/>
                </a:lnTo>
                <a:lnTo>
                  <a:pt x="5499653" y="5039057"/>
                </a:lnTo>
                <a:lnTo>
                  <a:pt x="0" y="503905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12956378" y="265271"/>
            <a:ext cx="4485898" cy="4606209"/>
          </a:xfrm>
          <a:custGeom>
            <a:avLst/>
            <a:gdLst/>
            <a:ahLst/>
            <a:cxnLst/>
            <a:rect l="l" t="t" r="r" b="b"/>
            <a:pathLst>
              <a:path w="4485898" h="4606209">
                <a:moveTo>
                  <a:pt x="0" y="0"/>
                </a:moveTo>
                <a:lnTo>
                  <a:pt x="4485898" y="0"/>
                </a:lnTo>
                <a:lnTo>
                  <a:pt x="4485898" y="4606209"/>
                </a:lnTo>
                <a:lnTo>
                  <a:pt x="0" y="4606209"/>
                </a:lnTo>
                <a:lnTo>
                  <a:pt x="0" y="0"/>
                </a:lnTo>
                <a:close/>
              </a:path>
            </a:pathLst>
          </a:custGeom>
          <a:blipFill>
            <a:blip r:embed="rId4" cstate="email">
              <a:extLst>
                <a:ext uri="{28A0092B-C50C-407E-A947-70E740481C1C}">
                  <a14:useLocalDpi xmlns:a14="http://schemas.microsoft.com/office/drawing/2010/main"/>
                </a:ext>
              </a:extLst>
            </a:blip>
            <a:stretch>
              <a:fillRect/>
            </a:stretch>
          </a:blipFill>
          <a:ln w="38100" cap="rnd">
            <a:solidFill>
              <a:srgbClr val="000000"/>
            </a:solidFill>
            <a:prstDash val="solid"/>
            <a:round/>
          </a:ln>
        </p:spPr>
        <p:txBody>
          <a:bodyPr/>
          <a:lstStyle/>
          <a:p>
            <a:endParaRPr lang="en-US"/>
          </a:p>
        </p:txBody>
      </p:sp>
      <p:grpSp>
        <p:nvGrpSpPr>
          <p:cNvPr id="8" name="Group 8"/>
          <p:cNvGrpSpPr/>
          <p:nvPr/>
        </p:nvGrpSpPr>
        <p:grpSpPr>
          <a:xfrm>
            <a:off x="14273498" y="1473484"/>
            <a:ext cx="1969081" cy="757504"/>
            <a:chOff x="0" y="0"/>
            <a:chExt cx="518606" cy="199507"/>
          </a:xfrm>
        </p:grpSpPr>
        <p:sp>
          <p:nvSpPr>
            <p:cNvPr id="9" name="Freeform 9"/>
            <p:cNvSpPr/>
            <p:nvPr/>
          </p:nvSpPr>
          <p:spPr>
            <a:xfrm>
              <a:off x="0" y="0"/>
              <a:ext cx="518606" cy="199507"/>
            </a:xfrm>
            <a:custGeom>
              <a:avLst/>
              <a:gdLst/>
              <a:ahLst/>
              <a:cxnLst/>
              <a:rect l="l" t="t" r="r" b="b"/>
              <a:pathLst>
                <a:path w="518606" h="199507">
                  <a:moveTo>
                    <a:pt x="0" y="0"/>
                  </a:moveTo>
                  <a:lnTo>
                    <a:pt x="518606" y="0"/>
                  </a:lnTo>
                  <a:lnTo>
                    <a:pt x="518606" y="199507"/>
                  </a:lnTo>
                  <a:lnTo>
                    <a:pt x="0" y="199507"/>
                  </a:lnTo>
                  <a:close/>
                </a:path>
              </a:pathLst>
            </a:custGeom>
            <a:solidFill>
              <a:srgbClr val="E76262"/>
            </a:solidFill>
            <a:ln w="38100" cap="sq">
              <a:solidFill>
                <a:srgbClr val="000000"/>
              </a:solidFill>
              <a:prstDash val="solid"/>
              <a:miter/>
            </a:ln>
          </p:spPr>
          <p:txBody>
            <a:bodyPr/>
            <a:lstStyle/>
            <a:p>
              <a:endParaRPr lang="en-US"/>
            </a:p>
          </p:txBody>
        </p:sp>
        <p:sp>
          <p:nvSpPr>
            <p:cNvPr id="10" name="TextBox 10"/>
            <p:cNvSpPr txBox="1"/>
            <p:nvPr/>
          </p:nvSpPr>
          <p:spPr>
            <a:xfrm>
              <a:off x="0" y="-28575"/>
              <a:ext cx="518606" cy="228082"/>
            </a:xfrm>
            <a:prstGeom prst="rect">
              <a:avLst/>
            </a:prstGeom>
          </p:spPr>
          <p:txBody>
            <a:bodyPr lIns="50800" tIns="50800" rIns="50800" bIns="50800" rtlCol="0" anchor="ctr"/>
            <a:lstStyle/>
            <a:p>
              <a:pPr algn="ctr">
                <a:lnSpc>
                  <a:spcPts val="2659"/>
                </a:lnSpc>
              </a:pPr>
              <a:r>
                <a:rPr lang="en-US" sz="1899">
                  <a:solidFill>
                    <a:srgbClr val="FFFFFF"/>
                  </a:solidFill>
                  <a:latin typeface="Sniglet"/>
                  <a:ea typeface="Sniglet"/>
                  <a:cs typeface="Sniglet"/>
                  <a:sym typeface="Sniglet"/>
                </a:rPr>
                <a:t>Model Area</a:t>
              </a:r>
            </a:p>
          </p:txBody>
        </p:sp>
      </p:grpSp>
      <p:sp>
        <p:nvSpPr>
          <p:cNvPr id="11" name="TextBox 11"/>
          <p:cNvSpPr txBox="1"/>
          <p:nvPr/>
        </p:nvSpPr>
        <p:spPr>
          <a:xfrm>
            <a:off x="2814671" y="1654459"/>
            <a:ext cx="3251411" cy="1209675"/>
          </a:xfrm>
          <a:prstGeom prst="rect">
            <a:avLst/>
          </a:prstGeom>
        </p:spPr>
        <p:txBody>
          <a:bodyPr lIns="0" tIns="0" rIns="0" bIns="0" rtlCol="0" anchor="t">
            <a:spAutoFit/>
          </a:bodyPr>
          <a:lstStyle/>
          <a:p>
            <a:pPr marL="0" lvl="0" indent="0" algn="l">
              <a:lnSpc>
                <a:spcPts val="9474"/>
              </a:lnSpc>
              <a:spcBef>
                <a:spcPct val="0"/>
              </a:spcBef>
            </a:pPr>
            <a:r>
              <a:rPr lang="en-US" sz="7895">
                <a:solidFill>
                  <a:srgbClr val="42414C"/>
                </a:solidFill>
                <a:latin typeface="More Sugar"/>
                <a:ea typeface="More Sugar"/>
                <a:cs typeface="More Sugar"/>
                <a:sym typeface="More Sugar"/>
              </a:rPr>
              <a:t>Playa?</a:t>
            </a:r>
          </a:p>
        </p:txBody>
      </p:sp>
      <p:sp>
        <p:nvSpPr>
          <p:cNvPr id="12" name="TextBox 12"/>
          <p:cNvSpPr txBox="1"/>
          <p:nvPr/>
        </p:nvSpPr>
        <p:spPr>
          <a:xfrm rot="-202984">
            <a:off x="1615559" y="865978"/>
            <a:ext cx="5591395" cy="897991"/>
          </a:xfrm>
          <a:prstGeom prst="rect">
            <a:avLst/>
          </a:prstGeom>
        </p:spPr>
        <p:txBody>
          <a:bodyPr lIns="0" tIns="0" rIns="0" bIns="0" rtlCol="0" anchor="t">
            <a:spAutoFit/>
          </a:bodyPr>
          <a:lstStyle/>
          <a:p>
            <a:pPr marL="0" lvl="0" indent="0" algn="ctr">
              <a:lnSpc>
                <a:spcPts val="7089"/>
              </a:lnSpc>
              <a:spcBef>
                <a:spcPct val="0"/>
              </a:spcBef>
            </a:pPr>
            <a:r>
              <a:rPr lang="en-US" sz="5907">
                <a:solidFill>
                  <a:srgbClr val="42414C"/>
                </a:solidFill>
                <a:latin typeface="More Sugar"/>
                <a:ea typeface="More Sugar"/>
                <a:cs typeface="More Sugar"/>
                <a:sym typeface="More Sugar"/>
              </a:rPr>
              <a:t>What is a</a:t>
            </a:r>
          </a:p>
        </p:txBody>
      </p:sp>
      <p:sp>
        <p:nvSpPr>
          <p:cNvPr id="13" name="Freeform 13"/>
          <p:cNvSpPr/>
          <p:nvPr/>
        </p:nvSpPr>
        <p:spPr>
          <a:xfrm>
            <a:off x="2438944" y="4090115"/>
            <a:ext cx="15003331" cy="5168185"/>
          </a:xfrm>
          <a:custGeom>
            <a:avLst/>
            <a:gdLst/>
            <a:ahLst/>
            <a:cxnLst/>
            <a:rect l="l" t="t" r="r" b="b"/>
            <a:pathLst>
              <a:path w="15003331" h="5168185">
                <a:moveTo>
                  <a:pt x="0" y="0"/>
                </a:moveTo>
                <a:lnTo>
                  <a:pt x="15003332" y="0"/>
                </a:lnTo>
                <a:lnTo>
                  <a:pt x="15003332" y="5168185"/>
                </a:lnTo>
                <a:lnTo>
                  <a:pt x="0" y="5168185"/>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AutoShape 14"/>
          <p:cNvSpPr/>
          <p:nvPr/>
        </p:nvSpPr>
        <p:spPr>
          <a:xfrm>
            <a:off x="2651760" y="8939013"/>
            <a:ext cx="13835549" cy="0"/>
          </a:xfrm>
          <a:prstGeom prst="line">
            <a:avLst/>
          </a:prstGeom>
          <a:ln w="76200" cap="flat">
            <a:solidFill>
              <a:srgbClr val="000000"/>
            </a:solidFill>
            <a:prstDash val="solid"/>
            <a:headEnd type="none" w="sm" len="sm"/>
            <a:tailEnd type="none" w="sm" len="sm"/>
          </a:ln>
        </p:spPr>
        <p:txBody>
          <a:bodyPr/>
          <a:lstStyle/>
          <a:p>
            <a:endParaRPr lang="en-US"/>
          </a:p>
        </p:txBody>
      </p:sp>
      <p:sp>
        <p:nvSpPr>
          <p:cNvPr id="15" name="TextBox 15"/>
          <p:cNvSpPr txBox="1"/>
          <p:nvPr/>
        </p:nvSpPr>
        <p:spPr>
          <a:xfrm>
            <a:off x="7751975" y="9001125"/>
            <a:ext cx="2784050" cy="646432"/>
          </a:xfrm>
          <a:prstGeom prst="rect">
            <a:avLst/>
          </a:prstGeom>
        </p:spPr>
        <p:txBody>
          <a:bodyPr lIns="0" tIns="0" rIns="0" bIns="0" rtlCol="0" anchor="t">
            <a:spAutoFit/>
          </a:bodyPr>
          <a:lstStyle/>
          <a:p>
            <a:pPr algn="ctr">
              <a:lnSpc>
                <a:spcPts val="5319"/>
              </a:lnSpc>
            </a:pPr>
            <a:r>
              <a:rPr lang="en-US" sz="3799" b="1">
                <a:solidFill>
                  <a:srgbClr val="000000"/>
                </a:solidFill>
                <a:latin typeface="Asap Condensed Bold"/>
                <a:ea typeface="Asap Condensed Bold"/>
                <a:cs typeface="Asap Condensed Bold"/>
                <a:sym typeface="Asap Condensed Bold"/>
              </a:rPr>
              <a:t>10 miles</a:t>
            </a:r>
          </a:p>
        </p:txBody>
      </p:sp>
      <p:sp>
        <p:nvSpPr>
          <p:cNvPr id="16" name="Date Placeholder 15">
            <a:extLst>
              <a:ext uri="{FF2B5EF4-FFF2-40B4-BE49-F238E27FC236}">
                <a16:creationId xmlns:a16="http://schemas.microsoft.com/office/drawing/2014/main" id="{BF9D1720-313C-C6AF-4DE2-EDEAA9A3FA60}"/>
              </a:ext>
            </a:extLst>
          </p:cNvPr>
          <p:cNvSpPr>
            <a:spLocks noGrp="1"/>
          </p:cNvSpPr>
          <p:nvPr>
            <p:ph type="dt" sz="half" idx="10"/>
          </p:nvPr>
        </p:nvSpPr>
        <p:spPr/>
        <p:txBody>
          <a:bodyPr/>
          <a:lstStyle/>
          <a:p>
            <a:fld id="{58E728C5-FA11-5741-9C81-9BEE35124C1D}" type="datetimeyyyy">
              <a:rPr lang="en-US" smtClean="0"/>
              <a:t>2025</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744931" y="3478911"/>
            <a:ext cx="15515138" cy="5779389"/>
          </a:xfrm>
          <a:custGeom>
            <a:avLst/>
            <a:gdLst/>
            <a:ahLst/>
            <a:cxnLst/>
            <a:rect l="l" t="t" r="r" b="b"/>
            <a:pathLst>
              <a:path w="15515138" h="5779389">
                <a:moveTo>
                  <a:pt x="0" y="0"/>
                </a:moveTo>
                <a:lnTo>
                  <a:pt x="15515138" y="0"/>
                </a:lnTo>
                <a:lnTo>
                  <a:pt x="15515138" y="5779389"/>
                </a:lnTo>
                <a:lnTo>
                  <a:pt x="0" y="577938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rot="-200957">
            <a:off x="1766746" y="3500642"/>
            <a:ext cx="766403" cy="769200"/>
          </a:xfrm>
          <a:custGeom>
            <a:avLst/>
            <a:gdLst/>
            <a:ahLst/>
            <a:cxnLst/>
            <a:rect l="l" t="t" r="r" b="b"/>
            <a:pathLst>
              <a:path w="766403" h="769200">
                <a:moveTo>
                  <a:pt x="0" y="0"/>
                </a:moveTo>
                <a:lnTo>
                  <a:pt x="766403" y="0"/>
                </a:lnTo>
                <a:lnTo>
                  <a:pt x="766403" y="769200"/>
                </a:lnTo>
                <a:lnTo>
                  <a:pt x="0" y="769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10705113">
            <a:off x="8725629" y="8478671"/>
            <a:ext cx="766403" cy="769200"/>
          </a:xfrm>
          <a:custGeom>
            <a:avLst/>
            <a:gdLst/>
            <a:ahLst/>
            <a:cxnLst/>
            <a:rect l="l" t="t" r="r" b="b"/>
            <a:pathLst>
              <a:path w="766403" h="769200">
                <a:moveTo>
                  <a:pt x="0" y="0"/>
                </a:moveTo>
                <a:lnTo>
                  <a:pt x="766403" y="0"/>
                </a:lnTo>
                <a:lnTo>
                  <a:pt x="766403" y="769200"/>
                </a:lnTo>
                <a:lnTo>
                  <a:pt x="0" y="769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2814671" y="1635409"/>
            <a:ext cx="12951055" cy="1209675"/>
          </a:xfrm>
          <a:prstGeom prst="rect">
            <a:avLst/>
          </a:prstGeom>
        </p:spPr>
        <p:txBody>
          <a:bodyPr lIns="0" tIns="0" rIns="0" bIns="0" rtlCol="0" anchor="t">
            <a:spAutoFit/>
          </a:bodyPr>
          <a:lstStyle/>
          <a:p>
            <a:pPr marL="0" lvl="0" indent="0" algn="l">
              <a:lnSpc>
                <a:spcPts val="9474"/>
              </a:lnSpc>
              <a:spcBef>
                <a:spcPct val="0"/>
              </a:spcBef>
            </a:pPr>
            <a:r>
              <a:rPr lang="en-US" sz="7895">
                <a:solidFill>
                  <a:srgbClr val="42414C"/>
                </a:solidFill>
                <a:latin typeface="More Sugar"/>
                <a:ea typeface="More Sugar"/>
                <a:cs typeface="More Sugar"/>
                <a:sym typeface="More Sugar"/>
              </a:rPr>
              <a:t>Playa?</a:t>
            </a:r>
          </a:p>
        </p:txBody>
      </p:sp>
      <p:sp>
        <p:nvSpPr>
          <p:cNvPr id="7" name="TextBox 7"/>
          <p:cNvSpPr txBox="1"/>
          <p:nvPr/>
        </p:nvSpPr>
        <p:spPr>
          <a:xfrm rot="-202984">
            <a:off x="1615559" y="865978"/>
            <a:ext cx="5591395" cy="897991"/>
          </a:xfrm>
          <a:prstGeom prst="rect">
            <a:avLst/>
          </a:prstGeom>
        </p:spPr>
        <p:txBody>
          <a:bodyPr lIns="0" tIns="0" rIns="0" bIns="0" rtlCol="0" anchor="t">
            <a:spAutoFit/>
          </a:bodyPr>
          <a:lstStyle/>
          <a:p>
            <a:pPr marL="0" lvl="0" indent="0" algn="ctr">
              <a:lnSpc>
                <a:spcPts val="7089"/>
              </a:lnSpc>
              <a:spcBef>
                <a:spcPct val="0"/>
              </a:spcBef>
            </a:pPr>
            <a:r>
              <a:rPr lang="en-US" sz="5907">
                <a:solidFill>
                  <a:srgbClr val="42414C"/>
                </a:solidFill>
                <a:latin typeface="More Sugar"/>
                <a:ea typeface="More Sugar"/>
                <a:cs typeface="More Sugar"/>
                <a:sym typeface="More Sugar"/>
              </a:rPr>
              <a:t>What is a</a:t>
            </a:r>
          </a:p>
        </p:txBody>
      </p:sp>
      <p:sp>
        <p:nvSpPr>
          <p:cNvPr id="8" name="TextBox 8"/>
          <p:cNvSpPr txBox="1"/>
          <p:nvPr/>
        </p:nvSpPr>
        <p:spPr>
          <a:xfrm>
            <a:off x="7228578" y="2154117"/>
            <a:ext cx="7842656" cy="896493"/>
          </a:xfrm>
          <a:prstGeom prst="rect">
            <a:avLst/>
          </a:prstGeom>
        </p:spPr>
        <p:txBody>
          <a:bodyPr lIns="0" tIns="0" rIns="0" bIns="0" rtlCol="0" anchor="t">
            <a:spAutoFit/>
          </a:bodyPr>
          <a:lstStyle/>
          <a:p>
            <a:pPr algn="l">
              <a:lnSpc>
                <a:spcPts val="3455"/>
              </a:lnSpc>
            </a:pPr>
            <a:r>
              <a:rPr lang="en-US" sz="3199">
                <a:solidFill>
                  <a:srgbClr val="42414C"/>
                </a:solidFill>
                <a:latin typeface="Kalam"/>
                <a:ea typeface="Kalam"/>
                <a:cs typeface="Kalam"/>
                <a:sym typeface="Kalam"/>
              </a:rPr>
              <a:t>A temporary lake that fills with water after a rainstorm, then dries out again.</a:t>
            </a:r>
          </a:p>
        </p:txBody>
      </p:sp>
      <p:sp>
        <p:nvSpPr>
          <p:cNvPr id="9" name="Freeform 9"/>
          <p:cNvSpPr/>
          <p:nvPr/>
        </p:nvSpPr>
        <p:spPr>
          <a:xfrm rot="-200957">
            <a:off x="9524315" y="3500642"/>
            <a:ext cx="766403" cy="769200"/>
          </a:xfrm>
          <a:custGeom>
            <a:avLst/>
            <a:gdLst/>
            <a:ahLst/>
            <a:cxnLst/>
            <a:rect l="l" t="t" r="r" b="b"/>
            <a:pathLst>
              <a:path w="766403" h="769200">
                <a:moveTo>
                  <a:pt x="0" y="0"/>
                </a:moveTo>
                <a:lnTo>
                  <a:pt x="766403" y="0"/>
                </a:lnTo>
                <a:lnTo>
                  <a:pt x="766403" y="769200"/>
                </a:lnTo>
                <a:lnTo>
                  <a:pt x="0" y="769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10705113">
            <a:off x="16483197" y="8478671"/>
            <a:ext cx="766403" cy="769200"/>
          </a:xfrm>
          <a:custGeom>
            <a:avLst/>
            <a:gdLst/>
            <a:ahLst/>
            <a:cxnLst/>
            <a:rect l="l" t="t" r="r" b="b"/>
            <a:pathLst>
              <a:path w="766403" h="769200">
                <a:moveTo>
                  <a:pt x="0" y="0"/>
                </a:moveTo>
                <a:lnTo>
                  <a:pt x="766404" y="0"/>
                </a:lnTo>
                <a:lnTo>
                  <a:pt x="766404" y="769200"/>
                </a:lnTo>
                <a:lnTo>
                  <a:pt x="0" y="7692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Date Placeholder 10">
            <a:extLst>
              <a:ext uri="{FF2B5EF4-FFF2-40B4-BE49-F238E27FC236}">
                <a16:creationId xmlns:a16="http://schemas.microsoft.com/office/drawing/2014/main" id="{341CDA23-7A22-76A9-C9F0-A1F502808FF6}"/>
              </a:ext>
            </a:extLst>
          </p:cNvPr>
          <p:cNvSpPr>
            <a:spLocks noGrp="1"/>
          </p:cNvSpPr>
          <p:nvPr>
            <p:ph type="dt" sz="half" idx="10"/>
          </p:nvPr>
        </p:nvSpPr>
        <p:spPr/>
        <p:txBody>
          <a:bodyPr/>
          <a:lstStyle/>
          <a:p>
            <a:fld id="{6002BA55-F8D8-5B40-9B3F-C7667ED0AD48}" type="datetimeyyyy">
              <a:rPr lang="en-US" smtClean="0"/>
              <a:t>2025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3825156" y="5143500"/>
            <a:ext cx="11028159" cy="2887372"/>
          </a:xfrm>
          <a:custGeom>
            <a:avLst/>
            <a:gdLst/>
            <a:ahLst/>
            <a:cxnLst/>
            <a:rect l="l" t="t" r="r" b="b"/>
            <a:pathLst>
              <a:path w="11028159" h="2887372">
                <a:moveTo>
                  <a:pt x="0" y="0"/>
                </a:moveTo>
                <a:lnTo>
                  <a:pt x="11028159" y="0"/>
                </a:lnTo>
                <a:lnTo>
                  <a:pt x="11028159" y="2887372"/>
                </a:lnTo>
                <a:lnTo>
                  <a:pt x="0" y="28873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502051" y="1127475"/>
            <a:ext cx="11500938" cy="1218642"/>
          </a:xfrm>
          <a:prstGeom prst="rect">
            <a:avLst/>
          </a:prstGeom>
        </p:spPr>
        <p:txBody>
          <a:bodyPr lIns="0" tIns="0" rIns="0" bIns="0" rtlCol="0" anchor="t">
            <a:spAutoFit/>
          </a:bodyPr>
          <a:lstStyle/>
          <a:p>
            <a:pPr marL="0" lvl="0" indent="0" algn="ctr">
              <a:lnSpc>
                <a:spcPts val="9140"/>
              </a:lnSpc>
            </a:pPr>
            <a:r>
              <a:rPr lang="en-US" sz="8960">
                <a:solidFill>
                  <a:srgbClr val="42414C"/>
                </a:solidFill>
                <a:latin typeface="More Sugar"/>
                <a:ea typeface="More Sugar"/>
                <a:cs typeface="More Sugar"/>
                <a:sym typeface="More Sugar"/>
              </a:rPr>
              <a:t>What lives in a Playa?</a:t>
            </a:r>
          </a:p>
        </p:txBody>
      </p:sp>
      <p:sp>
        <p:nvSpPr>
          <p:cNvPr id="5" name="TextBox 5"/>
          <p:cNvSpPr txBox="1"/>
          <p:nvPr/>
        </p:nvSpPr>
        <p:spPr>
          <a:xfrm>
            <a:off x="2201876" y="3167774"/>
            <a:ext cx="13884248" cy="619505"/>
          </a:xfrm>
          <a:prstGeom prst="rect">
            <a:avLst/>
          </a:prstGeom>
        </p:spPr>
        <p:txBody>
          <a:bodyPr lIns="0" tIns="0" rIns="0" bIns="0" rtlCol="0" anchor="t">
            <a:spAutoFit/>
          </a:bodyPr>
          <a:lstStyle/>
          <a:p>
            <a:pPr algn="l">
              <a:lnSpc>
                <a:spcPts val="4751"/>
              </a:lnSpc>
            </a:pPr>
            <a:r>
              <a:rPr lang="en-US" sz="4399" b="1">
                <a:solidFill>
                  <a:srgbClr val="42414C"/>
                </a:solidFill>
                <a:latin typeface="Kalam Bold"/>
                <a:ea typeface="Kalam Bold"/>
                <a:cs typeface="Kalam Bold"/>
                <a:sym typeface="Kalam Bold"/>
              </a:rPr>
              <a:t>Have you ever found something living in a puddle?</a:t>
            </a:r>
          </a:p>
        </p:txBody>
      </p:sp>
      <p:sp>
        <p:nvSpPr>
          <p:cNvPr id="6" name="Date Placeholder 5">
            <a:extLst>
              <a:ext uri="{FF2B5EF4-FFF2-40B4-BE49-F238E27FC236}">
                <a16:creationId xmlns:a16="http://schemas.microsoft.com/office/drawing/2014/main" id="{C2B024FA-2F8D-2607-0FD3-E9FF28FF951D}"/>
              </a:ext>
            </a:extLst>
          </p:cNvPr>
          <p:cNvSpPr>
            <a:spLocks noGrp="1"/>
          </p:cNvSpPr>
          <p:nvPr>
            <p:ph type="dt" sz="half" idx="10"/>
          </p:nvPr>
        </p:nvSpPr>
        <p:spPr/>
        <p:txBody>
          <a:bodyPr/>
          <a:lstStyle/>
          <a:p>
            <a:fld id="{5266C5E4-F4ED-D140-88F8-58745426AB82}" type="datetimeyyyy">
              <a:rPr lang="en-US" smtClean="0"/>
              <a:t>2025</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502051" y="1127475"/>
            <a:ext cx="11500938" cy="1218642"/>
          </a:xfrm>
          <a:prstGeom prst="rect">
            <a:avLst/>
          </a:prstGeom>
        </p:spPr>
        <p:txBody>
          <a:bodyPr lIns="0" tIns="0" rIns="0" bIns="0" rtlCol="0" anchor="t">
            <a:spAutoFit/>
          </a:bodyPr>
          <a:lstStyle/>
          <a:p>
            <a:pPr marL="0" lvl="0" indent="0" algn="ctr">
              <a:lnSpc>
                <a:spcPts val="9140"/>
              </a:lnSpc>
            </a:pPr>
            <a:r>
              <a:rPr lang="en-US" sz="8960">
                <a:solidFill>
                  <a:srgbClr val="42414C"/>
                </a:solidFill>
                <a:latin typeface="More Sugar"/>
                <a:ea typeface="More Sugar"/>
                <a:cs typeface="More Sugar"/>
                <a:sym typeface="More Sugar"/>
              </a:rPr>
              <a:t>What lives in a Playa?</a:t>
            </a:r>
          </a:p>
        </p:txBody>
      </p:sp>
      <p:sp>
        <p:nvSpPr>
          <p:cNvPr id="4" name="Freeform 4"/>
          <p:cNvSpPr/>
          <p:nvPr/>
        </p:nvSpPr>
        <p:spPr>
          <a:xfrm>
            <a:off x="6911758" y="2346117"/>
            <a:ext cx="3127775" cy="1920101"/>
          </a:xfrm>
          <a:custGeom>
            <a:avLst/>
            <a:gdLst/>
            <a:ahLst/>
            <a:cxnLst/>
            <a:rect l="l" t="t" r="r" b="b"/>
            <a:pathLst>
              <a:path w="3127775" h="1920101">
                <a:moveTo>
                  <a:pt x="0" y="0"/>
                </a:moveTo>
                <a:lnTo>
                  <a:pt x="3127775" y="0"/>
                </a:lnTo>
                <a:lnTo>
                  <a:pt x="3127775" y="1920101"/>
                </a:lnTo>
                <a:lnTo>
                  <a:pt x="0" y="192010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rot="-487460">
            <a:off x="10758076" y="4190898"/>
            <a:ext cx="4811414" cy="4631028"/>
            <a:chOff x="30480" y="591820"/>
            <a:chExt cx="12736830" cy="12259310"/>
          </a:xfrm>
        </p:grpSpPr>
        <p:sp>
          <p:nvSpPr>
            <p:cNvPr id="6" name="Freeform 6"/>
            <p:cNvSpPr/>
            <p:nvPr/>
          </p:nvSpPr>
          <p:spPr>
            <a:xfrm>
              <a:off x="0" y="0"/>
              <a:ext cx="12736830" cy="12259310"/>
            </a:xfrm>
            <a:custGeom>
              <a:avLst/>
              <a:gdLst/>
              <a:ahLst/>
              <a:cxnLst/>
              <a:rect l="l" t="t" r="r" b="b"/>
              <a:pathLst>
                <a:path w="12736830" h="1225931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Freeform 7"/>
          <p:cNvSpPr/>
          <p:nvPr/>
        </p:nvSpPr>
        <p:spPr>
          <a:xfrm rot="-487460">
            <a:off x="12680536" y="4822984"/>
            <a:ext cx="4070309" cy="2805150"/>
          </a:xfrm>
          <a:custGeom>
            <a:avLst/>
            <a:gdLst/>
            <a:ahLst/>
            <a:cxnLst/>
            <a:rect l="l" t="t" r="r" b="b"/>
            <a:pathLst>
              <a:path w="4070309" h="2805150">
                <a:moveTo>
                  <a:pt x="0" y="0"/>
                </a:moveTo>
                <a:lnTo>
                  <a:pt x="4070309" y="0"/>
                </a:lnTo>
                <a:lnTo>
                  <a:pt x="4070309" y="2805150"/>
                </a:lnTo>
                <a:lnTo>
                  <a:pt x="0" y="280515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606973" y="5829300"/>
            <a:ext cx="4627268" cy="3132030"/>
          </a:xfrm>
          <a:custGeom>
            <a:avLst/>
            <a:gdLst/>
            <a:ahLst/>
            <a:cxnLst/>
            <a:rect l="l" t="t" r="r" b="b"/>
            <a:pathLst>
              <a:path w="4627268" h="3132030">
                <a:moveTo>
                  <a:pt x="0" y="0"/>
                </a:moveTo>
                <a:lnTo>
                  <a:pt x="4627268" y="0"/>
                </a:lnTo>
                <a:lnTo>
                  <a:pt x="4627268" y="3132029"/>
                </a:lnTo>
                <a:lnTo>
                  <a:pt x="0" y="3132029"/>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rot="-866354">
            <a:off x="1736499" y="2317621"/>
            <a:ext cx="6071854" cy="1808063"/>
          </a:xfrm>
          <a:custGeom>
            <a:avLst/>
            <a:gdLst/>
            <a:ahLst/>
            <a:cxnLst/>
            <a:rect l="l" t="t" r="r" b="b"/>
            <a:pathLst>
              <a:path w="6071854" h="1808063">
                <a:moveTo>
                  <a:pt x="0" y="0"/>
                </a:moveTo>
                <a:lnTo>
                  <a:pt x="6071854" y="0"/>
                </a:lnTo>
                <a:lnTo>
                  <a:pt x="6071854" y="1808063"/>
                </a:lnTo>
                <a:lnTo>
                  <a:pt x="0" y="1808063"/>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0" name="Freeform 10"/>
          <p:cNvSpPr/>
          <p:nvPr/>
        </p:nvSpPr>
        <p:spPr>
          <a:xfrm rot="-2197138">
            <a:off x="4457293" y="8129829"/>
            <a:ext cx="2786244" cy="2113509"/>
          </a:xfrm>
          <a:custGeom>
            <a:avLst/>
            <a:gdLst/>
            <a:ahLst/>
            <a:cxnLst/>
            <a:rect l="l" t="t" r="r" b="b"/>
            <a:pathLst>
              <a:path w="2786244" h="2113509">
                <a:moveTo>
                  <a:pt x="0" y="0"/>
                </a:moveTo>
                <a:lnTo>
                  <a:pt x="2786245" y="0"/>
                </a:lnTo>
                <a:lnTo>
                  <a:pt x="2786245" y="2113509"/>
                </a:lnTo>
                <a:lnTo>
                  <a:pt x="0" y="2113509"/>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p:cNvSpPr/>
          <p:nvPr/>
        </p:nvSpPr>
        <p:spPr>
          <a:xfrm>
            <a:off x="14098612" y="984600"/>
            <a:ext cx="3427365" cy="2417460"/>
          </a:xfrm>
          <a:custGeom>
            <a:avLst/>
            <a:gdLst/>
            <a:ahLst/>
            <a:cxnLst/>
            <a:rect l="l" t="t" r="r" b="b"/>
            <a:pathLst>
              <a:path w="3427365" h="2417460">
                <a:moveTo>
                  <a:pt x="0" y="0"/>
                </a:moveTo>
                <a:lnTo>
                  <a:pt x="3427365" y="0"/>
                </a:lnTo>
                <a:lnTo>
                  <a:pt x="3427365" y="2417460"/>
                </a:lnTo>
                <a:lnTo>
                  <a:pt x="0" y="241746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1606973" y="4851457"/>
            <a:ext cx="8506699" cy="807272"/>
          </a:xfrm>
          <a:prstGeom prst="rect">
            <a:avLst/>
          </a:prstGeom>
        </p:spPr>
        <p:txBody>
          <a:bodyPr lIns="0" tIns="0" rIns="0" bIns="0" rtlCol="0" anchor="t">
            <a:spAutoFit/>
          </a:bodyPr>
          <a:lstStyle/>
          <a:p>
            <a:pPr algn="l">
              <a:lnSpc>
                <a:spcPts val="3132"/>
              </a:lnSpc>
            </a:pPr>
            <a:r>
              <a:rPr lang="en-US" sz="2900" dirty="0">
                <a:solidFill>
                  <a:srgbClr val="42414C"/>
                </a:solidFill>
                <a:latin typeface="Kalam"/>
                <a:ea typeface="Kalam"/>
                <a:cs typeface="Kalam"/>
                <a:sym typeface="Kalam"/>
              </a:rPr>
              <a:t>Shrimp lay their eggs in the mud of the playa before it dries. When the playa fills again, the eggs hatch.</a:t>
            </a:r>
          </a:p>
        </p:txBody>
      </p:sp>
      <p:sp>
        <p:nvSpPr>
          <p:cNvPr id="13" name="TextBox 13"/>
          <p:cNvSpPr txBox="1"/>
          <p:nvPr/>
        </p:nvSpPr>
        <p:spPr>
          <a:xfrm>
            <a:off x="6398754" y="6443275"/>
            <a:ext cx="4327243" cy="2397451"/>
          </a:xfrm>
          <a:prstGeom prst="rect">
            <a:avLst/>
          </a:prstGeom>
        </p:spPr>
        <p:txBody>
          <a:bodyPr lIns="0" tIns="0" rIns="0" bIns="0" rtlCol="0" anchor="t">
            <a:spAutoFit/>
          </a:bodyPr>
          <a:lstStyle/>
          <a:p>
            <a:pPr algn="l">
              <a:lnSpc>
                <a:spcPts val="3132"/>
              </a:lnSpc>
            </a:pPr>
            <a:r>
              <a:rPr lang="en-US" sz="2900" dirty="0">
                <a:solidFill>
                  <a:srgbClr val="42414C"/>
                </a:solidFill>
                <a:latin typeface="Kalam"/>
                <a:ea typeface="Kalam"/>
                <a:cs typeface="Kalam"/>
                <a:sym typeface="Kalam"/>
              </a:rPr>
              <a:t>Spadefoot toads stay buried underground until the rain comes, then they lay their eggs in the playa. Tadpoles grow in the playa.</a:t>
            </a:r>
          </a:p>
          <a:p>
            <a:pPr algn="l">
              <a:lnSpc>
                <a:spcPts val="3132"/>
              </a:lnSpc>
            </a:pPr>
            <a:endParaRPr lang="en-US" sz="2900" dirty="0">
              <a:solidFill>
                <a:srgbClr val="42414C"/>
              </a:solidFill>
              <a:latin typeface="Kalam"/>
              <a:ea typeface="Kalam"/>
              <a:cs typeface="Kalam"/>
              <a:sym typeface="Kalam"/>
            </a:endParaRPr>
          </a:p>
        </p:txBody>
      </p:sp>
      <p:sp>
        <p:nvSpPr>
          <p:cNvPr id="14" name="TextBox 14"/>
          <p:cNvSpPr txBox="1"/>
          <p:nvPr/>
        </p:nvSpPr>
        <p:spPr>
          <a:xfrm>
            <a:off x="10673722" y="8827062"/>
            <a:ext cx="6906929" cy="1166622"/>
          </a:xfrm>
          <a:prstGeom prst="rect">
            <a:avLst/>
          </a:prstGeom>
        </p:spPr>
        <p:txBody>
          <a:bodyPr lIns="0" tIns="0" rIns="0" bIns="0" rtlCol="0" anchor="t">
            <a:spAutoFit/>
          </a:bodyPr>
          <a:lstStyle/>
          <a:p>
            <a:pPr algn="l">
              <a:lnSpc>
                <a:spcPts val="3024"/>
              </a:lnSpc>
            </a:pPr>
            <a:r>
              <a:rPr lang="en-US" sz="2800" dirty="0">
                <a:solidFill>
                  <a:srgbClr val="42414C"/>
                </a:solidFill>
                <a:latin typeface="Kalam"/>
                <a:ea typeface="Kalam"/>
                <a:cs typeface="Kalam"/>
                <a:sym typeface="Kalam"/>
              </a:rPr>
              <a:t>Algae is a photosynthetic organism that floats on water. It provides food and shelter.</a:t>
            </a:r>
          </a:p>
          <a:p>
            <a:pPr algn="l">
              <a:lnSpc>
                <a:spcPts val="3024"/>
              </a:lnSpc>
            </a:pPr>
            <a:endParaRPr lang="en-US" sz="2800" dirty="0">
              <a:solidFill>
                <a:srgbClr val="42414C"/>
              </a:solidFill>
              <a:latin typeface="Kalam"/>
              <a:ea typeface="Kalam"/>
              <a:cs typeface="Kalam"/>
              <a:sym typeface="Kalam"/>
            </a:endParaRPr>
          </a:p>
        </p:txBody>
      </p:sp>
      <p:sp>
        <p:nvSpPr>
          <p:cNvPr id="15" name="TextBox 15"/>
          <p:cNvSpPr txBox="1"/>
          <p:nvPr/>
        </p:nvSpPr>
        <p:spPr>
          <a:xfrm>
            <a:off x="10384612" y="2645169"/>
            <a:ext cx="4179089" cy="1187196"/>
          </a:xfrm>
          <a:prstGeom prst="rect">
            <a:avLst/>
          </a:prstGeom>
        </p:spPr>
        <p:txBody>
          <a:bodyPr lIns="0" tIns="0" rIns="0" bIns="0" rtlCol="0" anchor="t">
            <a:spAutoFit/>
          </a:bodyPr>
          <a:lstStyle/>
          <a:p>
            <a:pPr algn="l">
              <a:lnSpc>
                <a:spcPts val="3132"/>
              </a:lnSpc>
            </a:pPr>
            <a:r>
              <a:rPr lang="en-US" sz="2900">
                <a:solidFill>
                  <a:srgbClr val="42414C"/>
                </a:solidFill>
                <a:latin typeface="Kalam"/>
                <a:ea typeface="Kalam"/>
                <a:cs typeface="Kalam"/>
                <a:sym typeface="Kalam"/>
              </a:rPr>
              <a:t>Wading birds walk in the playa looking for food.</a:t>
            </a:r>
          </a:p>
          <a:p>
            <a:pPr algn="l">
              <a:lnSpc>
                <a:spcPts val="3132"/>
              </a:lnSpc>
            </a:pPr>
            <a:endParaRPr lang="en-US" sz="2900">
              <a:solidFill>
                <a:srgbClr val="42414C"/>
              </a:solidFill>
              <a:latin typeface="Kalam"/>
              <a:ea typeface="Kalam"/>
              <a:cs typeface="Kalam"/>
              <a:sym typeface="Kalam"/>
            </a:endParaRPr>
          </a:p>
        </p:txBody>
      </p:sp>
      <p:sp>
        <p:nvSpPr>
          <p:cNvPr id="16" name="TextBox 16"/>
          <p:cNvSpPr txBox="1"/>
          <p:nvPr/>
        </p:nvSpPr>
        <p:spPr>
          <a:xfrm>
            <a:off x="3151493" y="4222128"/>
            <a:ext cx="3082748" cy="4613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Tadpole Shrimp</a:t>
            </a:r>
          </a:p>
        </p:txBody>
      </p:sp>
      <p:sp>
        <p:nvSpPr>
          <p:cNvPr id="17" name="TextBox 17"/>
          <p:cNvSpPr txBox="1"/>
          <p:nvPr/>
        </p:nvSpPr>
        <p:spPr>
          <a:xfrm>
            <a:off x="6768053" y="4222128"/>
            <a:ext cx="4024619" cy="4613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Texas Clam Shrimp</a:t>
            </a:r>
          </a:p>
        </p:txBody>
      </p:sp>
      <p:sp>
        <p:nvSpPr>
          <p:cNvPr id="18" name="TextBox 18"/>
          <p:cNvSpPr txBox="1"/>
          <p:nvPr/>
        </p:nvSpPr>
        <p:spPr>
          <a:xfrm>
            <a:off x="13983202" y="3449685"/>
            <a:ext cx="3082748" cy="4613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Killdeer</a:t>
            </a:r>
          </a:p>
        </p:txBody>
      </p:sp>
      <p:sp>
        <p:nvSpPr>
          <p:cNvPr id="19" name="TextBox 19"/>
          <p:cNvSpPr txBox="1"/>
          <p:nvPr/>
        </p:nvSpPr>
        <p:spPr>
          <a:xfrm>
            <a:off x="14875444" y="8213271"/>
            <a:ext cx="3082748" cy="486608"/>
          </a:xfrm>
          <a:prstGeom prst="rect">
            <a:avLst/>
          </a:prstGeom>
        </p:spPr>
        <p:txBody>
          <a:bodyPr lIns="0" tIns="0" rIns="0" bIns="0" rtlCol="0" anchor="t">
            <a:spAutoFit/>
          </a:bodyPr>
          <a:lstStyle/>
          <a:p>
            <a:pPr algn="l">
              <a:lnSpc>
                <a:spcPts val="3671"/>
              </a:lnSpc>
            </a:pPr>
            <a:r>
              <a:rPr lang="en-US" sz="3399" b="1" dirty="0">
                <a:solidFill>
                  <a:srgbClr val="42414C"/>
                </a:solidFill>
                <a:latin typeface="Kalam Bold"/>
                <a:ea typeface="Kalam Bold"/>
                <a:cs typeface="Kalam Bold"/>
                <a:sym typeface="Kalam Bold"/>
              </a:rPr>
              <a:t>Algae</a:t>
            </a:r>
          </a:p>
        </p:txBody>
      </p:sp>
      <p:sp>
        <p:nvSpPr>
          <p:cNvPr id="20" name="TextBox 20"/>
          <p:cNvSpPr txBox="1"/>
          <p:nvPr/>
        </p:nvSpPr>
        <p:spPr>
          <a:xfrm>
            <a:off x="1288997" y="8741575"/>
            <a:ext cx="3082748" cy="9185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Spadefoot Toad and Tadpole</a:t>
            </a:r>
          </a:p>
        </p:txBody>
      </p:sp>
      <p:sp>
        <p:nvSpPr>
          <p:cNvPr id="21" name="Date Placeholder 20">
            <a:extLst>
              <a:ext uri="{FF2B5EF4-FFF2-40B4-BE49-F238E27FC236}">
                <a16:creationId xmlns:a16="http://schemas.microsoft.com/office/drawing/2014/main" id="{7EC056BF-C4D3-1C12-E484-E00A60E94740}"/>
              </a:ext>
            </a:extLst>
          </p:cNvPr>
          <p:cNvSpPr>
            <a:spLocks noGrp="1"/>
          </p:cNvSpPr>
          <p:nvPr>
            <p:ph type="dt" sz="half" idx="10"/>
          </p:nvPr>
        </p:nvSpPr>
        <p:spPr/>
        <p:txBody>
          <a:bodyPr/>
          <a:lstStyle/>
          <a:p>
            <a:fld id="{823FF49A-5747-724F-9669-2C278C0FCC2C}" type="datetimeyyyy">
              <a:rPr lang="en-US" smtClean="0"/>
              <a:t>2025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2067443" y="3864547"/>
            <a:ext cx="14643365" cy="5875093"/>
          </a:xfrm>
          <a:custGeom>
            <a:avLst/>
            <a:gdLst/>
            <a:ahLst/>
            <a:cxnLst/>
            <a:rect l="l" t="t" r="r" b="b"/>
            <a:pathLst>
              <a:path w="14643365" h="5875093">
                <a:moveTo>
                  <a:pt x="0" y="0"/>
                </a:moveTo>
                <a:lnTo>
                  <a:pt x="14643365" y="0"/>
                </a:lnTo>
                <a:lnTo>
                  <a:pt x="14643365" y="5875093"/>
                </a:lnTo>
                <a:lnTo>
                  <a:pt x="0" y="5875093"/>
                </a:lnTo>
                <a:lnTo>
                  <a:pt x="0" y="0"/>
                </a:lnTo>
                <a:close/>
              </a:path>
            </a:pathLst>
          </a:custGeom>
          <a:blipFill>
            <a:blip r:embed="rId3" cstate="email">
              <a:extLst>
                <a:ext uri="{28A0092B-C50C-407E-A947-70E740481C1C}">
                  <a14:useLocalDpi xmlns:a14="http://schemas.microsoft.com/office/drawing/2010/main"/>
                </a:ext>
              </a:extLst>
            </a:blip>
            <a:stretch>
              <a:fillRect b="-27737"/>
            </a:stretch>
          </a:blipFill>
          <a:ln w="38100" cap="sq">
            <a:solidFill>
              <a:srgbClr val="000000"/>
            </a:solidFill>
            <a:prstDash val="solid"/>
            <a:miter/>
          </a:ln>
        </p:spPr>
        <p:txBody>
          <a:bodyPr/>
          <a:lstStyle/>
          <a:p>
            <a:endParaRPr lang="en-US"/>
          </a:p>
        </p:txBody>
      </p:sp>
      <p:sp>
        <p:nvSpPr>
          <p:cNvPr id="4" name="TextBox 4"/>
          <p:cNvSpPr txBox="1"/>
          <p:nvPr/>
        </p:nvSpPr>
        <p:spPr>
          <a:xfrm>
            <a:off x="0" y="1127475"/>
            <a:ext cx="11402811" cy="1218642"/>
          </a:xfrm>
          <a:prstGeom prst="rect">
            <a:avLst/>
          </a:prstGeom>
        </p:spPr>
        <p:txBody>
          <a:bodyPr lIns="0" tIns="0" rIns="0" bIns="0" rtlCol="0" anchor="t">
            <a:spAutoFit/>
          </a:bodyPr>
          <a:lstStyle/>
          <a:p>
            <a:pPr marL="0" lvl="0" indent="0" algn="ctr">
              <a:lnSpc>
                <a:spcPts val="9140"/>
              </a:lnSpc>
            </a:pPr>
            <a:r>
              <a:rPr lang="en-US" sz="8960">
                <a:solidFill>
                  <a:srgbClr val="42414C"/>
                </a:solidFill>
                <a:latin typeface="More Sugar"/>
                <a:ea typeface="More Sugar"/>
                <a:cs typeface="More Sugar"/>
                <a:sym typeface="More Sugar"/>
              </a:rPr>
              <a:t>Mini Playa Data</a:t>
            </a:r>
          </a:p>
        </p:txBody>
      </p:sp>
      <p:sp>
        <p:nvSpPr>
          <p:cNvPr id="5" name="TextBox 5"/>
          <p:cNvSpPr txBox="1"/>
          <p:nvPr/>
        </p:nvSpPr>
        <p:spPr>
          <a:xfrm>
            <a:off x="2067443" y="2662143"/>
            <a:ext cx="14643365" cy="553934"/>
          </a:xfrm>
          <a:prstGeom prst="rect">
            <a:avLst/>
          </a:prstGeom>
        </p:spPr>
        <p:txBody>
          <a:bodyPr wrap="square" lIns="0" tIns="0" rIns="0" bIns="0" rtlCol="0" anchor="t">
            <a:spAutoFit/>
          </a:bodyPr>
          <a:lstStyle/>
          <a:p>
            <a:pPr algn="ctr">
              <a:lnSpc>
                <a:spcPts val="4211"/>
              </a:lnSpc>
            </a:pPr>
            <a:r>
              <a:rPr lang="en-US" sz="3899" b="1" dirty="0">
                <a:solidFill>
                  <a:srgbClr val="42414C"/>
                </a:solidFill>
                <a:latin typeface="Kalam Bold"/>
                <a:ea typeface="Kalam Bold"/>
                <a:cs typeface="Kalam Bold"/>
                <a:sym typeface="Kalam Bold"/>
              </a:rPr>
              <a:t>Each day, we will keep track of the animals living in our mini playa.</a:t>
            </a:r>
          </a:p>
        </p:txBody>
      </p:sp>
      <p:sp>
        <p:nvSpPr>
          <p:cNvPr id="6" name="Date Placeholder 5">
            <a:extLst>
              <a:ext uri="{FF2B5EF4-FFF2-40B4-BE49-F238E27FC236}">
                <a16:creationId xmlns:a16="http://schemas.microsoft.com/office/drawing/2014/main" id="{DC3DCC99-3ABA-219D-139C-0328BBB141DC}"/>
              </a:ext>
            </a:extLst>
          </p:cNvPr>
          <p:cNvSpPr>
            <a:spLocks noGrp="1"/>
          </p:cNvSpPr>
          <p:nvPr>
            <p:ph type="dt" sz="half" idx="10"/>
          </p:nvPr>
        </p:nvSpPr>
        <p:spPr/>
        <p:txBody>
          <a:bodyPr/>
          <a:lstStyle/>
          <a:p>
            <a:fld id="{776FBB1D-6063-4F49-A433-40BCEF734BFF}" type="datetimeyyyy">
              <a:rPr lang="en-US" smtClean="0"/>
              <a:t>2025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a:off x="0" y="2500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484046" y="1127475"/>
            <a:ext cx="10804806" cy="1218642"/>
          </a:xfrm>
          <a:prstGeom prst="rect">
            <a:avLst/>
          </a:prstGeom>
        </p:spPr>
        <p:txBody>
          <a:bodyPr wrap="square" lIns="0" tIns="0" rIns="0" bIns="0" rtlCol="0" anchor="t">
            <a:spAutoFit/>
          </a:bodyPr>
          <a:lstStyle/>
          <a:p>
            <a:pPr marL="0" lvl="0" indent="0" algn="ctr">
              <a:lnSpc>
                <a:spcPts val="9140"/>
              </a:lnSpc>
            </a:pPr>
            <a:r>
              <a:rPr lang="en-US" sz="8960" dirty="0">
                <a:solidFill>
                  <a:srgbClr val="42414C"/>
                </a:solidFill>
                <a:latin typeface="More Sugar"/>
                <a:ea typeface="More Sugar"/>
                <a:cs typeface="More Sugar"/>
                <a:sym typeface="More Sugar"/>
              </a:rPr>
              <a:t>Playa Shrimp Facts</a:t>
            </a:r>
          </a:p>
        </p:txBody>
      </p:sp>
      <p:sp>
        <p:nvSpPr>
          <p:cNvPr id="4" name="Freeform 4"/>
          <p:cNvSpPr/>
          <p:nvPr/>
        </p:nvSpPr>
        <p:spPr>
          <a:xfrm>
            <a:off x="5172467" y="3209875"/>
            <a:ext cx="2232242" cy="1370345"/>
          </a:xfrm>
          <a:custGeom>
            <a:avLst/>
            <a:gdLst/>
            <a:ahLst/>
            <a:cxnLst/>
            <a:rect l="l" t="t" r="r" b="b"/>
            <a:pathLst>
              <a:path w="2232242" h="1370345">
                <a:moveTo>
                  <a:pt x="0" y="0"/>
                </a:moveTo>
                <a:lnTo>
                  <a:pt x="2232241" y="0"/>
                </a:lnTo>
                <a:lnTo>
                  <a:pt x="2232241" y="1370345"/>
                </a:lnTo>
                <a:lnTo>
                  <a:pt x="0" y="137034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rot="-866354">
            <a:off x="1712115" y="3152438"/>
            <a:ext cx="4043706" cy="1204126"/>
          </a:xfrm>
          <a:custGeom>
            <a:avLst/>
            <a:gdLst/>
            <a:ahLst/>
            <a:cxnLst/>
            <a:rect l="l" t="t" r="r" b="b"/>
            <a:pathLst>
              <a:path w="4043706" h="1204126">
                <a:moveTo>
                  <a:pt x="0" y="0"/>
                </a:moveTo>
                <a:lnTo>
                  <a:pt x="4043706" y="0"/>
                </a:lnTo>
                <a:lnTo>
                  <a:pt x="4043706" y="1204126"/>
                </a:lnTo>
                <a:lnTo>
                  <a:pt x="0" y="120412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9360468" y="2460417"/>
            <a:ext cx="3405397" cy="4613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Fairy Shimp</a:t>
            </a:r>
          </a:p>
        </p:txBody>
      </p:sp>
      <p:sp>
        <p:nvSpPr>
          <p:cNvPr id="7" name="Freeform 7"/>
          <p:cNvSpPr/>
          <p:nvPr/>
        </p:nvSpPr>
        <p:spPr>
          <a:xfrm>
            <a:off x="9189218" y="3209875"/>
            <a:ext cx="2340224" cy="1068489"/>
          </a:xfrm>
          <a:custGeom>
            <a:avLst/>
            <a:gdLst/>
            <a:ahLst/>
            <a:cxnLst/>
            <a:rect l="l" t="t" r="r" b="b"/>
            <a:pathLst>
              <a:path w="2340224" h="1068489">
                <a:moveTo>
                  <a:pt x="0" y="0"/>
                </a:moveTo>
                <a:lnTo>
                  <a:pt x="2340225" y="0"/>
                </a:lnTo>
                <a:lnTo>
                  <a:pt x="2340225" y="1068490"/>
                </a:lnTo>
                <a:lnTo>
                  <a:pt x="0" y="106849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TextBox 8"/>
          <p:cNvSpPr txBox="1"/>
          <p:nvPr/>
        </p:nvSpPr>
        <p:spPr>
          <a:xfrm>
            <a:off x="1484046" y="2460417"/>
            <a:ext cx="3082748" cy="4613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Tadpole Shrimp</a:t>
            </a:r>
          </a:p>
        </p:txBody>
      </p:sp>
      <p:sp>
        <p:nvSpPr>
          <p:cNvPr id="9" name="TextBox 9"/>
          <p:cNvSpPr txBox="1"/>
          <p:nvPr/>
        </p:nvSpPr>
        <p:spPr>
          <a:xfrm>
            <a:off x="5164599" y="2460417"/>
            <a:ext cx="4024619" cy="461391"/>
          </a:xfrm>
          <a:prstGeom prst="rect">
            <a:avLst/>
          </a:prstGeom>
        </p:spPr>
        <p:txBody>
          <a:bodyPr lIns="0" tIns="0" rIns="0" bIns="0" rtlCol="0" anchor="t">
            <a:spAutoFit/>
          </a:bodyPr>
          <a:lstStyle/>
          <a:p>
            <a:pPr algn="l">
              <a:lnSpc>
                <a:spcPts val="3671"/>
              </a:lnSpc>
            </a:pPr>
            <a:r>
              <a:rPr lang="en-US" sz="3399" b="1">
                <a:solidFill>
                  <a:srgbClr val="42414C"/>
                </a:solidFill>
                <a:latin typeface="Kalam Bold"/>
                <a:ea typeface="Kalam Bold"/>
                <a:cs typeface="Kalam Bold"/>
                <a:sym typeface="Kalam Bold"/>
              </a:rPr>
              <a:t>Texas Clam Shrimp</a:t>
            </a:r>
          </a:p>
        </p:txBody>
      </p:sp>
      <p:sp>
        <p:nvSpPr>
          <p:cNvPr id="17" name="TextBox 17"/>
          <p:cNvSpPr txBox="1"/>
          <p:nvPr/>
        </p:nvSpPr>
        <p:spPr>
          <a:xfrm>
            <a:off x="1386433" y="5146671"/>
            <a:ext cx="3180362" cy="1178562"/>
          </a:xfrm>
          <a:prstGeom prst="rect">
            <a:avLst/>
          </a:prstGeom>
        </p:spPr>
        <p:txBody>
          <a:bodyPr lIns="0" tIns="0" rIns="0" bIns="0" rtlCol="0" anchor="t">
            <a:spAutoFit/>
          </a:bodyPr>
          <a:lstStyle/>
          <a:p>
            <a:pPr algn="ctr">
              <a:lnSpc>
                <a:spcPts val="9589"/>
              </a:lnSpc>
            </a:pPr>
            <a:r>
              <a:rPr lang="en-US" sz="6849">
                <a:solidFill>
                  <a:srgbClr val="42414C"/>
                </a:solidFill>
                <a:latin typeface="More Sugar"/>
                <a:ea typeface="More Sugar"/>
                <a:cs typeface="More Sugar"/>
                <a:sym typeface="More Sugar"/>
              </a:rPr>
              <a:t>Diet</a:t>
            </a:r>
          </a:p>
        </p:txBody>
      </p:sp>
      <p:sp>
        <p:nvSpPr>
          <p:cNvPr id="18" name="TextBox 18"/>
          <p:cNvSpPr txBox="1"/>
          <p:nvPr/>
        </p:nvSpPr>
        <p:spPr>
          <a:xfrm>
            <a:off x="2014222" y="6268084"/>
            <a:ext cx="4274365" cy="3054619"/>
          </a:xfrm>
          <a:prstGeom prst="rect">
            <a:avLst/>
          </a:prstGeom>
        </p:spPr>
        <p:txBody>
          <a:bodyPr lIns="0" tIns="0" rIns="0" bIns="0" rtlCol="0" anchor="t">
            <a:spAutoFit/>
          </a:bodyPr>
          <a:lstStyle/>
          <a:p>
            <a:pPr marL="734048" lvl="1" indent="-367024" algn="just">
              <a:lnSpc>
                <a:spcPts val="4759"/>
              </a:lnSpc>
              <a:buFont typeface="Arial"/>
              <a:buChar char="•"/>
            </a:pPr>
            <a:r>
              <a:rPr lang="en-US" sz="3399" dirty="0">
                <a:solidFill>
                  <a:srgbClr val="42414C"/>
                </a:solidFill>
                <a:latin typeface="Kalam"/>
                <a:ea typeface="Kalam"/>
                <a:cs typeface="Kalam"/>
                <a:sym typeface="Kalam"/>
              </a:rPr>
              <a:t>Algae</a:t>
            </a:r>
          </a:p>
          <a:p>
            <a:pPr marL="734048" lvl="1" indent="-367024" algn="just">
              <a:lnSpc>
                <a:spcPts val="4759"/>
              </a:lnSpc>
              <a:buFont typeface="Arial"/>
              <a:buChar char="•"/>
            </a:pPr>
            <a:r>
              <a:rPr lang="en-US" sz="3399" dirty="0">
                <a:solidFill>
                  <a:srgbClr val="42414C"/>
                </a:solidFill>
                <a:latin typeface="Kalam"/>
                <a:ea typeface="Kalam"/>
                <a:cs typeface="Kalam"/>
                <a:sym typeface="Kalam"/>
              </a:rPr>
              <a:t>Bacteria</a:t>
            </a:r>
          </a:p>
          <a:p>
            <a:pPr marL="734048" lvl="1" indent="-367024" algn="just">
              <a:lnSpc>
                <a:spcPts val="4759"/>
              </a:lnSpc>
              <a:buFont typeface="Arial"/>
              <a:buChar char="•"/>
            </a:pPr>
            <a:r>
              <a:rPr lang="en-US" sz="3399" dirty="0">
                <a:solidFill>
                  <a:srgbClr val="42414C"/>
                </a:solidFill>
                <a:latin typeface="Kalam"/>
                <a:ea typeface="Kalam"/>
                <a:cs typeface="Kalam"/>
                <a:sym typeface="Kalam"/>
              </a:rPr>
              <a:t>Decomposing materials</a:t>
            </a:r>
          </a:p>
          <a:p>
            <a:pPr marL="734048" lvl="1" indent="-367024" algn="just">
              <a:lnSpc>
                <a:spcPts val="4759"/>
              </a:lnSpc>
              <a:buFont typeface="Arial"/>
              <a:buChar char="•"/>
            </a:pPr>
            <a:r>
              <a:rPr lang="en-US" sz="3399" dirty="0">
                <a:solidFill>
                  <a:srgbClr val="42414C"/>
                </a:solidFill>
                <a:latin typeface="Kalam"/>
                <a:ea typeface="Kalam"/>
                <a:cs typeface="Kalam"/>
                <a:sym typeface="Kalam"/>
              </a:rPr>
              <a:t>Other shrimp</a:t>
            </a:r>
          </a:p>
        </p:txBody>
      </p:sp>
      <p:sp>
        <p:nvSpPr>
          <p:cNvPr id="20" name="TextBox 20"/>
          <p:cNvSpPr txBox="1"/>
          <p:nvPr/>
        </p:nvSpPr>
        <p:spPr>
          <a:xfrm>
            <a:off x="5562600" y="5146671"/>
            <a:ext cx="4395921" cy="1178562"/>
          </a:xfrm>
          <a:prstGeom prst="rect">
            <a:avLst/>
          </a:prstGeom>
        </p:spPr>
        <p:txBody>
          <a:bodyPr lIns="0" tIns="0" rIns="0" bIns="0" rtlCol="0" anchor="t">
            <a:spAutoFit/>
          </a:bodyPr>
          <a:lstStyle/>
          <a:p>
            <a:pPr algn="ctr">
              <a:lnSpc>
                <a:spcPts val="9589"/>
              </a:lnSpc>
            </a:pPr>
            <a:r>
              <a:rPr lang="en-US" sz="6849" dirty="0">
                <a:solidFill>
                  <a:srgbClr val="42414C"/>
                </a:solidFill>
                <a:latin typeface="More Sugar"/>
                <a:ea typeface="More Sugar"/>
                <a:cs typeface="More Sugar"/>
                <a:sym typeface="More Sugar"/>
              </a:rPr>
              <a:t>Life Span: </a:t>
            </a:r>
          </a:p>
        </p:txBody>
      </p:sp>
      <p:sp>
        <p:nvSpPr>
          <p:cNvPr id="21" name="TextBox 21"/>
          <p:cNvSpPr txBox="1"/>
          <p:nvPr/>
        </p:nvSpPr>
        <p:spPr>
          <a:xfrm>
            <a:off x="6093403" y="6458584"/>
            <a:ext cx="4066515" cy="1710020"/>
          </a:xfrm>
          <a:prstGeom prst="rect">
            <a:avLst/>
          </a:prstGeom>
        </p:spPr>
        <p:txBody>
          <a:bodyPr lIns="0" tIns="0" rIns="0" bIns="0" rtlCol="0" anchor="t">
            <a:spAutoFit/>
          </a:bodyPr>
          <a:lstStyle/>
          <a:p>
            <a:pPr marL="457200" indent="-457200" algn="just">
              <a:lnSpc>
                <a:spcPts val="4479"/>
              </a:lnSpc>
              <a:buFont typeface="Arial" panose="020B0604020202020204" pitchFamily="34" charset="0"/>
              <a:buChar char="•"/>
            </a:pPr>
            <a:r>
              <a:rPr lang="en-US" sz="3199" dirty="0">
                <a:solidFill>
                  <a:srgbClr val="42414C"/>
                </a:solidFill>
                <a:latin typeface="Kalam"/>
                <a:ea typeface="Kalam"/>
                <a:cs typeface="Kalam"/>
                <a:sym typeface="Kalam"/>
              </a:rPr>
              <a:t>2-12 Weeks</a:t>
            </a:r>
          </a:p>
          <a:p>
            <a:pPr marL="457200" indent="-457200" algn="l">
              <a:lnSpc>
                <a:spcPts val="4479"/>
              </a:lnSpc>
              <a:buFont typeface="Arial" panose="020B0604020202020204" pitchFamily="34" charset="0"/>
              <a:buChar char="•"/>
            </a:pPr>
            <a:r>
              <a:rPr lang="en-US" sz="3199" dirty="0">
                <a:solidFill>
                  <a:srgbClr val="42414C"/>
                </a:solidFill>
                <a:latin typeface="Kalam"/>
                <a:ea typeface="Kalam"/>
                <a:cs typeface="Kalam"/>
                <a:sym typeface="Kalam"/>
              </a:rPr>
              <a:t>Eggs can survive 30 years in dry soil!</a:t>
            </a:r>
          </a:p>
        </p:txBody>
      </p:sp>
      <p:sp>
        <p:nvSpPr>
          <p:cNvPr id="22" name="TextBox 22"/>
          <p:cNvSpPr txBox="1"/>
          <p:nvPr/>
        </p:nvSpPr>
        <p:spPr>
          <a:xfrm>
            <a:off x="12468343" y="862607"/>
            <a:ext cx="4543228" cy="1910075"/>
          </a:xfrm>
          <a:prstGeom prst="rect">
            <a:avLst/>
          </a:prstGeom>
        </p:spPr>
        <p:txBody>
          <a:bodyPr lIns="0" tIns="0" rIns="0" bIns="0" rtlCol="0" anchor="t">
            <a:spAutoFit/>
          </a:bodyPr>
          <a:lstStyle/>
          <a:p>
            <a:pPr algn="ctr">
              <a:lnSpc>
                <a:spcPts val="3671"/>
              </a:lnSpc>
            </a:pPr>
            <a:r>
              <a:rPr lang="en-US" sz="3399" b="1" dirty="0">
                <a:solidFill>
                  <a:srgbClr val="42414C"/>
                </a:solidFill>
                <a:latin typeface="Kalam Bold"/>
                <a:ea typeface="Kalam Bold"/>
                <a:cs typeface="Kalam Bold"/>
                <a:sym typeface="Kalam Bold"/>
              </a:rPr>
              <a:t>Many species of shrimp in New Mexico are Species of Greatest Conservation Need.</a:t>
            </a:r>
          </a:p>
        </p:txBody>
      </p:sp>
      <p:grpSp>
        <p:nvGrpSpPr>
          <p:cNvPr id="25" name="Group 15">
            <a:extLst>
              <a:ext uri="{FF2B5EF4-FFF2-40B4-BE49-F238E27FC236}">
                <a16:creationId xmlns:a16="http://schemas.microsoft.com/office/drawing/2014/main" id="{4F46C066-4703-FEAF-A553-6C1FD3C4BFAF}"/>
              </a:ext>
            </a:extLst>
          </p:cNvPr>
          <p:cNvGrpSpPr/>
          <p:nvPr/>
        </p:nvGrpSpPr>
        <p:grpSpPr>
          <a:xfrm>
            <a:off x="10584393" y="2667300"/>
            <a:ext cx="6964331" cy="7097407"/>
            <a:chOff x="0" y="0"/>
            <a:chExt cx="9285774" cy="9463209"/>
          </a:xfrm>
        </p:grpSpPr>
        <p:sp>
          <p:nvSpPr>
            <p:cNvPr id="26" name="TextBox 16">
              <a:extLst>
                <a:ext uri="{FF2B5EF4-FFF2-40B4-BE49-F238E27FC236}">
                  <a16:creationId xmlns:a16="http://schemas.microsoft.com/office/drawing/2014/main" id="{2ACCE9DB-07F4-50E0-11B5-3D7C6966A05C}"/>
                </a:ext>
              </a:extLst>
            </p:cNvPr>
            <p:cNvSpPr txBox="1"/>
            <p:nvPr/>
          </p:nvSpPr>
          <p:spPr>
            <a:xfrm>
              <a:off x="2178211" y="3865664"/>
              <a:ext cx="4590259" cy="1757865"/>
            </a:xfrm>
            <a:prstGeom prst="rect">
              <a:avLst/>
            </a:prstGeom>
          </p:spPr>
          <p:txBody>
            <a:bodyPr lIns="0" tIns="0" rIns="0" bIns="0" rtlCol="0" anchor="t">
              <a:spAutoFit/>
            </a:bodyPr>
            <a:lstStyle/>
            <a:p>
              <a:pPr algn="ctr">
                <a:lnSpc>
                  <a:spcPts val="4989"/>
                </a:lnSpc>
              </a:pPr>
              <a:r>
                <a:rPr lang="en-US" sz="5483">
                  <a:solidFill>
                    <a:srgbClr val="242124"/>
                  </a:solidFill>
                  <a:latin typeface="More Sugar"/>
                  <a:ea typeface="More Sugar"/>
                  <a:cs typeface="More Sugar"/>
                  <a:sym typeface="More Sugar"/>
                </a:rPr>
                <a:t> Life</a:t>
              </a:r>
            </a:p>
            <a:p>
              <a:pPr algn="ctr">
                <a:lnSpc>
                  <a:spcPts val="4989"/>
                </a:lnSpc>
              </a:pPr>
              <a:r>
                <a:rPr lang="en-US" sz="5483">
                  <a:solidFill>
                    <a:srgbClr val="242124"/>
                  </a:solidFill>
                  <a:latin typeface="More Sugar"/>
                  <a:ea typeface="More Sugar"/>
                  <a:cs typeface="More Sugar"/>
                  <a:sym typeface="More Sugar"/>
                </a:rPr>
                <a:t>Cycle</a:t>
              </a:r>
            </a:p>
          </p:txBody>
        </p:sp>
        <p:sp>
          <p:nvSpPr>
            <p:cNvPr id="27" name="Freeform 17">
              <a:extLst>
                <a:ext uri="{FF2B5EF4-FFF2-40B4-BE49-F238E27FC236}">
                  <a16:creationId xmlns:a16="http://schemas.microsoft.com/office/drawing/2014/main" id="{F039E139-BBB1-4377-E508-DB76F8261B6F}"/>
                </a:ext>
              </a:extLst>
            </p:cNvPr>
            <p:cNvSpPr/>
            <p:nvPr/>
          </p:nvSpPr>
          <p:spPr>
            <a:xfrm>
              <a:off x="0" y="0"/>
              <a:ext cx="9285774" cy="9463209"/>
            </a:xfrm>
            <a:custGeom>
              <a:avLst/>
              <a:gdLst/>
              <a:ahLst/>
              <a:cxnLst/>
              <a:rect l="l" t="t" r="r" b="b"/>
              <a:pathLst>
                <a:path w="9285774" h="9463209">
                  <a:moveTo>
                    <a:pt x="0" y="0"/>
                  </a:moveTo>
                  <a:lnTo>
                    <a:pt x="9285774" y="0"/>
                  </a:lnTo>
                  <a:lnTo>
                    <a:pt x="9285774" y="9463209"/>
                  </a:lnTo>
                  <a:lnTo>
                    <a:pt x="0" y="9463209"/>
                  </a:lnTo>
                  <a:lnTo>
                    <a:pt x="0" y="0"/>
                  </a:lnTo>
                  <a:close/>
                </a:path>
              </a:pathLst>
            </a:custGeom>
            <a:blipFill>
              <a:blip r:embed="rId6"/>
              <a:stretch>
                <a:fillRect/>
              </a:stretch>
            </a:blipFill>
          </p:spPr>
          <p:txBody>
            <a:bodyPr/>
            <a:lstStyle/>
            <a:p>
              <a:endParaRPr lang="en-US"/>
            </a:p>
          </p:txBody>
        </p:sp>
        <p:sp>
          <p:nvSpPr>
            <p:cNvPr id="28" name="Freeform 18">
              <a:extLst>
                <a:ext uri="{FF2B5EF4-FFF2-40B4-BE49-F238E27FC236}">
                  <a16:creationId xmlns:a16="http://schemas.microsoft.com/office/drawing/2014/main" id="{7F706D74-1D33-48B2-A8CB-F41FD0721D0E}"/>
                </a:ext>
              </a:extLst>
            </p:cNvPr>
            <p:cNvSpPr/>
            <p:nvPr/>
          </p:nvSpPr>
          <p:spPr>
            <a:xfrm>
              <a:off x="5900754" y="4166688"/>
              <a:ext cx="1324923" cy="851754"/>
            </a:xfrm>
            <a:custGeom>
              <a:avLst/>
              <a:gdLst/>
              <a:ahLst/>
              <a:cxnLst/>
              <a:rect l="l" t="t" r="r" b="b"/>
              <a:pathLst>
                <a:path w="1324923" h="851754">
                  <a:moveTo>
                    <a:pt x="0" y="0"/>
                  </a:moveTo>
                  <a:lnTo>
                    <a:pt x="1324923" y="0"/>
                  </a:lnTo>
                  <a:lnTo>
                    <a:pt x="1324923" y="851755"/>
                  </a:lnTo>
                  <a:lnTo>
                    <a:pt x="0" y="851755"/>
                  </a:lnTo>
                  <a:lnTo>
                    <a:pt x="0" y="0"/>
                  </a:lnTo>
                  <a:close/>
                </a:path>
              </a:pathLst>
            </a:custGeom>
            <a:blipFill>
              <a:blip r:embed="rId7">
                <a:extLst>
                  <a:ext uri="{96DAC541-7B7A-43D3-8B79-37D633B846F1}">
                    <asvg:svgBlip xmlns:asvg="http://schemas.microsoft.com/office/drawing/2016/SVG/main" r:embed="rId8"/>
                  </a:ext>
                </a:extLst>
              </a:blip>
              <a:stretch>
                <a:fillRect l="-98582" r="-295933"/>
              </a:stretch>
            </a:blipFill>
          </p:spPr>
          <p:txBody>
            <a:bodyPr/>
            <a:lstStyle/>
            <a:p>
              <a:endParaRPr lang="en-US"/>
            </a:p>
          </p:txBody>
        </p:sp>
        <p:sp>
          <p:nvSpPr>
            <p:cNvPr id="29" name="Freeform 19">
              <a:extLst>
                <a:ext uri="{FF2B5EF4-FFF2-40B4-BE49-F238E27FC236}">
                  <a16:creationId xmlns:a16="http://schemas.microsoft.com/office/drawing/2014/main" id="{353C5823-2A6E-7541-4959-2FE0A19661BC}"/>
                </a:ext>
              </a:extLst>
            </p:cNvPr>
            <p:cNvSpPr/>
            <p:nvPr/>
          </p:nvSpPr>
          <p:spPr>
            <a:xfrm rot="9732271" flipH="1">
              <a:off x="6281888" y="4342999"/>
              <a:ext cx="652461" cy="499133"/>
            </a:xfrm>
            <a:custGeom>
              <a:avLst/>
              <a:gdLst/>
              <a:ahLst/>
              <a:cxnLst/>
              <a:rect l="l" t="t" r="r" b="b"/>
              <a:pathLst>
                <a:path w="652461" h="499133">
                  <a:moveTo>
                    <a:pt x="652461" y="0"/>
                  </a:moveTo>
                  <a:lnTo>
                    <a:pt x="0" y="0"/>
                  </a:lnTo>
                  <a:lnTo>
                    <a:pt x="0" y="499133"/>
                  </a:lnTo>
                  <a:lnTo>
                    <a:pt x="652461" y="499133"/>
                  </a:lnTo>
                  <a:lnTo>
                    <a:pt x="652461"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0" name="Freeform 20">
              <a:extLst>
                <a:ext uri="{FF2B5EF4-FFF2-40B4-BE49-F238E27FC236}">
                  <a16:creationId xmlns:a16="http://schemas.microsoft.com/office/drawing/2014/main" id="{2D2490DC-9DB9-038D-0F5B-6C6DDE8787C4}"/>
                </a:ext>
              </a:extLst>
            </p:cNvPr>
            <p:cNvSpPr/>
            <p:nvPr/>
          </p:nvSpPr>
          <p:spPr>
            <a:xfrm rot="-2699999" flipH="1">
              <a:off x="5170418" y="6731375"/>
              <a:ext cx="419116" cy="419116"/>
            </a:xfrm>
            <a:custGeom>
              <a:avLst/>
              <a:gdLst/>
              <a:ahLst/>
              <a:cxnLst/>
              <a:rect l="l" t="t" r="r" b="b"/>
              <a:pathLst>
                <a:path w="419116" h="419116">
                  <a:moveTo>
                    <a:pt x="419116" y="0"/>
                  </a:moveTo>
                  <a:lnTo>
                    <a:pt x="0" y="0"/>
                  </a:lnTo>
                  <a:lnTo>
                    <a:pt x="0" y="419116"/>
                  </a:lnTo>
                  <a:lnTo>
                    <a:pt x="419116" y="419116"/>
                  </a:lnTo>
                  <a:lnTo>
                    <a:pt x="419116"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1" name="TextBox 21">
              <a:extLst>
                <a:ext uri="{FF2B5EF4-FFF2-40B4-BE49-F238E27FC236}">
                  <a16:creationId xmlns:a16="http://schemas.microsoft.com/office/drawing/2014/main" id="{8E52A8EA-E031-0378-ABF4-3F222235C2B8}"/>
                </a:ext>
              </a:extLst>
            </p:cNvPr>
            <p:cNvSpPr txBox="1"/>
            <p:nvPr/>
          </p:nvSpPr>
          <p:spPr>
            <a:xfrm rot="1061621">
              <a:off x="4585631" y="513933"/>
              <a:ext cx="2452706" cy="1045029"/>
            </a:xfrm>
            <a:prstGeom prst="rect">
              <a:avLst/>
            </a:prstGeom>
          </p:spPr>
          <p:txBody>
            <a:bodyPr lIns="0" tIns="0" rIns="0" bIns="0" rtlCol="0" anchor="t">
              <a:spAutoFit/>
            </a:bodyPr>
            <a:lstStyle/>
            <a:p>
              <a:pPr algn="ctr">
                <a:lnSpc>
                  <a:spcPts val="5536"/>
                </a:lnSpc>
              </a:pPr>
              <a:r>
                <a:rPr lang="en-US" sz="3954" b="1">
                  <a:solidFill>
                    <a:srgbClr val="FFFFFF"/>
                  </a:solidFill>
                  <a:latin typeface="Asap Condensed Bold"/>
                  <a:ea typeface="Asap Condensed Bold"/>
                  <a:cs typeface="Asap Condensed Bold"/>
                  <a:sym typeface="Asap Condensed Bold"/>
                </a:rPr>
                <a:t>Eggs stay</a:t>
              </a:r>
            </a:p>
          </p:txBody>
        </p:sp>
        <p:sp>
          <p:nvSpPr>
            <p:cNvPr id="32" name="TextBox 22">
              <a:extLst>
                <a:ext uri="{FF2B5EF4-FFF2-40B4-BE49-F238E27FC236}">
                  <a16:creationId xmlns:a16="http://schemas.microsoft.com/office/drawing/2014/main" id="{AE9E6839-30F8-B3E2-3C76-F510B916550B}"/>
                </a:ext>
              </a:extLst>
            </p:cNvPr>
            <p:cNvSpPr txBox="1"/>
            <p:nvPr/>
          </p:nvSpPr>
          <p:spPr>
            <a:xfrm rot="1061621">
              <a:off x="3586170" y="1112423"/>
              <a:ext cx="3985242" cy="1309987"/>
            </a:xfrm>
            <a:prstGeom prst="rect">
              <a:avLst/>
            </a:prstGeom>
          </p:spPr>
          <p:txBody>
            <a:bodyPr lIns="0" tIns="0" rIns="0" bIns="0" rtlCol="0" anchor="t">
              <a:spAutoFit/>
            </a:bodyPr>
            <a:lstStyle/>
            <a:p>
              <a:pPr algn="ctr">
                <a:lnSpc>
                  <a:spcPts val="5536"/>
                </a:lnSpc>
              </a:pPr>
              <a:r>
                <a:rPr lang="en-US" sz="3954" b="1" dirty="0">
                  <a:solidFill>
                    <a:srgbClr val="FFFFFF"/>
                  </a:solidFill>
                  <a:latin typeface="Asap Condensed Bold"/>
                  <a:ea typeface="Asap Condensed Bold"/>
                  <a:cs typeface="Asap Condensed Bold"/>
                  <a:sym typeface="Asap Condensed Bold"/>
                </a:rPr>
                <a:t>dormant in soil</a:t>
              </a:r>
            </a:p>
          </p:txBody>
        </p:sp>
        <p:sp>
          <p:nvSpPr>
            <p:cNvPr id="33" name="TextBox 23">
              <a:extLst>
                <a:ext uri="{FF2B5EF4-FFF2-40B4-BE49-F238E27FC236}">
                  <a16:creationId xmlns:a16="http://schemas.microsoft.com/office/drawing/2014/main" id="{21886464-70B8-6FF0-D74E-7B4E3F1B03BD}"/>
                </a:ext>
              </a:extLst>
            </p:cNvPr>
            <p:cNvSpPr txBox="1"/>
            <p:nvPr/>
          </p:nvSpPr>
          <p:spPr>
            <a:xfrm rot="3076583">
              <a:off x="555657" y="6094556"/>
              <a:ext cx="3525101" cy="1134375"/>
            </a:xfrm>
            <a:prstGeom prst="rect">
              <a:avLst/>
            </a:prstGeom>
          </p:spPr>
          <p:txBody>
            <a:bodyPr lIns="0" tIns="0" rIns="0" bIns="0" rtlCol="0" anchor="t">
              <a:spAutoFit/>
            </a:bodyPr>
            <a:lstStyle/>
            <a:p>
              <a:pPr algn="ctr">
                <a:lnSpc>
                  <a:spcPts val="4385"/>
                </a:lnSpc>
              </a:pPr>
              <a:r>
                <a:rPr lang="en-US" sz="3132" b="1">
                  <a:solidFill>
                    <a:srgbClr val="FFFFFF"/>
                  </a:solidFill>
                  <a:latin typeface="Asap Condensed Bold"/>
                  <a:ea typeface="Asap Condensed Bold"/>
                  <a:cs typeface="Asap Condensed Bold"/>
                  <a:sym typeface="Asap Condensed Bold"/>
                </a:rPr>
                <a:t>Shrimp mate and</a:t>
              </a:r>
            </a:p>
          </p:txBody>
        </p:sp>
        <p:sp>
          <p:nvSpPr>
            <p:cNvPr id="34" name="TextBox 24">
              <a:extLst>
                <a:ext uri="{FF2B5EF4-FFF2-40B4-BE49-F238E27FC236}">
                  <a16:creationId xmlns:a16="http://schemas.microsoft.com/office/drawing/2014/main" id="{BF6C2C0B-F49C-881E-E14E-8A1A651D09EC}"/>
                </a:ext>
              </a:extLst>
            </p:cNvPr>
            <p:cNvSpPr txBox="1"/>
            <p:nvPr/>
          </p:nvSpPr>
          <p:spPr>
            <a:xfrm rot="-3546442">
              <a:off x="-53026" y="2226377"/>
              <a:ext cx="2876017" cy="1059359"/>
            </a:xfrm>
            <a:prstGeom prst="rect">
              <a:avLst/>
            </a:prstGeom>
          </p:spPr>
          <p:txBody>
            <a:bodyPr lIns="0" tIns="0" rIns="0" bIns="0" rtlCol="0" anchor="t">
              <a:spAutoFit/>
            </a:bodyPr>
            <a:lstStyle/>
            <a:p>
              <a:pPr algn="ctr">
                <a:lnSpc>
                  <a:spcPts val="5193"/>
                </a:lnSpc>
              </a:pPr>
              <a:r>
                <a:rPr lang="en-US" sz="3709" b="1">
                  <a:solidFill>
                    <a:srgbClr val="FFFFFF"/>
                  </a:solidFill>
                  <a:latin typeface="Asap Condensed Bold"/>
                  <a:ea typeface="Asap Condensed Bold"/>
                  <a:cs typeface="Asap Condensed Bold"/>
                  <a:sym typeface="Asap Condensed Bold"/>
                </a:rPr>
                <a:t>Playa dries </a:t>
              </a:r>
            </a:p>
          </p:txBody>
        </p:sp>
        <p:sp>
          <p:nvSpPr>
            <p:cNvPr id="35" name="TextBox 25">
              <a:extLst>
                <a:ext uri="{FF2B5EF4-FFF2-40B4-BE49-F238E27FC236}">
                  <a16:creationId xmlns:a16="http://schemas.microsoft.com/office/drawing/2014/main" id="{EC556364-68DF-2B0E-7FF8-AD398B7D4A1A}"/>
                </a:ext>
              </a:extLst>
            </p:cNvPr>
            <p:cNvSpPr txBox="1"/>
            <p:nvPr/>
          </p:nvSpPr>
          <p:spPr>
            <a:xfrm rot="-3553217">
              <a:off x="111563" y="2601462"/>
              <a:ext cx="3672048" cy="1211066"/>
            </a:xfrm>
            <a:prstGeom prst="rect">
              <a:avLst/>
            </a:prstGeom>
          </p:spPr>
          <p:txBody>
            <a:bodyPr lIns="0" tIns="0" rIns="0" bIns="0" rtlCol="0" anchor="t">
              <a:spAutoFit/>
            </a:bodyPr>
            <a:lstStyle/>
            <a:p>
              <a:pPr algn="ctr">
                <a:lnSpc>
                  <a:spcPts val="5193"/>
                </a:lnSpc>
              </a:pPr>
              <a:r>
                <a:rPr lang="en-US" sz="3709" b="1" dirty="0">
                  <a:solidFill>
                    <a:srgbClr val="FFFFFF"/>
                  </a:solidFill>
                  <a:latin typeface="Asap Condensed Bold"/>
                  <a:ea typeface="Asap Condensed Bold"/>
                  <a:cs typeface="Asap Condensed Bold"/>
                  <a:sym typeface="Asap Condensed Bold"/>
                </a:rPr>
                <a:t>and shrimp die</a:t>
              </a:r>
            </a:p>
          </p:txBody>
        </p:sp>
        <p:sp>
          <p:nvSpPr>
            <p:cNvPr id="36" name="Freeform 26">
              <a:extLst>
                <a:ext uri="{FF2B5EF4-FFF2-40B4-BE49-F238E27FC236}">
                  <a16:creationId xmlns:a16="http://schemas.microsoft.com/office/drawing/2014/main" id="{048C50CB-A823-C840-60DE-F49B03FCED71}"/>
                </a:ext>
              </a:extLst>
            </p:cNvPr>
            <p:cNvSpPr/>
            <p:nvPr/>
          </p:nvSpPr>
          <p:spPr>
            <a:xfrm rot="10489336">
              <a:off x="6080464" y="6354923"/>
              <a:ext cx="411349" cy="411349"/>
            </a:xfrm>
            <a:custGeom>
              <a:avLst/>
              <a:gdLst/>
              <a:ahLst/>
              <a:cxnLst/>
              <a:rect l="l" t="t" r="r" b="b"/>
              <a:pathLst>
                <a:path w="411349" h="411349">
                  <a:moveTo>
                    <a:pt x="0" y="0"/>
                  </a:moveTo>
                  <a:lnTo>
                    <a:pt x="411349" y="0"/>
                  </a:lnTo>
                  <a:lnTo>
                    <a:pt x="411349" y="411349"/>
                  </a:lnTo>
                  <a:lnTo>
                    <a:pt x="0" y="4113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7" name="Freeform 27">
              <a:extLst>
                <a:ext uri="{FF2B5EF4-FFF2-40B4-BE49-F238E27FC236}">
                  <a16:creationId xmlns:a16="http://schemas.microsoft.com/office/drawing/2014/main" id="{84A940FA-FEB8-759B-B8BC-8661DA62775C}"/>
                </a:ext>
              </a:extLst>
            </p:cNvPr>
            <p:cNvSpPr/>
            <p:nvPr/>
          </p:nvSpPr>
          <p:spPr>
            <a:xfrm rot="-2699999" flipH="1">
              <a:off x="2703867" y="5900466"/>
              <a:ext cx="731540" cy="731540"/>
            </a:xfrm>
            <a:custGeom>
              <a:avLst/>
              <a:gdLst/>
              <a:ahLst/>
              <a:cxnLst/>
              <a:rect l="l" t="t" r="r" b="b"/>
              <a:pathLst>
                <a:path w="731540" h="731540">
                  <a:moveTo>
                    <a:pt x="731539" y="0"/>
                  </a:moveTo>
                  <a:lnTo>
                    <a:pt x="0" y="0"/>
                  </a:lnTo>
                  <a:lnTo>
                    <a:pt x="0" y="731540"/>
                  </a:lnTo>
                  <a:lnTo>
                    <a:pt x="731539" y="731540"/>
                  </a:lnTo>
                  <a:lnTo>
                    <a:pt x="731539"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8" name="Freeform 28">
              <a:extLst>
                <a:ext uri="{FF2B5EF4-FFF2-40B4-BE49-F238E27FC236}">
                  <a16:creationId xmlns:a16="http://schemas.microsoft.com/office/drawing/2014/main" id="{A8602F27-D17F-3754-77D8-344DC8B56687}"/>
                </a:ext>
              </a:extLst>
            </p:cNvPr>
            <p:cNvSpPr/>
            <p:nvPr/>
          </p:nvSpPr>
          <p:spPr>
            <a:xfrm rot="9732271" flipH="1">
              <a:off x="3211242" y="6327147"/>
              <a:ext cx="428992" cy="328179"/>
            </a:xfrm>
            <a:custGeom>
              <a:avLst/>
              <a:gdLst/>
              <a:ahLst/>
              <a:cxnLst/>
              <a:rect l="l" t="t" r="r" b="b"/>
              <a:pathLst>
                <a:path w="428992" h="328179">
                  <a:moveTo>
                    <a:pt x="428992" y="0"/>
                  </a:moveTo>
                  <a:lnTo>
                    <a:pt x="0" y="0"/>
                  </a:lnTo>
                  <a:lnTo>
                    <a:pt x="0" y="328179"/>
                  </a:lnTo>
                  <a:lnTo>
                    <a:pt x="428992" y="328179"/>
                  </a:lnTo>
                  <a:lnTo>
                    <a:pt x="428992"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9" name="Freeform 29">
              <a:extLst>
                <a:ext uri="{FF2B5EF4-FFF2-40B4-BE49-F238E27FC236}">
                  <a16:creationId xmlns:a16="http://schemas.microsoft.com/office/drawing/2014/main" id="{CF833D62-7D92-D228-9D19-4397DBB89300}"/>
                </a:ext>
              </a:extLst>
            </p:cNvPr>
            <p:cNvSpPr/>
            <p:nvPr/>
          </p:nvSpPr>
          <p:spPr>
            <a:xfrm>
              <a:off x="2178211" y="3559416"/>
              <a:ext cx="1143166" cy="851754"/>
            </a:xfrm>
            <a:custGeom>
              <a:avLst/>
              <a:gdLst/>
              <a:ahLst/>
              <a:cxnLst/>
              <a:rect l="l" t="t" r="r" b="b"/>
              <a:pathLst>
                <a:path w="1143166" h="851754">
                  <a:moveTo>
                    <a:pt x="0" y="0"/>
                  </a:moveTo>
                  <a:lnTo>
                    <a:pt x="1143166" y="0"/>
                  </a:lnTo>
                  <a:lnTo>
                    <a:pt x="1143166" y="851754"/>
                  </a:lnTo>
                  <a:lnTo>
                    <a:pt x="0" y="851754"/>
                  </a:lnTo>
                  <a:lnTo>
                    <a:pt x="0" y="0"/>
                  </a:lnTo>
                  <a:close/>
                </a:path>
              </a:pathLst>
            </a:custGeom>
            <a:blipFill>
              <a:blip r:embed="rId13">
                <a:extLst>
                  <a:ext uri="{96DAC541-7B7A-43D3-8B79-37D633B846F1}">
                    <asvg:svgBlip xmlns:asvg="http://schemas.microsoft.com/office/drawing/2016/SVG/main" r:embed="rId14"/>
                  </a:ext>
                </a:extLst>
              </a:blip>
              <a:stretch>
                <a:fillRect l="-114256" r="-358884"/>
              </a:stretch>
            </a:blipFill>
          </p:spPr>
          <p:txBody>
            <a:bodyPr/>
            <a:lstStyle/>
            <a:p>
              <a:endParaRPr lang="en-US"/>
            </a:p>
          </p:txBody>
        </p:sp>
        <p:sp>
          <p:nvSpPr>
            <p:cNvPr id="40" name="Freeform 30">
              <a:extLst>
                <a:ext uri="{FF2B5EF4-FFF2-40B4-BE49-F238E27FC236}">
                  <a16:creationId xmlns:a16="http://schemas.microsoft.com/office/drawing/2014/main" id="{8AC9C1E1-7132-D73C-5A2A-055ADDBD82B5}"/>
                </a:ext>
              </a:extLst>
            </p:cNvPr>
            <p:cNvSpPr/>
            <p:nvPr/>
          </p:nvSpPr>
          <p:spPr>
            <a:xfrm rot="9732271" flipH="1">
              <a:off x="2330114" y="3839840"/>
              <a:ext cx="407796" cy="311964"/>
            </a:xfrm>
            <a:custGeom>
              <a:avLst/>
              <a:gdLst/>
              <a:ahLst/>
              <a:cxnLst/>
              <a:rect l="l" t="t" r="r" b="b"/>
              <a:pathLst>
                <a:path w="407796" h="311964">
                  <a:moveTo>
                    <a:pt x="407796" y="0"/>
                  </a:moveTo>
                  <a:lnTo>
                    <a:pt x="0" y="0"/>
                  </a:lnTo>
                  <a:lnTo>
                    <a:pt x="0" y="311964"/>
                  </a:lnTo>
                  <a:lnTo>
                    <a:pt x="407796" y="311964"/>
                  </a:lnTo>
                  <a:lnTo>
                    <a:pt x="407796" y="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1" name="Freeform 31">
              <a:extLst>
                <a:ext uri="{FF2B5EF4-FFF2-40B4-BE49-F238E27FC236}">
                  <a16:creationId xmlns:a16="http://schemas.microsoft.com/office/drawing/2014/main" id="{BC13AD61-72C2-BD5B-83B5-6D0C242DCCAB}"/>
                </a:ext>
              </a:extLst>
            </p:cNvPr>
            <p:cNvSpPr/>
            <p:nvPr/>
          </p:nvSpPr>
          <p:spPr>
            <a:xfrm>
              <a:off x="4220734" y="2023039"/>
              <a:ext cx="1324923" cy="851754"/>
            </a:xfrm>
            <a:custGeom>
              <a:avLst/>
              <a:gdLst/>
              <a:ahLst/>
              <a:cxnLst/>
              <a:rect l="l" t="t" r="r" b="b"/>
              <a:pathLst>
                <a:path w="1324923" h="851754">
                  <a:moveTo>
                    <a:pt x="0" y="0"/>
                  </a:moveTo>
                  <a:lnTo>
                    <a:pt x="1324924" y="0"/>
                  </a:lnTo>
                  <a:lnTo>
                    <a:pt x="1324924" y="851754"/>
                  </a:lnTo>
                  <a:lnTo>
                    <a:pt x="0" y="851754"/>
                  </a:lnTo>
                  <a:lnTo>
                    <a:pt x="0" y="0"/>
                  </a:lnTo>
                  <a:close/>
                </a:path>
              </a:pathLst>
            </a:custGeom>
            <a:blipFill>
              <a:blip r:embed="rId13">
                <a:extLst>
                  <a:ext uri="{96DAC541-7B7A-43D3-8B79-37D633B846F1}">
                    <asvg:svgBlip xmlns:asvg="http://schemas.microsoft.com/office/drawing/2016/SVG/main" r:embed="rId14"/>
                  </a:ext>
                </a:extLst>
              </a:blip>
              <a:stretch>
                <a:fillRect l="-98582" r="-295933"/>
              </a:stretch>
            </a:blipFill>
          </p:spPr>
          <p:txBody>
            <a:bodyPr/>
            <a:lstStyle/>
            <a:p>
              <a:endParaRPr lang="en-US"/>
            </a:p>
          </p:txBody>
        </p:sp>
        <p:sp>
          <p:nvSpPr>
            <p:cNvPr id="42" name="Freeform 32">
              <a:extLst>
                <a:ext uri="{FF2B5EF4-FFF2-40B4-BE49-F238E27FC236}">
                  <a16:creationId xmlns:a16="http://schemas.microsoft.com/office/drawing/2014/main" id="{20B4E97D-EBA0-B15A-4219-452A93C2A781}"/>
                </a:ext>
              </a:extLst>
            </p:cNvPr>
            <p:cNvSpPr/>
            <p:nvPr/>
          </p:nvSpPr>
          <p:spPr>
            <a:xfrm rot="9732271" flipH="1">
              <a:off x="4556966" y="2199349"/>
              <a:ext cx="652461" cy="499133"/>
            </a:xfrm>
            <a:custGeom>
              <a:avLst/>
              <a:gdLst/>
              <a:ahLst/>
              <a:cxnLst/>
              <a:rect l="l" t="t" r="r" b="b"/>
              <a:pathLst>
                <a:path w="652461" h="499133">
                  <a:moveTo>
                    <a:pt x="652460" y="0"/>
                  </a:moveTo>
                  <a:lnTo>
                    <a:pt x="0" y="0"/>
                  </a:lnTo>
                  <a:lnTo>
                    <a:pt x="0" y="499133"/>
                  </a:lnTo>
                  <a:lnTo>
                    <a:pt x="652460" y="499133"/>
                  </a:lnTo>
                  <a:lnTo>
                    <a:pt x="65246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3" name="Freeform 33">
              <a:extLst>
                <a:ext uri="{FF2B5EF4-FFF2-40B4-BE49-F238E27FC236}">
                  <a16:creationId xmlns:a16="http://schemas.microsoft.com/office/drawing/2014/main" id="{93346483-50BA-E54C-D282-B5CACCC5CDB3}"/>
                </a:ext>
              </a:extLst>
            </p:cNvPr>
            <p:cNvSpPr/>
            <p:nvPr/>
          </p:nvSpPr>
          <p:spPr>
            <a:xfrm>
              <a:off x="6251782" y="3781393"/>
              <a:ext cx="311434" cy="464827"/>
            </a:xfrm>
            <a:custGeom>
              <a:avLst/>
              <a:gdLst/>
              <a:ahLst/>
              <a:cxnLst/>
              <a:rect l="l" t="t" r="r" b="b"/>
              <a:pathLst>
                <a:path w="311434" h="464827">
                  <a:moveTo>
                    <a:pt x="0" y="0"/>
                  </a:moveTo>
                  <a:lnTo>
                    <a:pt x="311434" y="0"/>
                  </a:lnTo>
                  <a:lnTo>
                    <a:pt x="311434" y="464826"/>
                  </a:lnTo>
                  <a:lnTo>
                    <a:pt x="0" y="4648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44" name="Freeform 34">
              <a:extLst>
                <a:ext uri="{FF2B5EF4-FFF2-40B4-BE49-F238E27FC236}">
                  <a16:creationId xmlns:a16="http://schemas.microsoft.com/office/drawing/2014/main" id="{2C701B70-BACC-830D-DF96-CE48EFA8989E}"/>
                </a:ext>
              </a:extLst>
            </p:cNvPr>
            <p:cNvSpPr/>
            <p:nvPr/>
          </p:nvSpPr>
          <p:spPr>
            <a:xfrm>
              <a:off x="6608118" y="3572134"/>
              <a:ext cx="233064" cy="347857"/>
            </a:xfrm>
            <a:custGeom>
              <a:avLst/>
              <a:gdLst/>
              <a:ahLst/>
              <a:cxnLst/>
              <a:rect l="l" t="t" r="r" b="b"/>
              <a:pathLst>
                <a:path w="233064" h="347857">
                  <a:moveTo>
                    <a:pt x="0" y="0"/>
                  </a:moveTo>
                  <a:lnTo>
                    <a:pt x="233065" y="0"/>
                  </a:lnTo>
                  <a:lnTo>
                    <a:pt x="233065" y="347857"/>
                  </a:lnTo>
                  <a:lnTo>
                    <a:pt x="0" y="34785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45" name="Freeform 35">
              <a:extLst>
                <a:ext uri="{FF2B5EF4-FFF2-40B4-BE49-F238E27FC236}">
                  <a16:creationId xmlns:a16="http://schemas.microsoft.com/office/drawing/2014/main" id="{DAE4E019-B4AA-00B5-371F-F0B4CC62E4C2}"/>
                </a:ext>
              </a:extLst>
            </p:cNvPr>
            <p:cNvSpPr/>
            <p:nvPr/>
          </p:nvSpPr>
          <p:spPr>
            <a:xfrm rot="7805067" flipH="1">
              <a:off x="2857620" y="3840296"/>
              <a:ext cx="399960" cy="399960"/>
            </a:xfrm>
            <a:custGeom>
              <a:avLst/>
              <a:gdLst/>
              <a:ahLst/>
              <a:cxnLst/>
              <a:rect l="l" t="t" r="r" b="b"/>
              <a:pathLst>
                <a:path w="399960" h="399960">
                  <a:moveTo>
                    <a:pt x="399960" y="0"/>
                  </a:moveTo>
                  <a:lnTo>
                    <a:pt x="0" y="0"/>
                  </a:lnTo>
                  <a:lnTo>
                    <a:pt x="0" y="399960"/>
                  </a:lnTo>
                  <a:lnTo>
                    <a:pt x="399960" y="399960"/>
                  </a:lnTo>
                  <a:lnTo>
                    <a:pt x="39996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46" name="TextBox 36">
              <a:extLst>
                <a:ext uri="{FF2B5EF4-FFF2-40B4-BE49-F238E27FC236}">
                  <a16:creationId xmlns:a16="http://schemas.microsoft.com/office/drawing/2014/main" id="{BBB947F5-D83D-583F-FD25-2088AE09C19D}"/>
                </a:ext>
              </a:extLst>
            </p:cNvPr>
            <p:cNvSpPr txBox="1"/>
            <p:nvPr/>
          </p:nvSpPr>
          <p:spPr>
            <a:xfrm rot="5466502">
              <a:off x="7083980" y="4243871"/>
              <a:ext cx="2653381" cy="1070748"/>
            </a:xfrm>
            <a:prstGeom prst="rect">
              <a:avLst/>
            </a:prstGeom>
          </p:spPr>
          <p:txBody>
            <a:bodyPr lIns="0" tIns="0" rIns="0" bIns="0" rtlCol="0" anchor="t">
              <a:spAutoFit/>
            </a:bodyPr>
            <a:lstStyle/>
            <a:p>
              <a:pPr algn="ctr">
                <a:lnSpc>
                  <a:spcPts val="5536"/>
                </a:lnSpc>
              </a:pPr>
              <a:r>
                <a:rPr lang="en-US" sz="3954" b="1">
                  <a:solidFill>
                    <a:srgbClr val="FFFFFF"/>
                  </a:solidFill>
                  <a:latin typeface="Asap Condensed Bold"/>
                  <a:ea typeface="Asap Condensed Bold"/>
                  <a:cs typeface="Asap Condensed Bold"/>
                  <a:sym typeface="Asap Condensed Bold"/>
                </a:rPr>
                <a:t>Playa fills</a:t>
              </a:r>
            </a:p>
          </p:txBody>
        </p:sp>
        <p:sp>
          <p:nvSpPr>
            <p:cNvPr id="47" name="TextBox 37">
              <a:extLst>
                <a:ext uri="{FF2B5EF4-FFF2-40B4-BE49-F238E27FC236}">
                  <a16:creationId xmlns:a16="http://schemas.microsoft.com/office/drawing/2014/main" id="{6B47C17F-3D4C-A4AC-AC38-7C20E71E94F4}"/>
                </a:ext>
              </a:extLst>
            </p:cNvPr>
            <p:cNvSpPr txBox="1"/>
            <p:nvPr/>
          </p:nvSpPr>
          <p:spPr>
            <a:xfrm rot="5466502">
              <a:off x="6340015" y="4216202"/>
              <a:ext cx="2841788" cy="1100945"/>
            </a:xfrm>
            <a:prstGeom prst="rect">
              <a:avLst/>
            </a:prstGeom>
          </p:spPr>
          <p:txBody>
            <a:bodyPr lIns="0" tIns="0" rIns="0" bIns="0" rtlCol="0" anchor="t">
              <a:spAutoFit/>
            </a:bodyPr>
            <a:lstStyle/>
            <a:p>
              <a:pPr algn="ctr">
                <a:lnSpc>
                  <a:spcPts val="5536"/>
                </a:lnSpc>
              </a:pPr>
              <a:r>
                <a:rPr lang="en-US" sz="3954" b="1">
                  <a:solidFill>
                    <a:srgbClr val="FFFFFF"/>
                  </a:solidFill>
                  <a:latin typeface="Asap Condensed Bold"/>
                  <a:ea typeface="Asap Condensed Bold"/>
                  <a:cs typeface="Asap Condensed Bold"/>
                  <a:sym typeface="Asap Condensed Bold"/>
                </a:rPr>
                <a:t>with water</a:t>
              </a:r>
            </a:p>
          </p:txBody>
        </p:sp>
        <p:sp>
          <p:nvSpPr>
            <p:cNvPr id="48" name="TextBox 38">
              <a:extLst>
                <a:ext uri="{FF2B5EF4-FFF2-40B4-BE49-F238E27FC236}">
                  <a16:creationId xmlns:a16="http://schemas.microsoft.com/office/drawing/2014/main" id="{E9A234F5-07F1-C84F-9ACF-C0AF3576196D}"/>
                </a:ext>
              </a:extLst>
            </p:cNvPr>
            <p:cNvSpPr txBox="1"/>
            <p:nvPr/>
          </p:nvSpPr>
          <p:spPr>
            <a:xfrm rot="-950440">
              <a:off x="4136150" y="7229890"/>
              <a:ext cx="2880154" cy="1109754"/>
            </a:xfrm>
            <a:prstGeom prst="rect">
              <a:avLst/>
            </a:prstGeom>
          </p:spPr>
          <p:txBody>
            <a:bodyPr lIns="0" tIns="0" rIns="0" bIns="0" rtlCol="0" anchor="t">
              <a:spAutoFit/>
            </a:bodyPr>
            <a:lstStyle/>
            <a:p>
              <a:pPr algn="ctr">
                <a:lnSpc>
                  <a:spcPts val="5536"/>
                </a:lnSpc>
              </a:pPr>
              <a:r>
                <a:rPr lang="en-US" sz="3954" b="1">
                  <a:solidFill>
                    <a:srgbClr val="FFFFFF"/>
                  </a:solidFill>
                  <a:latin typeface="Asap Condensed Bold"/>
                  <a:ea typeface="Asap Condensed Bold"/>
                  <a:cs typeface="Asap Condensed Bold"/>
                  <a:sym typeface="Asap Condensed Bold"/>
                </a:rPr>
                <a:t>Eggs hatch</a:t>
              </a:r>
            </a:p>
          </p:txBody>
        </p:sp>
        <p:sp>
          <p:nvSpPr>
            <p:cNvPr id="49" name="TextBox 39">
              <a:extLst>
                <a:ext uri="{FF2B5EF4-FFF2-40B4-BE49-F238E27FC236}">
                  <a16:creationId xmlns:a16="http://schemas.microsoft.com/office/drawing/2014/main" id="{FE11E236-FC61-1838-B7CD-8B9AC4157A2F}"/>
                </a:ext>
              </a:extLst>
            </p:cNvPr>
            <p:cNvSpPr txBox="1"/>
            <p:nvPr/>
          </p:nvSpPr>
          <p:spPr>
            <a:xfrm rot="3217999">
              <a:off x="204992" y="6382269"/>
              <a:ext cx="3191691" cy="1050210"/>
            </a:xfrm>
            <a:prstGeom prst="rect">
              <a:avLst/>
            </a:prstGeom>
          </p:spPr>
          <p:txBody>
            <a:bodyPr lIns="0" tIns="0" rIns="0" bIns="0" rtlCol="0" anchor="t">
              <a:spAutoFit/>
            </a:bodyPr>
            <a:lstStyle/>
            <a:p>
              <a:pPr algn="ctr">
                <a:lnSpc>
                  <a:spcPts val="4385"/>
                </a:lnSpc>
              </a:pPr>
              <a:r>
                <a:rPr lang="en-US" sz="3132" b="1">
                  <a:solidFill>
                    <a:srgbClr val="FFFFFF"/>
                  </a:solidFill>
                  <a:latin typeface="Asap Condensed Bold"/>
                  <a:ea typeface="Asap Condensed Bold"/>
                  <a:cs typeface="Asap Condensed Bold"/>
                  <a:sym typeface="Asap Condensed Bold"/>
                </a:rPr>
                <a:t>lay eggs in mud</a:t>
              </a:r>
            </a:p>
          </p:txBody>
        </p:sp>
        <p:sp>
          <p:nvSpPr>
            <p:cNvPr id="50" name="Freeform 40">
              <a:extLst>
                <a:ext uri="{FF2B5EF4-FFF2-40B4-BE49-F238E27FC236}">
                  <a16:creationId xmlns:a16="http://schemas.microsoft.com/office/drawing/2014/main" id="{4A0D5EE5-61E9-620C-F6ED-B4DBB4226CEE}"/>
                </a:ext>
              </a:extLst>
            </p:cNvPr>
            <p:cNvSpPr/>
            <p:nvPr/>
          </p:nvSpPr>
          <p:spPr>
            <a:xfrm rot="8560089">
              <a:off x="5751617" y="6743498"/>
              <a:ext cx="298275" cy="298275"/>
            </a:xfrm>
            <a:custGeom>
              <a:avLst/>
              <a:gdLst/>
              <a:ahLst/>
              <a:cxnLst/>
              <a:rect l="l" t="t" r="r" b="b"/>
              <a:pathLst>
                <a:path w="298275" h="298275">
                  <a:moveTo>
                    <a:pt x="0" y="0"/>
                  </a:moveTo>
                  <a:lnTo>
                    <a:pt x="298275" y="0"/>
                  </a:lnTo>
                  <a:lnTo>
                    <a:pt x="298275" y="298275"/>
                  </a:lnTo>
                  <a:lnTo>
                    <a:pt x="0" y="2982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1" name="Freeform 41">
              <a:extLst>
                <a:ext uri="{FF2B5EF4-FFF2-40B4-BE49-F238E27FC236}">
                  <a16:creationId xmlns:a16="http://schemas.microsoft.com/office/drawing/2014/main" id="{8FC16ACF-A8B0-595D-E104-82C149BDBF71}"/>
                </a:ext>
              </a:extLst>
            </p:cNvPr>
            <p:cNvSpPr/>
            <p:nvPr/>
          </p:nvSpPr>
          <p:spPr>
            <a:xfrm rot="-3236690" flipH="1">
              <a:off x="5523615" y="6325446"/>
              <a:ext cx="298275" cy="298275"/>
            </a:xfrm>
            <a:custGeom>
              <a:avLst/>
              <a:gdLst/>
              <a:ahLst/>
              <a:cxnLst/>
              <a:rect l="l" t="t" r="r" b="b"/>
              <a:pathLst>
                <a:path w="298275" h="298275">
                  <a:moveTo>
                    <a:pt x="298275" y="0"/>
                  </a:moveTo>
                  <a:lnTo>
                    <a:pt x="0" y="0"/>
                  </a:lnTo>
                  <a:lnTo>
                    <a:pt x="0" y="298275"/>
                  </a:lnTo>
                  <a:lnTo>
                    <a:pt x="298275" y="298275"/>
                  </a:lnTo>
                  <a:lnTo>
                    <a:pt x="29827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52" name="Date Placeholder 51">
            <a:extLst>
              <a:ext uri="{FF2B5EF4-FFF2-40B4-BE49-F238E27FC236}">
                <a16:creationId xmlns:a16="http://schemas.microsoft.com/office/drawing/2014/main" id="{B70F1B4F-10CB-CF17-E4AE-1AB5D316BAFA}"/>
              </a:ext>
            </a:extLst>
          </p:cNvPr>
          <p:cNvSpPr>
            <a:spLocks noGrp="1"/>
          </p:cNvSpPr>
          <p:nvPr>
            <p:ph type="dt" sz="half" idx="10"/>
          </p:nvPr>
        </p:nvSpPr>
        <p:spPr/>
        <p:txBody>
          <a:bodyPr/>
          <a:lstStyle/>
          <a:p>
            <a:fld id="{E19F0F8D-0699-D148-BFC7-640327F3D228}" type="datetimeyyyy">
              <a:rPr lang="en-US" smtClean="0"/>
              <a:t>2025</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4456000" y="2489980"/>
            <a:ext cx="1945369" cy="1296102"/>
          </a:xfrm>
          <a:custGeom>
            <a:avLst/>
            <a:gdLst/>
            <a:ahLst/>
            <a:cxnLst/>
            <a:rect l="l" t="t" r="r" b="b"/>
            <a:pathLst>
              <a:path w="1945369" h="1296102">
                <a:moveTo>
                  <a:pt x="0" y="0"/>
                </a:moveTo>
                <a:lnTo>
                  <a:pt x="1945369" y="0"/>
                </a:lnTo>
                <a:lnTo>
                  <a:pt x="1945369" y="1296103"/>
                </a:lnTo>
                <a:lnTo>
                  <a:pt x="0" y="129610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7145742" y="827787"/>
            <a:ext cx="3978134" cy="2284604"/>
          </a:xfrm>
          <a:custGeom>
            <a:avLst/>
            <a:gdLst/>
            <a:ahLst/>
            <a:cxnLst/>
            <a:rect l="l" t="t" r="r" b="b"/>
            <a:pathLst>
              <a:path w="3978134" h="2284604">
                <a:moveTo>
                  <a:pt x="0" y="0"/>
                </a:moveTo>
                <a:lnTo>
                  <a:pt x="3978133" y="0"/>
                </a:lnTo>
                <a:lnTo>
                  <a:pt x="3978133" y="2284604"/>
                </a:lnTo>
                <a:lnTo>
                  <a:pt x="0" y="228460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12704391" y="1532354"/>
            <a:ext cx="1272792" cy="2227386"/>
          </a:xfrm>
          <a:custGeom>
            <a:avLst/>
            <a:gdLst/>
            <a:ahLst/>
            <a:cxnLst/>
            <a:rect l="l" t="t" r="r" b="b"/>
            <a:pathLst>
              <a:path w="1272792" h="2227386">
                <a:moveTo>
                  <a:pt x="0" y="0"/>
                </a:moveTo>
                <a:lnTo>
                  <a:pt x="1272792" y="0"/>
                </a:lnTo>
                <a:lnTo>
                  <a:pt x="1272792" y="2227386"/>
                </a:lnTo>
                <a:lnTo>
                  <a:pt x="0" y="222738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2581452" y="3896702"/>
            <a:ext cx="1577980" cy="2377371"/>
          </a:xfrm>
          <a:custGeom>
            <a:avLst/>
            <a:gdLst/>
            <a:ahLst/>
            <a:cxnLst/>
            <a:rect l="l" t="t" r="r" b="b"/>
            <a:pathLst>
              <a:path w="1577980" h="2377371">
                <a:moveTo>
                  <a:pt x="0" y="0"/>
                </a:moveTo>
                <a:lnTo>
                  <a:pt x="1577979" y="0"/>
                </a:lnTo>
                <a:lnTo>
                  <a:pt x="1577979" y="2377371"/>
                </a:lnTo>
                <a:lnTo>
                  <a:pt x="0" y="2377371"/>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7960604" y="5143500"/>
            <a:ext cx="2348409" cy="2158723"/>
          </a:xfrm>
          <a:custGeom>
            <a:avLst/>
            <a:gdLst/>
            <a:ahLst/>
            <a:cxnLst/>
            <a:rect l="l" t="t" r="r" b="b"/>
            <a:pathLst>
              <a:path w="2348409" h="2158723">
                <a:moveTo>
                  <a:pt x="0" y="0"/>
                </a:moveTo>
                <a:lnTo>
                  <a:pt x="2348409" y="0"/>
                </a:lnTo>
                <a:lnTo>
                  <a:pt x="2348409" y="2158723"/>
                </a:lnTo>
                <a:lnTo>
                  <a:pt x="0" y="2158723"/>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1785374" y="5143500"/>
            <a:ext cx="3538904" cy="2827311"/>
          </a:xfrm>
          <a:custGeom>
            <a:avLst/>
            <a:gdLst/>
            <a:ahLst/>
            <a:cxnLst/>
            <a:rect l="l" t="t" r="r" b="b"/>
            <a:pathLst>
              <a:path w="3538904" h="2827311">
                <a:moveTo>
                  <a:pt x="0" y="0"/>
                </a:moveTo>
                <a:lnTo>
                  <a:pt x="3538905" y="0"/>
                </a:lnTo>
                <a:lnTo>
                  <a:pt x="3538905" y="2827311"/>
                </a:lnTo>
                <a:lnTo>
                  <a:pt x="0" y="2827311"/>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7593434" y="8144507"/>
            <a:ext cx="3048863" cy="1558731"/>
          </a:xfrm>
          <a:custGeom>
            <a:avLst/>
            <a:gdLst/>
            <a:ahLst/>
            <a:cxnLst/>
            <a:rect l="l" t="t" r="r" b="b"/>
            <a:pathLst>
              <a:path w="3048863" h="1558731">
                <a:moveTo>
                  <a:pt x="0" y="0"/>
                </a:moveTo>
                <a:lnTo>
                  <a:pt x="3048863" y="0"/>
                </a:lnTo>
                <a:lnTo>
                  <a:pt x="3048863" y="1558731"/>
                </a:lnTo>
                <a:lnTo>
                  <a:pt x="0" y="15587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4308422" y="3343277"/>
            <a:ext cx="3082748" cy="404622"/>
          </a:xfrm>
          <a:prstGeom prst="rect">
            <a:avLst/>
          </a:prstGeom>
        </p:spPr>
        <p:txBody>
          <a:bodyPr lIns="0" tIns="0" rIns="0" bIns="0" rtlCol="0" anchor="t">
            <a:spAutoFit/>
          </a:bodyPr>
          <a:lstStyle/>
          <a:p>
            <a:pPr algn="ctr">
              <a:lnSpc>
                <a:spcPts val="3024"/>
              </a:lnSpc>
            </a:pPr>
            <a:r>
              <a:rPr lang="en-US" sz="2800" b="1">
                <a:solidFill>
                  <a:srgbClr val="42414C"/>
                </a:solidFill>
                <a:latin typeface="Kalam Bold"/>
                <a:ea typeface="Kalam Bold"/>
                <a:cs typeface="Kalam Bold"/>
                <a:sym typeface="Kalam Bold"/>
              </a:rPr>
              <a:t>Kangaroo Rat</a:t>
            </a:r>
          </a:p>
        </p:txBody>
      </p:sp>
      <p:sp>
        <p:nvSpPr>
          <p:cNvPr id="11" name="TextBox 11"/>
          <p:cNvSpPr txBox="1"/>
          <p:nvPr/>
        </p:nvSpPr>
        <p:spPr>
          <a:xfrm>
            <a:off x="7740517" y="3131441"/>
            <a:ext cx="3082748" cy="404622"/>
          </a:xfrm>
          <a:prstGeom prst="rect">
            <a:avLst/>
          </a:prstGeom>
        </p:spPr>
        <p:txBody>
          <a:bodyPr lIns="0" tIns="0" rIns="0" bIns="0" rtlCol="0" anchor="t">
            <a:spAutoFit/>
          </a:bodyPr>
          <a:lstStyle/>
          <a:p>
            <a:pPr algn="ctr">
              <a:lnSpc>
                <a:spcPts val="3024"/>
              </a:lnSpc>
            </a:pPr>
            <a:r>
              <a:rPr lang="en-US" sz="2800" b="1">
                <a:solidFill>
                  <a:srgbClr val="42414C"/>
                </a:solidFill>
                <a:latin typeface="Kalam Bold"/>
                <a:ea typeface="Kalam Bold"/>
                <a:cs typeface="Kalam Bold"/>
                <a:sym typeface="Kalam Bold"/>
              </a:rPr>
              <a:t>Coyote</a:t>
            </a:r>
          </a:p>
        </p:txBody>
      </p:sp>
      <p:sp>
        <p:nvSpPr>
          <p:cNvPr id="12" name="TextBox 12"/>
          <p:cNvSpPr txBox="1"/>
          <p:nvPr/>
        </p:nvSpPr>
        <p:spPr>
          <a:xfrm>
            <a:off x="12241530" y="3778790"/>
            <a:ext cx="3082748" cy="404622"/>
          </a:xfrm>
          <a:prstGeom prst="rect">
            <a:avLst/>
          </a:prstGeom>
        </p:spPr>
        <p:txBody>
          <a:bodyPr lIns="0" tIns="0" rIns="0" bIns="0" rtlCol="0" anchor="t">
            <a:spAutoFit/>
          </a:bodyPr>
          <a:lstStyle/>
          <a:p>
            <a:pPr algn="l">
              <a:lnSpc>
                <a:spcPts val="3024"/>
              </a:lnSpc>
            </a:pPr>
            <a:r>
              <a:rPr lang="en-US" sz="2800" b="1">
                <a:solidFill>
                  <a:srgbClr val="42414C"/>
                </a:solidFill>
                <a:latin typeface="Kalam Bold"/>
                <a:ea typeface="Kalam Bold"/>
                <a:cs typeface="Kalam Bold"/>
                <a:sym typeface="Kalam Bold"/>
              </a:rPr>
              <a:t>Jackrabbit</a:t>
            </a:r>
          </a:p>
        </p:txBody>
      </p:sp>
      <p:sp>
        <p:nvSpPr>
          <p:cNvPr id="13" name="TextBox 13"/>
          <p:cNvSpPr txBox="1"/>
          <p:nvPr/>
        </p:nvSpPr>
        <p:spPr>
          <a:xfrm>
            <a:off x="2431168" y="6331223"/>
            <a:ext cx="3221965" cy="404622"/>
          </a:xfrm>
          <a:prstGeom prst="rect">
            <a:avLst/>
          </a:prstGeom>
        </p:spPr>
        <p:txBody>
          <a:bodyPr lIns="0" tIns="0" rIns="0" bIns="0" rtlCol="0" anchor="t">
            <a:spAutoFit/>
          </a:bodyPr>
          <a:lstStyle/>
          <a:p>
            <a:pPr algn="l">
              <a:lnSpc>
                <a:spcPts val="3024"/>
              </a:lnSpc>
            </a:pPr>
            <a:r>
              <a:rPr lang="en-US" sz="2800" b="1">
                <a:solidFill>
                  <a:srgbClr val="42414C"/>
                </a:solidFill>
                <a:latin typeface="Kalam Bold"/>
                <a:ea typeface="Kalam Bold"/>
                <a:cs typeface="Kalam Bold"/>
                <a:sym typeface="Kalam Bold"/>
              </a:rPr>
              <a:t>Black Grama Grass</a:t>
            </a:r>
          </a:p>
        </p:txBody>
      </p:sp>
      <p:sp>
        <p:nvSpPr>
          <p:cNvPr id="14" name="TextBox 14"/>
          <p:cNvSpPr txBox="1"/>
          <p:nvPr/>
        </p:nvSpPr>
        <p:spPr>
          <a:xfrm>
            <a:off x="7593434" y="7321273"/>
            <a:ext cx="3082748" cy="404622"/>
          </a:xfrm>
          <a:prstGeom prst="rect">
            <a:avLst/>
          </a:prstGeom>
        </p:spPr>
        <p:txBody>
          <a:bodyPr lIns="0" tIns="0" rIns="0" bIns="0" rtlCol="0" anchor="t">
            <a:spAutoFit/>
          </a:bodyPr>
          <a:lstStyle/>
          <a:p>
            <a:pPr algn="l">
              <a:lnSpc>
                <a:spcPts val="3024"/>
              </a:lnSpc>
            </a:pPr>
            <a:r>
              <a:rPr lang="en-US" sz="2800" b="1">
                <a:solidFill>
                  <a:srgbClr val="42414C"/>
                </a:solidFill>
                <a:latin typeface="Kalam Bold"/>
                <a:ea typeface="Kalam Bold"/>
                <a:cs typeface="Kalam Bold"/>
                <a:sym typeface="Kalam Bold"/>
              </a:rPr>
              <a:t>Prickly Pear Cactus</a:t>
            </a:r>
          </a:p>
        </p:txBody>
      </p:sp>
      <p:sp>
        <p:nvSpPr>
          <p:cNvPr id="15" name="TextBox 15"/>
          <p:cNvSpPr txBox="1"/>
          <p:nvPr/>
        </p:nvSpPr>
        <p:spPr>
          <a:xfrm>
            <a:off x="13340787" y="7533109"/>
            <a:ext cx="3082748" cy="404622"/>
          </a:xfrm>
          <a:prstGeom prst="rect">
            <a:avLst/>
          </a:prstGeom>
        </p:spPr>
        <p:txBody>
          <a:bodyPr lIns="0" tIns="0" rIns="0" bIns="0" rtlCol="0" anchor="t">
            <a:spAutoFit/>
          </a:bodyPr>
          <a:lstStyle/>
          <a:p>
            <a:pPr algn="l">
              <a:lnSpc>
                <a:spcPts val="3024"/>
              </a:lnSpc>
            </a:pPr>
            <a:r>
              <a:rPr lang="en-US" sz="2800" b="1">
                <a:solidFill>
                  <a:srgbClr val="42414C"/>
                </a:solidFill>
                <a:latin typeface="Kalam Bold"/>
                <a:ea typeface="Kalam Bold"/>
                <a:cs typeface="Kalam Bold"/>
                <a:sym typeface="Kalam Bold"/>
              </a:rPr>
              <a:t>Honey Mesquite</a:t>
            </a:r>
          </a:p>
        </p:txBody>
      </p:sp>
      <p:sp>
        <p:nvSpPr>
          <p:cNvPr id="16" name="TextBox 16"/>
          <p:cNvSpPr txBox="1"/>
          <p:nvPr/>
        </p:nvSpPr>
        <p:spPr>
          <a:xfrm>
            <a:off x="7593434" y="9298616"/>
            <a:ext cx="3082748" cy="404622"/>
          </a:xfrm>
          <a:prstGeom prst="rect">
            <a:avLst/>
          </a:prstGeom>
        </p:spPr>
        <p:txBody>
          <a:bodyPr lIns="0" tIns="0" rIns="0" bIns="0" rtlCol="0" anchor="t">
            <a:spAutoFit/>
          </a:bodyPr>
          <a:lstStyle/>
          <a:p>
            <a:pPr algn="ctr">
              <a:lnSpc>
                <a:spcPts val="3024"/>
              </a:lnSpc>
            </a:pPr>
            <a:r>
              <a:rPr lang="en-US" sz="2800" b="1">
                <a:solidFill>
                  <a:srgbClr val="42414C"/>
                </a:solidFill>
                <a:latin typeface="Kalam Bold"/>
                <a:ea typeface="Kalam Bold"/>
                <a:cs typeface="Kalam Bold"/>
                <a:sym typeface="Kalam Bold"/>
              </a:rPr>
              <a:t>Sun</a:t>
            </a:r>
          </a:p>
        </p:txBody>
      </p:sp>
      <p:sp>
        <p:nvSpPr>
          <p:cNvPr id="17" name="AutoShape 17"/>
          <p:cNvSpPr/>
          <p:nvPr/>
        </p:nvSpPr>
        <p:spPr>
          <a:xfrm>
            <a:off x="4331025" y="7014271"/>
            <a:ext cx="3262409" cy="2179274"/>
          </a:xfrm>
          <a:prstGeom prst="line">
            <a:avLst/>
          </a:prstGeom>
          <a:ln w="85725" cap="rnd">
            <a:solidFill>
              <a:srgbClr val="E76262"/>
            </a:solidFill>
            <a:prstDash val="sysDash"/>
            <a:headEnd type="arrow" w="med" len="sm"/>
            <a:tailEnd type="none" w="sm" len="sm"/>
          </a:ln>
        </p:spPr>
        <p:txBody>
          <a:bodyPr/>
          <a:lstStyle/>
          <a:p>
            <a:endParaRPr lang="en-US"/>
          </a:p>
        </p:txBody>
      </p:sp>
      <p:sp>
        <p:nvSpPr>
          <p:cNvPr id="18" name="AutoShape 18"/>
          <p:cNvSpPr/>
          <p:nvPr/>
        </p:nvSpPr>
        <p:spPr>
          <a:xfrm>
            <a:off x="9134809" y="7725895"/>
            <a:ext cx="4025" cy="1002894"/>
          </a:xfrm>
          <a:prstGeom prst="line">
            <a:avLst/>
          </a:prstGeom>
          <a:ln w="85725" cap="rnd">
            <a:solidFill>
              <a:srgbClr val="E76262"/>
            </a:solidFill>
            <a:prstDash val="sysDash"/>
            <a:headEnd type="arrow" w="med" len="sm"/>
            <a:tailEnd type="none" w="sm" len="sm"/>
          </a:ln>
        </p:spPr>
        <p:txBody>
          <a:bodyPr/>
          <a:lstStyle/>
          <a:p>
            <a:endParaRPr lang="en-US"/>
          </a:p>
        </p:txBody>
      </p:sp>
      <p:sp>
        <p:nvSpPr>
          <p:cNvPr id="19" name="AutoShape 19"/>
          <p:cNvSpPr/>
          <p:nvPr/>
        </p:nvSpPr>
        <p:spPr>
          <a:xfrm flipH="1">
            <a:off x="10708932" y="7970811"/>
            <a:ext cx="1836872" cy="1273724"/>
          </a:xfrm>
          <a:prstGeom prst="line">
            <a:avLst/>
          </a:prstGeom>
          <a:ln w="85725" cap="rnd">
            <a:solidFill>
              <a:srgbClr val="E76262"/>
            </a:solidFill>
            <a:prstDash val="sysDash"/>
            <a:headEnd type="arrow" w="med" len="sm"/>
            <a:tailEnd type="none" w="sm" len="sm"/>
          </a:ln>
        </p:spPr>
        <p:txBody>
          <a:bodyPr/>
          <a:lstStyle/>
          <a:p>
            <a:endParaRPr lang="en-US"/>
          </a:p>
        </p:txBody>
      </p:sp>
      <p:grpSp>
        <p:nvGrpSpPr>
          <p:cNvPr id="20" name="Group 20"/>
          <p:cNvGrpSpPr/>
          <p:nvPr/>
        </p:nvGrpSpPr>
        <p:grpSpPr>
          <a:xfrm>
            <a:off x="4125210" y="3786083"/>
            <a:ext cx="1527923" cy="2013075"/>
            <a:chOff x="0" y="0"/>
            <a:chExt cx="2037230" cy="2684100"/>
          </a:xfrm>
        </p:grpSpPr>
        <p:sp>
          <p:nvSpPr>
            <p:cNvPr id="21" name="AutoShape 21"/>
            <p:cNvSpPr/>
            <p:nvPr/>
          </p:nvSpPr>
          <p:spPr>
            <a:xfrm flipH="1">
              <a:off x="45628" y="34714"/>
              <a:ext cx="1298122" cy="1697693"/>
            </a:xfrm>
            <a:prstGeom prst="line">
              <a:avLst/>
            </a:prstGeom>
            <a:ln w="114300" cap="rnd">
              <a:solidFill>
                <a:srgbClr val="E76262"/>
              </a:solidFill>
              <a:prstDash val="sysDash"/>
              <a:headEnd type="arrow" w="med" len="sm"/>
              <a:tailEnd type="none" w="sm" len="sm"/>
            </a:ln>
          </p:spPr>
          <p:txBody>
            <a:bodyPr/>
            <a:lstStyle/>
            <a:p>
              <a:endParaRPr lang="en-US"/>
            </a:p>
          </p:txBody>
        </p:sp>
        <p:sp>
          <p:nvSpPr>
            <p:cNvPr id="22" name="AutoShape 22"/>
            <p:cNvSpPr/>
            <p:nvPr/>
          </p:nvSpPr>
          <p:spPr>
            <a:xfrm flipH="1">
              <a:off x="45628" y="69428"/>
              <a:ext cx="1945973" cy="2580260"/>
            </a:xfrm>
            <a:prstGeom prst="line">
              <a:avLst/>
            </a:prstGeom>
            <a:ln w="114300" cap="rnd">
              <a:solidFill>
                <a:srgbClr val="E76262"/>
              </a:solidFill>
              <a:prstDash val="solid"/>
              <a:headEnd type="arrow" w="med" len="sm"/>
              <a:tailEnd type="none" w="sm" len="sm"/>
            </a:ln>
          </p:spPr>
          <p:txBody>
            <a:bodyPr/>
            <a:lstStyle/>
            <a:p>
              <a:endParaRPr lang="en-US"/>
            </a:p>
          </p:txBody>
        </p:sp>
      </p:grpSp>
      <p:sp>
        <p:nvSpPr>
          <p:cNvPr id="23" name="AutoShape 23"/>
          <p:cNvSpPr/>
          <p:nvPr/>
        </p:nvSpPr>
        <p:spPr>
          <a:xfrm flipH="1">
            <a:off x="4171252" y="3336068"/>
            <a:ext cx="8070278" cy="2546459"/>
          </a:xfrm>
          <a:prstGeom prst="line">
            <a:avLst/>
          </a:prstGeom>
          <a:ln w="76200" cap="rnd">
            <a:solidFill>
              <a:srgbClr val="E76262"/>
            </a:solidFill>
            <a:prstDash val="sysDash"/>
            <a:headEnd type="arrow" w="med" len="sm"/>
            <a:tailEnd type="none" w="sm" len="sm"/>
          </a:ln>
        </p:spPr>
        <p:txBody>
          <a:bodyPr/>
          <a:lstStyle/>
          <a:p>
            <a:endParaRPr lang="en-US"/>
          </a:p>
        </p:txBody>
      </p:sp>
      <p:sp>
        <p:nvSpPr>
          <p:cNvPr id="24" name="AutoShape 24"/>
          <p:cNvSpPr/>
          <p:nvPr/>
        </p:nvSpPr>
        <p:spPr>
          <a:xfrm flipH="1">
            <a:off x="6100305" y="1970089"/>
            <a:ext cx="1045437" cy="792436"/>
          </a:xfrm>
          <a:prstGeom prst="line">
            <a:avLst/>
          </a:prstGeom>
          <a:ln w="76200" cap="rnd">
            <a:solidFill>
              <a:srgbClr val="E76262"/>
            </a:solidFill>
            <a:prstDash val="solid"/>
            <a:headEnd type="arrow" w="med" len="sm"/>
            <a:tailEnd type="none" w="sm" len="sm"/>
          </a:ln>
        </p:spPr>
        <p:txBody>
          <a:bodyPr/>
          <a:lstStyle/>
          <a:p>
            <a:endParaRPr lang="en-US"/>
          </a:p>
        </p:txBody>
      </p:sp>
      <p:sp>
        <p:nvSpPr>
          <p:cNvPr id="25" name="AutoShape 25"/>
          <p:cNvSpPr/>
          <p:nvPr/>
        </p:nvSpPr>
        <p:spPr>
          <a:xfrm flipH="1">
            <a:off x="4250461" y="3536063"/>
            <a:ext cx="8295343" cy="2528130"/>
          </a:xfrm>
          <a:prstGeom prst="line">
            <a:avLst/>
          </a:prstGeom>
          <a:ln w="76200" cap="rnd">
            <a:solidFill>
              <a:srgbClr val="E76262"/>
            </a:solidFill>
            <a:prstDash val="solid"/>
            <a:headEnd type="arrow" w="med" len="sm"/>
            <a:tailEnd type="none" w="sm" len="sm"/>
          </a:ln>
        </p:spPr>
        <p:txBody>
          <a:bodyPr/>
          <a:lstStyle/>
          <a:p>
            <a:endParaRPr lang="en-US"/>
          </a:p>
        </p:txBody>
      </p:sp>
      <p:sp>
        <p:nvSpPr>
          <p:cNvPr id="26" name="AutoShape 26"/>
          <p:cNvSpPr/>
          <p:nvPr/>
        </p:nvSpPr>
        <p:spPr>
          <a:xfrm>
            <a:off x="8088640" y="3324227"/>
            <a:ext cx="291588" cy="2148115"/>
          </a:xfrm>
          <a:prstGeom prst="line">
            <a:avLst/>
          </a:prstGeom>
          <a:ln w="76200" cap="rnd">
            <a:solidFill>
              <a:srgbClr val="E76262"/>
            </a:solidFill>
            <a:prstDash val="solid"/>
            <a:headEnd type="arrow" w="med" len="sm"/>
            <a:tailEnd type="none" w="sm" len="sm"/>
          </a:ln>
        </p:spPr>
        <p:txBody>
          <a:bodyPr/>
          <a:lstStyle/>
          <a:p>
            <a:endParaRPr lang="en-US"/>
          </a:p>
        </p:txBody>
      </p:sp>
      <p:sp>
        <p:nvSpPr>
          <p:cNvPr id="27" name="AutoShape 27"/>
          <p:cNvSpPr/>
          <p:nvPr/>
        </p:nvSpPr>
        <p:spPr>
          <a:xfrm flipH="1">
            <a:off x="13504002" y="4183412"/>
            <a:ext cx="278902" cy="1467236"/>
          </a:xfrm>
          <a:prstGeom prst="line">
            <a:avLst/>
          </a:prstGeom>
          <a:ln w="76200" cap="rnd">
            <a:solidFill>
              <a:srgbClr val="E76262"/>
            </a:solidFill>
            <a:prstDash val="solid"/>
            <a:headEnd type="arrow" w="med" len="sm"/>
            <a:tailEnd type="none" w="sm" len="sm"/>
          </a:ln>
        </p:spPr>
        <p:txBody>
          <a:bodyPr/>
          <a:lstStyle/>
          <a:p>
            <a:endParaRPr lang="en-US"/>
          </a:p>
        </p:txBody>
      </p:sp>
      <p:sp>
        <p:nvSpPr>
          <p:cNvPr id="28" name="AutoShape 28"/>
          <p:cNvSpPr/>
          <p:nvPr/>
        </p:nvSpPr>
        <p:spPr>
          <a:xfrm flipH="1">
            <a:off x="9531241" y="4183412"/>
            <a:ext cx="2471956" cy="1432046"/>
          </a:xfrm>
          <a:prstGeom prst="line">
            <a:avLst/>
          </a:prstGeom>
          <a:ln w="76200" cap="rnd">
            <a:solidFill>
              <a:srgbClr val="E76262"/>
            </a:solidFill>
            <a:prstDash val="solid"/>
            <a:headEnd type="arrow" w="med" len="sm"/>
            <a:tailEnd type="none" w="sm" len="sm"/>
          </a:ln>
        </p:spPr>
        <p:txBody>
          <a:bodyPr/>
          <a:lstStyle/>
          <a:p>
            <a:endParaRPr lang="en-US"/>
          </a:p>
        </p:txBody>
      </p:sp>
      <p:sp>
        <p:nvSpPr>
          <p:cNvPr id="29" name="AutoShape 29"/>
          <p:cNvSpPr/>
          <p:nvPr/>
        </p:nvSpPr>
        <p:spPr>
          <a:xfrm>
            <a:off x="11318994" y="2294474"/>
            <a:ext cx="1421236" cy="468051"/>
          </a:xfrm>
          <a:prstGeom prst="line">
            <a:avLst/>
          </a:prstGeom>
          <a:ln w="76200" cap="rnd">
            <a:solidFill>
              <a:srgbClr val="E76262"/>
            </a:solidFill>
            <a:prstDash val="solid"/>
            <a:headEnd type="arrow" w="med" len="sm"/>
            <a:tailEnd type="none" w="sm" len="sm"/>
          </a:ln>
        </p:spPr>
        <p:txBody>
          <a:bodyPr/>
          <a:lstStyle/>
          <a:p>
            <a:endParaRPr lang="en-US"/>
          </a:p>
        </p:txBody>
      </p:sp>
      <p:sp>
        <p:nvSpPr>
          <p:cNvPr id="30" name="AutoShape 30"/>
          <p:cNvSpPr/>
          <p:nvPr/>
        </p:nvSpPr>
        <p:spPr>
          <a:xfrm>
            <a:off x="8319158" y="3112391"/>
            <a:ext cx="316407" cy="2359951"/>
          </a:xfrm>
          <a:prstGeom prst="line">
            <a:avLst/>
          </a:prstGeom>
          <a:ln w="76200" cap="rnd">
            <a:solidFill>
              <a:srgbClr val="E76262"/>
            </a:solidFill>
            <a:prstDash val="sysDash"/>
            <a:headEnd type="arrow" w="med" len="sm"/>
            <a:tailEnd type="none" w="sm" len="sm"/>
          </a:ln>
        </p:spPr>
        <p:txBody>
          <a:bodyPr/>
          <a:lstStyle/>
          <a:p>
            <a:endParaRPr lang="en-US"/>
          </a:p>
        </p:txBody>
      </p:sp>
      <p:sp>
        <p:nvSpPr>
          <p:cNvPr id="31" name="AutoShape 31"/>
          <p:cNvSpPr/>
          <p:nvPr/>
        </p:nvSpPr>
        <p:spPr>
          <a:xfrm flipH="1">
            <a:off x="5840271" y="1768384"/>
            <a:ext cx="1083782" cy="877663"/>
          </a:xfrm>
          <a:prstGeom prst="line">
            <a:avLst/>
          </a:prstGeom>
          <a:ln w="76200" cap="rnd">
            <a:solidFill>
              <a:srgbClr val="E76262"/>
            </a:solidFill>
            <a:prstDash val="sysDash"/>
            <a:headEnd type="arrow" w="med" len="sm"/>
            <a:tailEnd type="none" w="sm" len="sm"/>
          </a:ln>
        </p:spPr>
        <p:txBody>
          <a:bodyPr/>
          <a:lstStyle/>
          <a:p>
            <a:endParaRPr lang="en-US"/>
          </a:p>
        </p:txBody>
      </p:sp>
      <p:sp>
        <p:nvSpPr>
          <p:cNvPr id="32" name="AutoShape 32"/>
          <p:cNvSpPr/>
          <p:nvPr/>
        </p:nvSpPr>
        <p:spPr>
          <a:xfrm flipH="1">
            <a:off x="9896066" y="4342153"/>
            <a:ext cx="2345464" cy="1308496"/>
          </a:xfrm>
          <a:prstGeom prst="line">
            <a:avLst/>
          </a:prstGeom>
          <a:ln w="76200" cap="rnd">
            <a:solidFill>
              <a:srgbClr val="E76262"/>
            </a:solidFill>
            <a:prstDash val="sysDash"/>
            <a:headEnd type="arrow" w="med" len="sm"/>
            <a:tailEnd type="none" w="sm" len="sm"/>
          </a:ln>
        </p:spPr>
        <p:txBody>
          <a:bodyPr/>
          <a:lstStyle/>
          <a:p>
            <a:endParaRPr lang="en-US"/>
          </a:p>
        </p:txBody>
      </p:sp>
      <p:sp>
        <p:nvSpPr>
          <p:cNvPr id="33" name="AutoShape 33"/>
          <p:cNvSpPr/>
          <p:nvPr/>
        </p:nvSpPr>
        <p:spPr>
          <a:xfrm>
            <a:off x="14133613" y="4342153"/>
            <a:ext cx="261102" cy="1457004"/>
          </a:xfrm>
          <a:prstGeom prst="line">
            <a:avLst/>
          </a:prstGeom>
          <a:ln w="76200" cap="rnd">
            <a:solidFill>
              <a:srgbClr val="E76262"/>
            </a:solidFill>
            <a:prstDash val="sysDash"/>
            <a:headEnd type="arrow" w="med" len="sm"/>
            <a:tailEnd type="none" w="sm" len="sm"/>
          </a:ln>
        </p:spPr>
        <p:txBody>
          <a:bodyPr/>
          <a:lstStyle/>
          <a:p>
            <a:endParaRPr lang="en-US"/>
          </a:p>
        </p:txBody>
      </p:sp>
      <p:sp>
        <p:nvSpPr>
          <p:cNvPr id="34" name="AutoShape 34"/>
          <p:cNvSpPr/>
          <p:nvPr/>
        </p:nvSpPr>
        <p:spPr>
          <a:xfrm>
            <a:off x="11318994" y="1970089"/>
            <a:ext cx="1594279" cy="530071"/>
          </a:xfrm>
          <a:prstGeom prst="line">
            <a:avLst/>
          </a:prstGeom>
          <a:ln w="76200" cap="rnd">
            <a:solidFill>
              <a:srgbClr val="E76262"/>
            </a:solidFill>
            <a:prstDash val="sysDash"/>
            <a:headEnd type="arrow" w="med" len="sm"/>
            <a:tailEnd type="none" w="sm" len="sm"/>
          </a:ln>
        </p:spPr>
        <p:txBody>
          <a:bodyPr/>
          <a:lstStyle/>
          <a:p>
            <a:endParaRPr lang="en-US"/>
          </a:p>
        </p:txBody>
      </p:sp>
      <p:sp>
        <p:nvSpPr>
          <p:cNvPr id="35" name="AutoShape 35"/>
          <p:cNvSpPr/>
          <p:nvPr/>
        </p:nvSpPr>
        <p:spPr>
          <a:xfrm flipH="1">
            <a:off x="2040787" y="8513874"/>
            <a:ext cx="1047367" cy="0"/>
          </a:xfrm>
          <a:prstGeom prst="line">
            <a:avLst/>
          </a:prstGeom>
          <a:ln w="76200" cap="rnd">
            <a:solidFill>
              <a:srgbClr val="E76262"/>
            </a:solidFill>
            <a:prstDash val="sysDash"/>
            <a:headEnd type="arrow" w="med" len="sm"/>
            <a:tailEnd type="none" w="sm" len="sm"/>
          </a:ln>
        </p:spPr>
        <p:txBody>
          <a:bodyPr/>
          <a:lstStyle/>
          <a:p>
            <a:endParaRPr lang="en-US"/>
          </a:p>
        </p:txBody>
      </p:sp>
      <p:sp>
        <p:nvSpPr>
          <p:cNvPr id="36" name="AutoShape 36"/>
          <p:cNvSpPr/>
          <p:nvPr/>
        </p:nvSpPr>
        <p:spPr>
          <a:xfrm flipH="1">
            <a:off x="2074749" y="8943703"/>
            <a:ext cx="1047367" cy="0"/>
          </a:xfrm>
          <a:prstGeom prst="line">
            <a:avLst/>
          </a:prstGeom>
          <a:ln w="76200" cap="rnd">
            <a:solidFill>
              <a:srgbClr val="E76262"/>
            </a:solidFill>
            <a:prstDash val="solid"/>
            <a:headEnd type="arrow" w="med" len="sm"/>
            <a:tailEnd type="none" w="sm" len="sm"/>
          </a:ln>
        </p:spPr>
        <p:txBody>
          <a:bodyPr/>
          <a:lstStyle/>
          <a:p>
            <a:endParaRPr lang="en-US"/>
          </a:p>
        </p:txBody>
      </p:sp>
      <p:sp>
        <p:nvSpPr>
          <p:cNvPr id="37" name="TextBox 37"/>
          <p:cNvSpPr txBox="1"/>
          <p:nvPr/>
        </p:nvSpPr>
        <p:spPr>
          <a:xfrm>
            <a:off x="3194154" y="8345503"/>
            <a:ext cx="4327243" cy="785622"/>
          </a:xfrm>
          <a:prstGeom prst="rect">
            <a:avLst/>
          </a:prstGeom>
        </p:spPr>
        <p:txBody>
          <a:bodyPr lIns="0" tIns="0" rIns="0" bIns="0" rtlCol="0" anchor="t">
            <a:spAutoFit/>
          </a:bodyPr>
          <a:lstStyle/>
          <a:p>
            <a:pPr algn="l">
              <a:lnSpc>
                <a:spcPts val="3024"/>
              </a:lnSpc>
            </a:pPr>
            <a:r>
              <a:rPr lang="en-US" sz="2800">
                <a:solidFill>
                  <a:srgbClr val="42414C"/>
                </a:solidFill>
                <a:latin typeface="Kalam"/>
                <a:ea typeface="Kalam"/>
                <a:cs typeface="Kalam"/>
                <a:sym typeface="Kalam"/>
              </a:rPr>
              <a:t>Movement of </a:t>
            </a:r>
            <a:r>
              <a:rPr lang="en-US" sz="2800" b="1">
                <a:solidFill>
                  <a:srgbClr val="42414C"/>
                </a:solidFill>
                <a:latin typeface="Kalam Bold"/>
                <a:ea typeface="Kalam Bold"/>
                <a:cs typeface="Kalam Bold"/>
                <a:sym typeface="Kalam Bold"/>
              </a:rPr>
              <a:t>Energy</a:t>
            </a:r>
          </a:p>
          <a:p>
            <a:pPr algn="l">
              <a:lnSpc>
                <a:spcPts val="3024"/>
              </a:lnSpc>
            </a:pPr>
            <a:r>
              <a:rPr lang="en-US" sz="2800">
                <a:solidFill>
                  <a:srgbClr val="42414C"/>
                </a:solidFill>
                <a:latin typeface="Kalam"/>
                <a:ea typeface="Kalam"/>
                <a:cs typeface="Kalam"/>
                <a:sym typeface="Kalam"/>
              </a:rPr>
              <a:t>Movement of </a:t>
            </a:r>
            <a:r>
              <a:rPr lang="en-US" sz="2800" b="1">
                <a:solidFill>
                  <a:srgbClr val="42414C"/>
                </a:solidFill>
                <a:latin typeface="Kalam Bold"/>
                <a:ea typeface="Kalam Bold"/>
                <a:cs typeface="Kalam Bold"/>
                <a:sym typeface="Kalam Bold"/>
              </a:rPr>
              <a:t>Matter</a:t>
            </a:r>
          </a:p>
        </p:txBody>
      </p:sp>
      <p:sp>
        <p:nvSpPr>
          <p:cNvPr id="38" name="TextBox 38"/>
          <p:cNvSpPr txBox="1"/>
          <p:nvPr/>
        </p:nvSpPr>
        <p:spPr>
          <a:xfrm>
            <a:off x="13160657" y="8142261"/>
            <a:ext cx="4327243" cy="1547622"/>
          </a:xfrm>
          <a:prstGeom prst="rect">
            <a:avLst/>
          </a:prstGeom>
        </p:spPr>
        <p:txBody>
          <a:bodyPr lIns="0" tIns="0" rIns="0" bIns="0" rtlCol="0" anchor="t">
            <a:spAutoFit/>
          </a:bodyPr>
          <a:lstStyle/>
          <a:p>
            <a:pPr algn="l">
              <a:lnSpc>
                <a:spcPts val="3024"/>
              </a:lnSpc>
            </a:pPr>
            <a:r>
              <a:rPr lang="en-US" sz="2800" dirty="0">
                <a:solidFill>
                  <a:srgbClr val="42414C"/>
                </a:solidFill>
                <a:latin typeface="Kalam"/>
                <a:ea typeface="Kalam"/>
                <a:cs typeface="Kalam"/>
                <a:sym typeface="Kalam"/>
              </a:rPr>
              <a:t>Only plants can take water and carbon dioxide and create food using energy from the sun. </a:t>
            </a:r>
          </a:p>
        </p:txBody>
      </p:sp>
      <p:sp>
        <p:nvSpPr>
          <p:cNvPr id="39" name="TextBox 39"/>
          <p:cNvSpPr txBox="1"/>
          <p:nvPr/>
        </p:nvSpPr>
        <p:spPr>
          <a:xfrm>
            <a:off x="14824601" y="1286905"/>
            <a:ext cx="2348974" cy="4595622"/>
          </a:xfrm>
          <a:prstGeom prst="rect">
            <a:avLst/>
          </a:prstGeom>
        </p:spPr>
        <p:txBody>
          <a:bodyPr lIns="0" tIns="0" rIns="0" bIns="0" rtlCol="0" anchor="t">
            <a:spAutoFit/>
          </a:bodyPr>
          <a:lstStyle/>
          <a:p>
            <a:pPr algn="ctr">
              <a:lnSpc>
                <a:spcPts val="3024"/>
              </a:lnSpc>
            </a:pPr>
            <a:r>
              <a:rPr lang="en-US" sz="2800" dirty="0">
                <a:solidFill>
                  <a:srgbClr val="42414C"/>
                </a:solidFill>
                <a:latin typeface="Kalam"/>
                <a:ea typeface="Kalam"/>
                <a:cs typeface="Kalam"/>
                <a:sym typeface="Kalam"/>
              </a:rPr>
              <a:t>This is just </a:t>
            </a:r>
            <a:r>
              <a:rPr lang="en-US" sz="2800" u="sng" dirty="0">
                <a:solidFill>
                  <a:srgbClr val="42414C"/>
                </a:solidFill>
                <a:latin typeface="Kalam"/>
                <a:ea typeface="Kalam"/>
                <a:cs typeface="Kalam"/>
                <a:sym typeface="Kalam"/>
              </a:rPr>
              <a:t>part</a:t>
            </a:r>
            <a:r>
              <a:rPr lang="en-US" sz="2800" dirty="0">
                <a:solidFill>
                  <a:srgbClr val="42414C"/>
                </a:solidFill>
                <a:latin typeface="Kalam"/>
                <a:ea typeface="Kalam"/>
                <a:cs typeface="Kalam"/>
                <a:sym typeface="Kalam"/>
              </a:rPr>
              <a:t> of a desert food web. Can you think of other plants and animals that live in the desert? Where would they go in the food web? </a:t>
            </a:r>
          </a:p>
        </p:txBody>
      </p:sp>
      <p:sp>
        <p:nvSpPr>
          <p:cNvPr id="40" name="TextBox 40"/>
          <p:cNvSpPr txBox="1"/>
          <p:nvPr/>
        </p:nvSpPr>
        <p:spPr>
          <a:xfrm>
            <a:off x="851359" y="571994"/>
            <a:ext cx="5473241" cy="2375315"/>
          </a:xfrm>
          <a:prstGeom prst="rect">
            <a:avLst/>
          </a:prstGeom>
        </p:spPr>
        <p:txBody>
          <a:bodyPr wrap="square" lIns="0" tIns="0" rIns="0" bIns="0" rtlCol="0" anchor="t">
            <a:spAutoFit/>
          </a:bodyPr>
          <a:lstStyle/>
          <a:p>
            <a:pPr marL="0" lvl="0" indent="0" algn="ctr">
              <a:lnSpc>
                <a:spcPts val="9140"/>
              </a:lnSpc>
            </a:pPr>
            <a:r>
              <a:rPr lang="en-US" sz="6600" dirty="0">
                <a:solidFill>
                  <a:srgbClr val="42414C"/>
                </a:solidFill>
                <a:latin typeface="More Sugar"/>
                <a:ea typeface="More Sugar"/>
                <a:cs typeface="More Sugar"/>
                <a:sym typeface="More Sugar"/>
              </a:rPr>
              <a:t>A Desert Food Web</a:t>
            </a:r>
          </a:p>
        </p:txBody>
      </p:sp>
      <p:sp>
        <p:nvSpPr>
          <p:cNvPr id="41" name="Date Placeholder 40">
            <a:extLst>
              <a:ext uri="{FF2B5EF4-FFF2-40B4-BE49-F238E27FC236}">
                <a16:creationId xmlns:a16="http://schemas.microsoft.com/office/drawing/2014/main" id="{40D53287-8133-E7B5-5420-80415015FD09}"/>
              </a:ext>
            </a:extLst>
          </p:cNvPr>
          <p:cNvSpPr>
            <a:spLocks noGrp="1"/>
          </p:cNvSpPr>
          <p:nvPr>
            <p:ph type="dt" sz="half" idx="10"/>
          </p:nvPr>
        </p:nvSpPr>
        <p:spPr/>
        <p:txBody>
          <a:bodyPr/>
          <a:lstStyle/>
          <a:p>
            <a:fld id="{F3B03D56-C710-794F-849A-6E67EB52E141}" type="datetimeyyyy">
              <a:rPr lang="en-US" smtClean="0"/>
              <a:t>2025</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0092946" y="692349"/>
            <a:ext cx="7166354" cy="8902303"/>
          </a:xfrm>
          <a:custGeom>
            <a:avLst/>
            <a:gdLst/>
            <a:ahLst/>
            <a:cxnLst/>
            <a:rect l="l" t="t" r="r" b="b"/>
            <a:pathLst>
              <a:path w="7166354" h="8902303">
                <a:moveTo>
                  <a:pt x="0" y="0"/>
                </a:moveTo>
                <a:lnTo>
                  <a:pt x="7166354" y="0"/>
                </a:lnTo>
                <a:lnTo>
                  <a:pt x="7166354" y="8902302"/>
                </a:lnTo>
                <a:lnTo>
                  <a:pt x="0" y="890230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TextBox 4"/>
          <p:cNvSpPr txBox="1"/>
          <p:nvPr/>
        </p:nvSpPr>
        <p:spPr>
          <a:xfrm>
            <a:off x="1371600" y="571994"/>
            <a:ext cx="8721346" cy="1144352"/>
          </a:xfrm>
          <a:prstGeom prst="rect">
            <a:avLst/>
          </a:prstGeom>
        </p:spPr>
        <p:txBody>
          <a:bodyPr wrap="square" lIns="0" tIns="0" rIns="0" bIns="0" rtlCol="0" anchor="t">
            <a:spAutoFit/>
          </a:bodyPr>
          <a:lstStyle/>
          <a:p>
            <a:pPr marL="0" lvl="0" indent="0" algn="ctr">
              <a:lnSpc>
                <a:spcPts val="9140"/>
              </a:lnSpc>
            </a:pPr>
            <a:r>
              <a:rPr lang="en-US" sz="7200" dirty="0">
                <a:solidFill>
                  <a:srgbClr val="42414C"/>
                </a:solidFill>
                <a:latin typeface="More Sugar"/>
                <a:ea typeface="More Sugar"/>
                <a:cs typeface="More Sugar"/>
                <a:sym typeface="More Sugar"/>
              </a:rPr>
              <a:t>A Desert Food Web</a:t>
            </a:r>
          </a:p>
        </p:txBody>
      </p:sp>
      <p:sp>
        <p:nvSpPr>
          <p:cNvPr id="5" name="TextBox 5"/>
          <p:cNvSpPr txBox="1"/>
          <p:nvPr/>
        </p:nvSpPr>
        <p:spPr>
          <a:xfrm>
            <a:off x="1594486" y="1971825"/>
            <a:ext cx="8235314" cy="8321894"/>
          </a:xfrm>
          <a:prstGeom prst="rect">
            <a:avLst/>
          </a:prstGeom>
        </p:spPr>
        <p:txBody>
          <a:bodyPr wrap="square" lIns="0" tIns="0" rIns="0" bIns="0" rtlCol="0" anchor="t">
            <a:spAutoFit/>
          </a:bodyPr>
          <a:lstStyle/>
          <a:p>
            <a:pPr marL="400050" indent="-400050" algn="l">
              <a:lnSpc>
                <a:spcPts val="3575"/>
              </a:lnSpc>
            </a:pPr>
            <a:r>
              <a:rPr lang="en-US" sz="3310" b="1" dirty="0">
                <a:solidFill>
                  <a:srgbClr val="42414C"/>
                </a:solidFill>
                <a:latin typeface="Kalam Bold"/>
                <a:ea typeface="Kalam Bold"/>
                <a:cs typeface="Kalam Bold"/>
                <a:sym typeface="Kalam Bold"/>
              </a:rPr>
              <a:t>1. A tadpole shrimp uses a lot of energy to move throughout the playa looking for food. What is the original source of this energy?</a:t>
            </a:r>
          </a:p>
          <a:p>
            <a:pPr marL="400050" indent="-400050" algn="l">
              <a:lnSpc>
                <a:spcPts val="3575"/>
              </a:lnSpc>
            </a:pPr>
            <a:endParaRPr lang="en-US" sz="3310" b="1" dirty="0">
              <a:solidFill>
                <a:srgbClr val="42414C"/>
              </a:solidFill>
              <a:latin typeface="Kalam Bold"/>
              <a:ea typeface="Kalam Bold"/>
              <a:cs typeface="Kalam Bold"/>
              <a:sym typeface="Kalam Bold"/>
            </a:endParaRPr>
          </a:p>
          <a:p>
            <a:pPr marL="400050" indent="-400050" algn="l">
              <a:lnSpc>
                <a:spcPts val="3575"/>
              </a:lnSpc>
            </a:pPr>
            <a:endParaRPr lang="en-US" sz="3310" b="1" dirty="0">
              <a:solidFill>
                <a:srgbClr val="42414C"/>
              </a:solidFill>
              <a:latin typeface="Kalam Bold"/>
              <a:ea typeface="Kalam Bold"/>
              <a:cs typeface="Kalam Bold"/>
              <a:sym typeface="Kalam Bold"/>
            </a:endParaRPr>
          </a:p>
          <a:p>
            <a:pPr marL="400050" indent="-400050" algn="l">
              <a:lnSpc>
                <a:spcPts val="3575"/>
              </a:lnSpc>
            </a:pPr>
            <a:r>
              <a:rPr lang="en-US" sz="3310" b="1" dirty="0">
                <a:solidFill>
                  <a:srgbClr val="42414C"/>
                </a:solidFill>
                <a:latin typeface="Kalam Bold"/>
                <a:ea typeface="Kalam Bold"/>
                <a:cs typeface="Kalam Bold"/>
                <a:sym typeface="Kalam Bold"/>
              </a:rPr>
              <a:t>2. Which organism(s) in the playa food web create the food for the rest of the organisms by converting carbon dioxide from the air and water into food?</a:t>
            </a:r>
          </a:p>
          <a:p>
            <a:pPr marL="400050" indent="-400050" algn="l">
              <a:lnSpc>
                <a:spcPts val="3575"/>
              </a:lnSpc>
            </a:pPr>
            <a:endParaRPr lang="en-US" sz="3310" b="1" dirty="0">
              <a:solidFill>
                <a:srgbClr val="42414C"/>
              </a:solidFill>
              <a:latin typeface="Kalam Bold"/>
              <a:ea typeface="Kalam Bold"/>
              <a:cs typeface="Kalam Bold"/>
              <a:sym typeface="Kalam Bold"/>
            </a:endParaRPr>
          </a:p>
          <a:p>
            <a:pPr marL="400050" indent="-400050" algn="l">
              <a:lnSpc>
                <a:spcPts val="3575"/>
              </a:lnSpc>
            </a:pPr>
            <a:endParaRPr lang="en-US" sz="3310" b="1" dirty="0">
              <a:solidFill>
                <a:srgbClr val="42414C"/>
              </a:solidFill>
              <a:latin typeface="Kalam Bold"/>
              <a:ea typeface="Kalam Bold"/>
              <a:cs typeface="Kalam Bold"/>
              <a:sym typeface="Kalam Bold"/>
            </a:endParaRPr>
          </a:p>
          <a:p>
            <a:pPr marL="400050" indent="-400050" algn="l">
              <a:lnSpc>
                <a:spcPts val="3575"/>
              </a:lnSpc>
            </a:pPr>
            <a:r>
              <a:rPr lang="en-US" sz="3310" b="1" dirty="0">
                <a:solidFill>
                  <a:srgbClr val="42414C"/>
                </a:solidFill>
                <a:latin typeface="Kalam Bold"/>
                <a:ea typeface="Kalam Bold"/>
                <a:cs typeface="Kalam Bold"/>
                <a:sym typeface="Kalam Bold"/>
              </a:rPr>
              <a:t>3. What do you think would happen if someone put three large fish in the playa that eat fairy shrimp, clam shrimp, and tadpole shrimp? Use the food web to explain your answer. </a:t>
            </a:r>
          </a:p>
          <a:p>
            <a:pPr algn="l">
              <a:lnSpc>
                <a:spcPts val="3575"/>
              </a:lnSpc>
            </a:pPr>
            <a:endParaRPr lang="en-US" sz="3310" b="1" dirty="0">
              <a:solidFill>
                <a:srgbClr val="42414C"/>
              </a:solidFill>
              <a:latin typeface="Kalam Bold"/>
              <a:ea typeface="Kalam Bold"/>
              <a:cs typeface="Kalam Bold"/>
              <a:sym typeface="Kalam Bold"/>
            </a:endParaRPr>
          </a:p>
          <a:p>
            <a:pPr algn="ctr">
              <a:lnSpc>
                <a:spcPts val="3575"/>
              </a:lnSpc>
            </a:pPr>
            <a:endParaRPr lang="en-US" sz="3310" b="1" dirty="0">
              <a:solidFill>
                <a:srgbClr val="42414C"/>
              </a:solidFill>
              <a:latin typeface="Kalam Bold"/>
              <a:ea typeface="Kalam Bold"/>
              <a:cs typeface="Kalam Bold"/>
              <a:sym typeface="Kalam Bold"/>
            </a:endParaRPr>
          </a:p>
        </p:txBody>
      </p:sp>
      <p:sp>
        <p:nvSpPr>
          <p:cNvPr id="6" name="Date Placeholder 5">
            <a:extLst>
              <a:ext uri="{FF2B5EF4-FFF2-40B4-BE49-F238E27FC236}">
                <a16:creationId xmlns:a16="http://schemas.microsoft.com/office/drawing/2014/main" id="{2CE9A183-7E16-146B-0D93-424787F6D29B}"/>
              </a:ext>
            </a:extLst>
          </p:cNvPr>
          <p:cNvSpPr>
            <a:spLocks noGrp="1"/>
          </p:cNvSpPr>
          <p:nvPr>
            <p:ph type="dt" sz="half" idx="10"/>
          </p:nvPr>
        </p:nvSpPr>
        <p:spPr/>
        <p:txBody>
          <a:bodyPr/>
          <a:lstStyle/>
          <a:p>
            <a:fld id="{D991869A-290E-5D4D-8803-E34739C90ED9}" type="datetimeyyyy">
              <a:rPr lang="en-US" smtClean="0"/>
              <a:t>2025</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TotalTime>
  <Words>863</Words>
  <Application>Microsoft Macintosh PowerPoint</Application>
  <PresentationFormat>Custom</PresentationFormat>
  <Paragraphs>216</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Calibri</vt:lpstr>
      <vt:lpstr>Asap Condensed Bold</vt:lpstr>
      <vt:lpstr>Kalam</vt:lpstr>
      <vt:lpstr>Aptos</vt:lpstr>
      <vt:lpstr>Avenir</vt:lpstr>
      <vt:lpstr>Arial</vt:lpstr>
      <vt:lpstr>Sniglet</vt:lpstr>
      <vt:lpstr>Kalam Bold</vt:lpstr>
      <vt:lpstr>More Sugar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Playa Critters</dc:title>
  <cp:lastModifiedBy>Kelly Steinberg</cp:lastModifiedBy>
  <cp:revision>17</cp:revision>
  <cp:lastPrinted>2025-05-22T21:51:26Z</cp:lastPrinted>
  <dcterms:created xsi:type="dcterms:W3CDTF">2006-08-16T00:00:00Z</dcterms:created>
  <dcterms:modified xsi:type="dcterms:W3CDTF">2025-06-02T14:35:49Z</dcterms:modified>
  <dc:identifier>DAGjUi5W8lw</dc:identifier>
</cp:coreProperties>
</file>