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11" r:id="rId2"/>
    <p:sldId id="306" r:id="rId3"/>
    <p:sldId id="293" r:id="rId4"/>
    <p:sldId id="294" r:id="rId5"/>
    <p:sldId id="295" r:id="rId6"/>
    <p:sldId id="300" r:id="rId7"/>
    <p:sldId id="301" r:id="rId8"/>
    <p:sldId id="298" r:id="rId9"/>
    <p:sldId id="299" r:id="rId10"/>
    <p:sldId id="303" r:id="rId11"/>
    <p:sldId id="304" r:id="rId12"/>
    <p:sldId id="305" r:id="rId13"/>
    <p:sldId id="307" r:id="rId14"/>
    <p:sldId id="308" r:id="rId15"/>
    <p:sldId id="309" r:id="rId16"/>
    <p:sldId id="31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4F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9"/>
    <p:restoredTop sz="90923" autoAdjust="0"/>
  </p:normalViewPr>
  <p:slideViewPr>
    <p:cSldViewPr snapToObjects="1">
      <p:cViewPr varScale="1">
        <p:scale>
          <a:sx n="101" d="100"/>
          <a:sy n="101" d="100"/>
        </p:scale>
        <p:origin x="194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72DFF-8401-B24C-A5E7-2F23308F3878}" type="datetimeFigureOut">
              <a:rPr lang="en-US" smtClean="0"/>
              <a:t>5/29/24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77BCF-8A58-4D4A-974C-83AD2617F252}" type="slidenum">
              <a:rPr lang="en-US" smtClean="0"/>
              <a:t>‹#›</a:t>
            </a:fld>
            <a:endParaRPr lang="en-US"/>
          </a:p>
        </p:txBody>
      </p:sp>
    </p:spTree>
    <p:extLst>
      <p:ext uri="{BB962C8B-B14F-4D97-AF65-F5344CB8AC3E}">
        <p14:creationId xmlns:p14="http://schemas.microsoft.com/office/powerpoint/2010/main" val="17671976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maca.northwestknowledge.ne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maca.northwestknowledge.ne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onlineconversion.com/temperature.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77BCF-8A58-4D4A-974C-83AD2617F252}" type="slidenum">
              <a:rPr lang="en-US" smtClean="0"/>
              <a:t>1</a:t>
            </a:fld>
            <a:endParaRPr lang="en-US"/>
          </a:p>
        </p:txBody>
      </p:sp>
    </p:spTree>
    <p:extLst>
      <p:ext uri="{BB962C8B-B14F-4D97-AF65-F5344CB8AC3E}">
        <p14:creationId xmlns:p14="http://schemas.microsoft.com/office/powerpoint/2010/main" val="4235824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students will be introduced to the project and start examining local precipitation and temperature data.  Over the next two days, students will create a project and develop a 5-minute (maximum) presentation to explain their project to the rest of the group.  On day 4, students will present their projects to the group.</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10</a:t>
            </a:fld>
            <a:endParaRPr lang="en-US"/>
          </a:p>
        </p:txBody>
      </p:sp>
    </p:spTree>
    <p:extLst>
      <p:ext uri="{BB962C8B-B14F-4D97-AF65-F5344CB8AC3E}">
        <p14:creationId xmlns:p14="http://schemas.microsoft.com/office/powerpoint/2010/main" val="134131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r>
              <a:rPr lang="en-US" sz="1200" kern="1200" dirty="0">
                <a:solidFill>
                  <a:schemeClr val="tx1"/>
                </a:solidFill>
                <a:effectLst/>
                <a:latin typeface="+mn-lt"/>
                <a:ea typeface="+mn-ea"/>
                <a:cs typeface="+mn-cs"/>
              </a:rPr>
              <a:t>irect students to look at the project directions on page 1 of their handout.</a:t>
            </a:r>
            <a:r>
              <a:rPr lang="en-US" dirty="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effectLst/>
              </a:rPr>
              <a:t>-St</a:t>
            </a:r>
            <a:r>
              <a:rPr lang="en-US" sz="1200" kern="1200" dirty="0">
                <a:solidFill>
                  <a:schemeClr val="tx1"/>
                </a:solidFill>
                <a:effectLst/>
                <a:latin typeface="+mn-lt"/>
                <a:ea typeface="+mn-ea"/>
                <a:cs typeface="+mn-cs"/>
              </a:rPr>
              <a:t>udents should decide if they would like to work alone or with one or two other students to complete their Climate Data Jam project. </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-U</a:t>
            </a:r>
            <a:r>
              <a:rPr lang="en-US" sz="1200" kern="1200" dirty="0">
                <a:solidFill>
                  <a:schemeClr val="tx1"/>
                </a:solidFill>
                <a:effectLst/>
                <a:latin typeface="+mn-lt"/>
                <a:ea typeface="+mn-ea"/>
                <a:cs typeface="+mn-cs"/>
              </a:rPr>
              <a:t>se the online USDA Southwest Regional Climate Hub Precipitation and Maximum Temperature maps to acquire the needed data from your county. Fill in the data tables on page 3 of the handout.</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Examine the data and find one or two trends of interest.</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Read the Scoring Rubric so you know how the presentation and project will be evaluated.</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Brainstorm and fill out the brainstorming notes section.</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Create the Climate Data Jam project (</a:t>
            </a:r>
            <a:r>
              <a:rPr lang="en-US" sz="1200" kern="1200" dirty="0" err="1">
                <a:solidFill>
                  <a:schemeClr val="tx1"/>
                </a:solidFill>
                <a:effectLst/>
                <a:latin typeface="+mn-lt"/>
                <a:ea typeface="+mn-ea"/>
                <a:cs typeface="+mn-cs"/>
              </a:rPr>
              <a:t>infographic</a:t>
            </a:r>
            <a:r>
              <a:rPr lang="en-US" sz="1200" kern="1200" dirty="0">
                <a:solidFill>
                  <a:schemeClr val="tx1"/>
                </a:solidFill>
                <a:effectLst/>
                <a:latin typeface="+mn-lt"/>
                <a:ea typeface="+mn-ea"/>
                <a:cs typeface="+mn-cs"/>
              </a:rPr>
              <a:t>, skit, etc.).</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Fill out the Climate Data Jam Summary.</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Practice the presentation.</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D77BCF-8A58-4D4A-974C-83AD2617F252}" type="slidenum">
              <a:rPr lang="en-US" smtClean="0"/>
              <a:t>11</a:t>
            </a:fld>
            <a:endParaRPr lang="en-US"/>
          </a:p>
        </p:txBody>
      </p:sp>
    </p:spTree>
    <p:extLst>
      <p:ext uri="{BB962C8B-B14F-4D97-AF65-F5344CB8AC3E}">
        <p14:creationId xmlns:p14="http://schemas.microsoft.com/office/powerpoint/2010/main" val="1451597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Direct students to look at the </a:t>
            </a:r>
            <a:r>
              <a:rPr lang="en-US" sz="1200" i="1" kern="1200" dirty="0">
                <a:solidFill>
                  <a:schemeClr val="tx1"/>
                </a:solidFill>
                <a:effectLst/>
                <a:latin typeface="+mn-lt"/>
                <a:ea typeface="+mn-ea"/>
                <a:cs typeface="+mn-cs"/>
              </a:rPr>
              <a:t>Climate Data Jam Scoring Rubric</a:t>
            </a:r>
            <a:r>
              <a:rPr lang="en-US" sz="1200" kern="1200" dirty="0">
                <a:solidFill>
                  <a:schemeClr val="tx1"/>
                </a:solidFill>
                <a:effectLst/>
                <a:latin typeface="+mn-lt"/>
                <a:ea typeface="+mn-ea"/>
                <a:cs typeface="+mn-cs"/>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will use this rubric to score each other’s projects.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-Forty percent of students’ total score will be based on their presentation.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start of their presentation, students must state their names, the title of the project, and the data trends that they portrayed.</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--Speak clearly.</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--Hold the attention of the audience.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--Include </a:t>
            </a:r>
            <a:r>
              <a:rPr lang="en-US" sz="1200" kern="1200" dirty="0">
                <a:solidFill>
                  <a:schemeClr val="tx1"/>
                </a:solidFill>
                <a:effectLst/>
                <a:latin typeface="+mn-lt"/>
                <a:ea typeface="+mn-ea"/>
                <a:cs typeface="+mn-cs"/>
              </a:rPr>
              <a:t>an explanation of the factors leading to increased temperatures.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--Include a brief reflection of the presentation explaining what they liked best and what was most challenging about this project.</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-Sixty percent of students’ total score will be based on creativity in communicating data trends.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project idea must be creative.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data presentation must be easily understandable and appealing to nonscientist audiences.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--Resources and/or materials must be used effectively in a creative way.</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project must accurately portray the trend or trends of the data, and a legend must be included.</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12</a:t>
            </a:fld>
            <a:endParaRPr lang="en-US"/>
          </a:p>
        </p:txBody>
      </p:sp>
    </p:spTree>
    <p:extLst>
      <p:ext uri="{BB962C8B-B14F-4D97-AF65-F5344CB8AC3E}">
        <p14:creationId xmlns:p14="http://schemas.microsoft.com/office/powerpoint/2010/main" val="1512946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will first acquire the precipitation data from their county by using the USDA Southwest Regional Climate Hub Precipitation map. Direct students to look at the data directions on page 2 of the handout and open the URL.  It may be helpful to display the map and provide a tutorial.</a:t>
            </a:r>
          </a:p>
        </p:txBody>
      </p:sp>
      <p:sp>
        <p:nvSpPr>
          <p:cNvPr id="4" name="Slide Number Placeholder 3"/>
          <p:cNvSpPr>
            <a:spLocks noGrp="1"/>
          </p:cNvSpPr>
          <p:nvPr>
            <p:ph type="sldNum" sz="quarter" idx="10"/>
          </p:nvPr>
        </p:nvSpPr>
        <p:spPr/>
        <p:txBody>
          <a:bodyPr/>
          <a:lstStyle/>
          <a:p>
            <a:fld id="{30D77BCF-8A58-4D4A-974C-83AD2617F252}" type="slidenum">
              <a:rPr lang="en-US" smtClean="0"/>
              <a:t>13</a:t>
            </a:fld>
            <a:endParaRPr lang="en-US"/>
          </a:p>
        </p:txBody>
      </p:sp>
    </p:spTree>
    <p:extLst>
      <p:ext uri="{BB962C8B-B14F-4D97-AF65-F5344CB8AC3E}">
        <p14:creationId xmlns:p14="http://schemas.microsoft.com/office/powerpoint/2010/main" val="385331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Direct students to locate and record precipitation</a:t>
            </a:r>
            <a:r>
              <a:rPr lang="en-US" sz="1000" kern="1200" baseline="0" dirty="0">
                <a:solidFill>
                  <a:schemeClr val="tx1"/>
                </a:solidFill>
                <a:effectLst/>
                <a:latin typeface="+mn-lt"/>
                <a:ea typeface="+mn-ea"/>
                <a:cs typeface="+mn-cs"/>
              </a:rPr>
              <a:t> data for their </a:t>
            </a:r>
            <a:r>
              <a:rPr lang="en-US" sz="1000" kern="1200" dirty="0">
                <a:solidFill>
                  <a:schemeClr val="tx1"/>
                </a:solidFill>
                <a:effectLst/>
                <a:latin typeface="+mn-lt"/>
                <a:ea typeface="+mn-ea"/>
                <a:cs typeface="+mn-cs"/>
              </a:rPr>
              <a:t>county in table 1 on page 3 of the handout.</a:t>
            </a:r>
            <a:r>
              <a:rPr lang="en-US" sz="1000" dirty="0">
                <a:effectLst/>
              </a:rPr>
              <a:t> </a:t>
            </a:r>
            <a:endParaRPr lang="en-US" sz="10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-Use the zoom and pan buttons on the left to zoom in to your state.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000" dirty="0"/>
              <a:t>-</a:t>
            </a:r>
            <a:r>
              <a:rPr lang="en-US" sz="1000" kern="1200" dirty="0">
                <a:solidFill>
                  <a:schemeClr val="tx1"/>
                </a:solidFill>
                <a:effectLst/>
                <a:latin typeface="+mn-lt"/>
                <a:ea typeface="+mn-ea"/>
                <a:cs typeface="+mn-cs"/>
              </a:rPr>
              <a:t>Locate your county and click on it.</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000" dirty="0"/>
              <a:t>-</a:t>
            </a:r>
            <a:r>
              <a:rPr lang="en-US" sz="1000" kern="1200" dirty="0">
                <a:solidFill>
                  <a:schemeClr val="tx1"/>
                </a:solidFill>
                <a:effectLst/>
                <a:latin typeface="+mn-lt"/>
                <a:ea typeface="+mn-ea"/>
                <a:cs typeface="+mn-cs"/>
              </a:rPr>
              <a:t>A data box with a scroll bar will appear.  Check that you have clicked on the correct county by reading the county name in the data box.</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000" dirty="0"/>
              <a:t>-</a:t>
            </a:r>
            <a:r>
              <a:rPr lang="en-US" sz="1000" kern="1200" dirty="0">
                <a:solidFill>
                  <a:schemeClr val="tx1"/>
                </a:solidFill>
                <a:effectLst/>
                <a:latin typeface="+mn-lt"/>
                <a:ea typeface="+mn-ea"/>
                <a:cs typeface="+mn-cs"/>
              </a:rPr>
              <a:t>In table 1 on page 3 of the handout, record the following historic (1971-2000) mean precipitation data in mm: Annual Total, Winter Total, Spring Total, Summer Total, and Fall Total. These seasonal mean precipitation data were derived from PRISM data, up-scaled (or generalized) to the county level, and represent the average mean seasonal precipitation for the county.</a:t>
            </a:r>
            <a:r>
              <a:rPr lang="en-US" sz="1000" dirty="0">
                <a:effectLst/>
              </a:rPr>
              <a:t> </a:t>
            </a:r>
            <a:endParaRPr lang="en-US" sz="10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000" dirty="0"/>
              <a:t>-</a:t>
            </a:r>
            <a:r>
              <a:rPr lang="en-US" sz="1000" kern="1200" dirty="0">
                <a:solidFill>
                  <a:schemeClr val="tx1"/>
                </a:solidFill>
                <a:effectLst/>
                <a:latin typeface="+mn-lt"/>
                <a:ea typeface="+mn-ea"/>
                <a:cs typeface="+mn-cs"/>
              </a:rPr>
              <a:t>In addition to historic values, this map provides predicted average annual and seasonal precipitation amounts for the future, 2040-2069.  These values were derived from the Multivariate Adaptive Constructed Analogs (MACA, </a:t>
            </a:r>
            <a:r>
              <a:rPr lang="en-US" sz="1000" u="sng" kern="1200" dirty="0">
                <a:solidFill>
                  <a:schemeClr val="tx1"/>
                </a:solidFill>
                <a:effectLst/>
                <a:latin typeface="+mn-lt"/>
                <a:ea typeface="+mn-ea"/>
                <a:cs typeface="+mn-cs"/>
                <a:hlinkClick r:id="rId3"/>
              </a:rPr>
              <a:t>http://maca.northwestknowledge.net/</a:t>
            </a:r>
            <a:r>
              <a:rPr lang="en-US" sz="1000" kern="1200" dirty="0">
                <a:solidFill>
                  <a:schemeClr val="tx1"/>
                </a:solidFill>
                <a:effectLst/>
                <a:latin typeface="+mn-lt"/>
                <a:ea typeface="+mn-ea"/>
                <a:cs typeface="+mn-cs"/>
              </a:rPr>
              <a:t>) statistically downscaled data.  They are based upon the mean of the 20 Coupled Model </a:t>
            </a:r>
            <a:r>
              <a:rPr lang="en-US" sz="1000" kern="1200" dirty="0" err="1">
                <a:solidFill>
                  <a:schemeClr val="tx1"/>
                </a:solidFill>
                <a:effectLst/>
                <a:latin typeface="+mn-lt"/>
                <a:ea typeface="+mn-ea"/>
                <a:cs typeface="+mn-cs"/>
              </a:rPr>
              <a:t>Intercomparison</a:t>
            </a:r>
            <a:r>
              <a:rPr lang="en-US" sz="1000" kern="1200" dirty="0">
                <a:solidFill>
                  <a:schemeClr val="tx1"/>
                </a:solidFill>
                <a:effectLst/>
                <a:latin typeface="+mn-lt"/>
                <a:ea typeface="+mn-ea"/>
                <a:cs typeface="+mn-cs"/>
              </a:rPr>
              <a:t> Project (CMIP) 5 general circulation models.  In addition to averaging over models, means were derived over seasons to obtain an estimated change in precipitation up-scaled to the county level for the 2040-2069 time frame.  Data are intended to provide a general estimate of broad seasonal changes in average precipitation at the county scale.</a:t>
            </a:r>
            <a:r>
              <a:rPr lang="en-US" sz="1000" dirty="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000" dirty="0"/>
              <a:t>-</a:t>
            </a:r>
            <a:r>
              <a:rPr lang="en-US" sz="1000" kern="1200" dirty="0">
                <a:solidFill>
                  <a:schemeClr val="tx1"/>
                </a:solidFill>
                <a:effectLst/>
                <a:latin typeface="+mn-lt"/>
                <a:ea typeface="+mn-ea"/>
                <a:cs typeface="+mn-cs"/>
              </a:rPr>
              <a:t>Scroll down to the predicted data for your county.  Also in table 1, record the following mean predicted future (2040-2069) precipitation data: Annual Total, Winter Total, Spring Total, Summer Total, and Fall Total.</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000" dirty="0"/>
              <a:t>-</a:t>
            </a:r>
            <a:r>
              <a:rPr lang="en-US" sz="1000" kern="1200" dirty="0">
                <a:solidFill>
                  <a:schemeClr val="tx1"/>
                </a:solidFill>
                <a:effectLst/>
                <a:latin typeface="+mn-lt"/>
                <a:ea typeface="+mn-ea"/>
                <a:cs typeface="+mn-cs"/>
              </a:rPr>
              <a:t>Students may notice that a delta value is also available in the data box.  Delta (</a:t>
            </a:r>
            <a:r>
              <a:rPr lang="en-US" sz="1000" kern="1200" dirty="0" err="1">
                <a:solidFill>
                  <a:schemeClr val="tx1"/>
                </a:solidFill>
                <a:effectLst/>
                <a:latin typeface="+mn-lt"/>
                <a:ea typeface="+mn-ea"/>
                <a:cs typeface="+mn-cs"/>
              </a:rPr>
              <a:t>Δ</a:t>
            </a:r>
            <a:r>
              <a:rPr lang="en-US" sz="1000" kern="1200" dirty="0">
                <a:solidFill>
                  <a:schemeClr val="tx1"/>
                </a:solidFill>
                <a:effectLst/>
                <a:latin typeface="+mn-lt"/>
                <a:ea typeface="+mn-ea"/>
                <a:cs typeface="+mn-cs"/>
              </a:rPr>
              <a:t>) is a Greek letter used to denote a change in quantity in science and mathematics.  In this case, the delta value is future precipitation minus historic precipitation, or the change in mean future precipitation and annual precipitation (mm).</a:t>
            </a:r>
            <a:r>
              <a:rPr lang="en-US" sz="1000" dirty="0">
                <a:effectLst/>
              </a:rPr>
              <a:t>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D77BCF-8A58-4D4A-974C-83AD2617F252}" type="slidenum">
              <a:rPr lang="en-US" smtClean="0"/>
              <a:t>14</a:t>
            </a:fld>
            <a:endParaRPr lang="en-US"/>
          </a:p>
        </p:txBody>
      </p:sp>
    </p:spTree>
    <p:extLst>
      <p:ext uri="{BB962C8B-B14F-4D97-AF65-F5344CB8AC3E}">
        <p14:creationId xmlns:p14="http://schemas.microsoft.com/office/powerpoint/2010/main" val="1139313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will then acquire the maximum temperature data from their county by using the USDA Southwest Regional Climate Hub Maximum Temperature map.  Direct students to look at the data directions on page 2 of the handout and open the URL.  It may be helpful to display the map and provide a tutorial.</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15</a:t>
            </a:fld>
            <a:endParaRPr lang="en-US"/>
          </a:p>
        </p:txBody>
      </p:sp>
    </p:spTree>
    <p:extLst>
      <p:ext uri="{BB962C8B-B14F-4D97-AF65-F5344CB8AC3E}">
        <p14:creationId xmlns:p14="http://schemas.microsoft.com/office/powerpoint/2010/main" val="1762802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50" dirty="0"/>
              <a:t>D</a:t>
            </a:r>
            <a:r>
              <a:rPr lang="en-US" sz="950" kern="1200" dirty="0">
                <a:solidFill>
                  <a:schemeClr val="tx1"/>
                </a:solidFill>
                <a:effectLst/>
                <a:latin typeface="+mn-lt"/>
                <a:ea typeface="+mn-ea"/>
                <a:cs typeface="+mn-cs"/>
              </a:rPr>
              <a:t>irect students to locate and record temperature data for their county in table 2 on page 3 of the handout.</a:t>
            </a:r>
            <a:r>
              <a:rPr lang="en-US" sz="950" dirty="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950" dirty="0">
                <a:effectLst/>
              </a:rPr>
              <a:t>-</a:t>
            </a:r>
            <a:r>
              <a:rPr lang="en-US" sz="950" kern="1200" dirty="0">
                <a:solidFill>
                  <a:schemeClr val="tx1"/>
                </a:solidFill>
                <a:effectLst/>
                <a:latin typeface="+mn-lt"/>
                <a:ea typeface="+mn-ea"/>
                <a:cs typeface="+mn-cs"/>
              </a:rPr>
              <a:t>Use the zoom and pan buttons on the left to zoom in to your state.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950" dirty="0"/>
              <a:t>-</a:t>
            </a:r>
            <a:r>
              <a:rPr lang="en-US" sz="950" kern="1200" dirty="0">
                <a:solidFill>
                  <a:schemeClr val="tx1"/>
                </a:solidFill>
                <a:effectLst/>
                <a:latin typeface="+mn-lt"/>
                <a:ea typeface="+mn-ea"/>
                <a:cs typeface="+mn-cs"/>
              </a:rPr>
              <a:t>Locate your county and click on it.</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950" dirty="0"/>
              <a:t>-</a:t>
            </a:r>
            <a:r>
              <a:rPr lang="en-US" sz="950" kern="1200" dirty="0">
                <a:solidFill>
                  <a:schemeClr val="tx1"/>
                </a:solidFill>
                <a:effectLst/>
                <a:latin typeface="+mn-lt"/>
                <a:ea typeface="+mn-ea"/>
                <a:cs typeface="+mn-cs"/>
              </a:rPr>
              <a:t>A data box with a scroll bar will appear.  Verify that you have clicked on the correct county by reading the county name in the data box.</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950" dirty="0"/>
              <a:t>-</a:t>
            </a:r>
            <a:r>
              <a:rPr lang="en-US" sz="950" kern="1200" dirty="0">
                <a:solidFill>
                  <a:schemeClr val="tx1"/>
                </a:solidFill>
                <a:effectLst/>
                <a:latin typeface="+mn-lt"/>
                <a:ea typeface="+mn-ea"/>
                <a:cs typeface="+mn-cs"/>
              </a:rPr>
              <a:t>In table 2 on page 3 of the handout, record the following historic (1971-2000) mean maximum temperature data in °C: Annual Max, Winter Max, Spring Max, Summer Max, and Fall Max. These seasonal mean maximum temperature data were derived from PRISM data, up-scaled (or generalized) to the county level, and represent the average mean seasonal maximum temperature for the county.</a:t>
            </a:r>
            <a:r>
              <a:rPr lang="en-US" sz="950" dirty="0">
                <a:effectLst/>
              </a:rPr>
              <a:t> </a:t>
            </a:r>
            <a:endParaRPr lang="en-US" sz="95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950" dirty="0"/>
              <a:t>-</a:t>
            </a:r>
            <a:r>
              <a:rPr lang="en-US" sz="950" kern="1200" dirty="0">
                <a:solidFill>
                  <a:schemeClr val="tx1"/>
                </a:solidFill>
                <a:effectLst/>
                <a:latin typeface="+mn-lt"/>
                <a:ea typeface="+mn-ea"/>
                <a:cs typeface="+mn-cs"/>
              </a:rPr>
              <a:t>In addition to historic values, this map provides predicted average annual and seasonal temperatures for the future, 2040-2069.  These values were derived from the Multivariate Adaptive Constructed Analogs (MACA, </a:t>
            </a:r>
            <a:r>
              <a:rPr lang="en-US" sz="950" u="sng" kern="1200" dirty="0">
                <a:solidFill>
                  <a:schemeClr val="tx1"/>
                </a:solidFill>
                <a:effectLst/>
                <a:latin typeface="+mn-lt"/>
                <a:ea typeface="+mn-ea"/>
                <a:cs typeface="+mn-cs"/>
                <a:hlinkClick r:id="rId3"/>
              </a:rPr>
              <a:t>http://maca.northwestknowledge.net/</a:t>
            </a:r>
            <a:r>
              <a:rPr lang="en-US" sz="950" kern="1200" dirty="0">
                <a:solidFill>
                  <a:schemeClr val="tx1"/>
                </a:solidFill>
                <a:effectLst/>
                <a:latin typeface="+mn-lt"/>
                <a:ea typeface="+mn-ea"/>
                <a:cs typeface="+mn-cs"/>
              </a:rPr>
              <a:t>) statistically downscaled data.  They are based upon the mean of the 20 Coupled Model </a:t>
            </a:r>
            <a:r>
              <a:rPr lang="en-US" sz="950" kern="1200" dirty="0" err="1">
                <a:solidFill>
                  <a:schemeClr val="tx1"/>
                </a:solidFill>
                <a:effectLst/>
                <a:latin typeface="+mn-lt"/>
                <a:ea typeface="+mn-ea"/>
                <a:cs typeface="+mn-cs"/>
              </a:rPr>
              <a:t>Intercomparison</a:t>
            </a:r>
            <a:r>
              <a:rPr lang="en-US" sz="950" kern="1200" dirty="0">
                <a:solidFill>
                  <a:schemeClr val="tx1"/>
                </a:solidFill>
                <a:effectLst/>
                <a:latin typeface="+mn-lt"/>
                <a:ea typeface="+mn-ea"/>
                <a:cs typeface="+mn-cs"/>
              </a:rPr>
              <a:t> Project (CMIP) 5 general circulation models.  In addition to averaging over models, means were derived over seasons to obtain an estimated change in temperature up-scaled to the county level for the 2040-2069 time frame.  Data are intended to provide a general estimate of broad seasonal changes in average maximum temperature at the county scale.</a:t>
            </a:r>
            <a:r>
              <a:rPr lang="en-US" sz="950" dirty="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950" dirty="0"/>
              <a:t>-</a:t>
            </a:r>
            <a:r>
              <a:rPr lang="en-US" sz="950" kern="1200" dirty="0">
                <a:solidFill>
                  <a:schemeClr val="tx1"/>
                </a:solidFill>
                <a:effectLst/>
                <a:latin typeface="+mn-lt"/>
                <a:ea typeface="+mn-ea"/>
                <a:cs typeface="+mn-cs"/>
              </a:rPr>
              <a:t>Scroll down to the predicted data for your county.  Also in table 2, record the following mean predicted future (2040-2069) data in °C: Annual Max, Winter Max, Spring Max, Summer Max, and Fall Max.</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950" dirty="0"/>
              <a:t>-</a:t>
            </a:r>
            <a:r>
              <a:rPr lang="en-US" sz="950" kern="1200" dirty="0">
                <a:solidFill>
                  <a:schemeClr val="tx1"/>
                </a:solidFill>
                <a:effectLst/>
                <a:latin typeface="+mn-lt"/>
                <a:ea typeface="+mn-ea"/>
                <a:cs typeface="+mn-cs"/>
              </a:rPr>
              <a:t>Because many students may be unaccustomed to thinking about temperature in Celsius, you may want to instruct students to convert temperatures to Fahrenheit for their own use.  Students can convert temperatures manually or by using an online calculator such as: </a:t>
            </a:r>
            <a:r>
              <a:rPr lang="en-US" sz="950" u="sng" kern="1200" dirty="0">
                <a:solidFill>
                  <a:schemeClr val="tx1"/>
                </a:solidFill>
                <a:effectLst/>
                <a:latin typeface="+mn-lt"/>
                <a:ea typeface="+mn-ea"/>
                <a:cs typeface="+mn-cs"/>
                <a:hlinkClick r:id="rId4"/>
              </a:rPr>
              <a:t>http://www.onlineconversion.com/temperature.htm</a:t>
            </a:r>
            <a:endParaRPr lang="en-US" sz="95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950" dirty="0"/>
              <a:t>-</a:t>
            </a:r>
            <a:r>
              <a:rPr lang="en-US" sz="950" kern="1200" dirty="0">
                <a:solidFill>
                  <a:schemeClr val="tx1"/>
                </a:solidFill>
                <a:effectLst/>
                <a:latin typeface="+mn-lt"/>
                <a:ea typeface="+mn-ea"/>
                <a:cs typeface="+mn-cs"/>
              </a:rPr>
              <a:t>Students may notice that a delta value is also available in the data box.  Delta (</a:t>
            </a:r>
            <a:r>
              <a:rPr lang="en-US" sz="950" kern="1200" dirty="0" err="1">
                <a:solidFill>
                  <a:schemeClr val="tx1"/>
                </a:solidFill>
                <a:effectLst/>
                <a:latin typeface="+mn-lt"/>
                <a:ea typeface="+mn-ea"/>
                <a:cs typeface="+mn-cs"/>
              </a:rPr>
              <a:t>Δ</a:t>
            </a:r>
            <a:r>
              <a:rPr lang="en-US" sz="950" kern="1200" dirty="0">
                <a:solidFill>
                  <a:schemeClr val="tx1"/>
                </a:solidFill>
                <a:effectLst/>
                <a:latin typeface="+mn-lt"/>
                <a:ea typeface="+mn-ea"/>
                <a:cs typeface="+mn-cs"/>
              </a:rPr>
              <a:t>) is a Greek letter used to denote a change in quantity in science and mathematics.  In this case, the delta value is future temperature minus historic temperature, or the change in mean future temperature and annual temperature (°C).</a:t>
            </a:r>
            <a:r>
              <a:rPr lang="en-US" sz="950" dirty="0">
                <a:effectLst/>
              </a:rPr>
              <a:t> </a:t>
            </a:r>
            <a:endParaRPr lang="en-US" sz="9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D77BCF-8A58-4D4A-974C-83AD2617F252}" type="slidenum">
              <a:rPr lang="en-US" smtClean="0"/>
              <a:t>16</a:t>
            </a:fld>
            <a:endParaRPr lang="en-US"/>
          </a:p>
        </p:txBody>
      </p:sp>
    </p:spTree>
    <p:extLst>
      <p:ext uri="{BB962C8B-B14F-4D97-AF65-F5344CB8AC3E}">
        <p14:creationId xmlns:p14="http://schemas.microsoft.com/office/powerpoint/2010/main" val="3475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Scientists around the world are collecting vast amounts of data every day.  However, the general public often learns very little, if anything, about the information that scientists have amassed.  There is a gap in the communication of scientific information to nonscientists.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2</a:t>
            </a:fld>
            <a:endParaRPr lang="en-US"/>
          </a:p>
        </p:txBody>
      </p:sp>
    </p:spTree>
    <p:extLst>
      <p:ext uri="{BB962C8B-B14F-4D97-AF65-F5344CB8AC3E}">
        <p14:creationId xmlns:p14="http://schemas.microsoft.com/office/powerpoint/2010/main" val="204303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will be creating a Climate Data Jam project over the next two days.  The goal is to design a creative project and presentation that explains local precipitation and temperature data to an audience not familiar with this information.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3</a:t>
            </a:fld>
            <a:endParaRPr lang="en-US"/>
          </a:p>
        </p:txBody>
      </p:sp>
    </p:spTree>
    <p:extLst>
      <p:ext uri="{BB962C8B-B14F-4D97-AF65-F5344CB8AC3E}">
        <p14:creationId xmlns:p14="http://schemas.microsoft.com/office/powerpoint/2010/main" val="326281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an example of an effective way to communicate data.  This </a:t>
            </a:r>
            <a:r>
              <a:rPr lang="en-US" sz="1200" kern="1200" dirty="0" err="1">
                <a:solidFill>
                  <a:schemeClr val="tx1"/>
                </a:solidFill>
                <a:effectLst/>
                <a:latin typeface="+mn-lt"/>
                <a:ea typeface="+mn-ea"/>
                <a:cs typeface="+mn-cs"/>
              </a:rPr>
              <a:t>infographic</a:t>
            </a:r>
            <a:r>
              <a:rPr lang="en-US" sz="1200" kern="1200" dirty="0">
                <a:solidFill>
                  <a:schemeClr val="tx1"/>
                </a:solidFill>
                <a:effectLst/>
                <a:latin typeface="+mn-lt"/>
                <a:ea typeface="+mn-ea"/>
                <a:cs typeface="+mn-cs"/>
              </a:rPr>
              <a:t> is interesting and easy to understand because it puts data into a context to which most people in the continental United States can relate.  Simply stating that MLB players ran a total of 1,245 miles in 2006 may be considered by some to be a dry statistic.  However, scaling a baseball diamond to represent 1,245 miles and overlaying it on a map of the continental United States may help people understand how large the distance is and inspire them to take an interest in the statistic.</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4</a:t>
            </a:fld>
            <a:endParaRPr lang="en-US"/>
          </a:p>
        </p:txBody>
      </p:sp>
    </p:spTree>
    <p:extLst>
      <p:ext uri="{BB962C8B-B14F-4D97-AF65-F5344CB8AC3E}">
        <p14:creationId xmlns:p14="http://schemas.microsoft.com/office/powerpoint/2010/main" val="259602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an example of using music to communicate data. A University of Minnesota student, Daniel Crawford, created a song to represent the increase in average global temperatures since 1880.  He was looking for a method to communicate scientific data in a way that would be more appealing to nonscientists and “people who would get more out of [a song] than maps, graphs, and numbers.”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5</a:t>
            </a:fld>
            <a:endParaRPr lang="en-US"/>
          </a:p>
        </p:txBody>
      </p:sp>
    </p:spTree>
    <p:extLst>
      <p:ext uri="{BB962C8B-B14F-4D97-AF65-F5344CB8AC3E}">
        <p14:creationId xmlns:p14="http://schemas.microsoft.com/office/powerpoint/2010/main" val="244357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an example of a student using painting to communicate data.  The different colored paint splatters were scaled to reflect the amounts of solar radiation, soil temperature, air temperature, and precipitation over several 4-year periods in Las Cruces, New Mexico.</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6</a:t>
            </a:fld>
            <a:endParaRPr lang="en-US"/>
          </a:p>
        </p:txBody>
      </p:sp>
    </p:spTree>
    <p:extLst>
      <p:ext uri="{BB962C8B-B14F-4D97-AF65-F5344CB8AC3E}">
        <p14:creationId xmlns:p14="http://schemas.microsoft.com/office/powerpoint/2010/main" val="210107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an example of a student using dance to communicate data.  The height of the student’s foot was scaled to represent the amount of precipitation received each year in Las Cruces, New Mexico.  The ribbon tied to her foot helps visualize the differences each year.</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7</a:t>
            </a:fld>
            <a:endParaRPr lang="en-US"/>
          </a:p>
        </p:txBody>
      </p:sp>
    </p:spTree>
    <p:extLst>
      <p:ext uri="{BB962C8B-B14F-4D97-AF65-F5344CB8AC3E}">
        <p14:creationId xmlns:p14="http://schemas.microsoft.com/office/powerpoint/2010/main" val="266824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50" kern="1200" dirty="0">
                <a:solidFill>
                  <a:schemeClr val="tx1"/>
                </a:solidFill>
                <a:effectLst/>
                <a:latin typeface="+mn-lt"/>
                <a:ea typeface="+mn-ea"/>
                <a:cs typeface="+mn-cs"/>
              </a:rPr>
              <a:t>Students</a:t>
            </a:r>
            <a:r>
              <a:rPr lang="en-US" sz="1150" kern="1200" baseline="0" dirty="0">
                <a:solidFill>
                  <a:schemeClr val="tx1"/>
                </a:solidFill>
                <a:effectLst/>
                <a:latin typeface="+mn-lt"/>
                <a:ea typeface="+mn-ea"/>
                <a:cs typeface="+mn-cs"/>
              </a:rPr>
              <a:t> </a:t>
            </a:r>
            <a:r>
              <a:rPr lang="en-US" sz="1150" kern="1200" dirty="0">
                <a:solidFill>
                  <a:schemeClr val="tx1"/>
                </a:solidFill>
                <a:effectLst/>
                <a:latin typeface="+mn-lt"/>
                <a:ea typeface="+mn-ea"/>
                <a:cs typeface="+mn-cs"/>
              </a:rPr>
              <a:t>may work individually or in teams of up to three students.  Larger groups are not recommended for this project because of the difficulties of ensuring that all group members are equally involved.  Students should develop a very creative project to represent the data and appeal to nonscientists.  The project should not be a graph or table.  Instruct students to use their imaginations to design a project that will be attention grabbing and appealing.  Example products could include songs, demonstrations, poems, children’s stories, newscasts, physical models, </a:t>
            </a:r>
            <a:r>
              <a:rPr lang="en-US" sz="1150" kern="1200" dirty="0" err="1">
                <a:solidFill>
                  <a:schemeClr val="tx1"/>
                </a:solidFill>
                <a:effectLst/>
                <a:latin typeface="+mn-lt"/>
                <a:ea typeface="+mn-ea"/>
                <a:cs typeface="+mn-cs"/>
              </a:rPr>
              <a:t>infographics</a:t>
            </a:r>
            <a:r>
              <a:rPr lang="en-US" sz="1150" kern="1200" dirty="0">
                <a:solidFill>
                  <a:schemeClr val="tx1"/>
                </a:solidFill>
                <a:effectLst/>
                <a:latin typeface="+mn-lt"/>
                <a:ea typeface="+mn-ea"/>
                <a:cs typeface="+mn-cs"/>
              </a:rPr>
              <a:t>, and skits.  Representations of the data trend or trends must be scaled accurately.</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effectLst/>
                <a:latin typeface="+mn-lt"/>
                <a:ea typeface="+mn-ea"/>
                <a:cs typeface="+mn-cs"/>
              </a:rPr>
              <a:t>-Emphasize</a:t>
            </a:r>
            <a:r>
              <a:rPr lang="en-US" sz="1150" kern="1200" baseline="0" dirty="0">
                <a:solidFill>
                  <a:schemeClr val="tx1"/>
                </a:solidFill>
                <a:effectLst/>
                <a:latin typeface="+mn-lt"/>
                <a:ea typeface="+mn-ea"/>
                <a:cs typeface="+mn-cs"/>
              </a:rPr>
              <a:t> </a:t>
            </a:r>
            <a:r>
              <a:rPr lang="en-US" sz="1150" kern="1200" dirty="0">
                <a:solidFill>
                  <a:schemeClr val="tx1"/>
                </a:solidFill>
                <a:effectLst/>
                <a:latin typeface="+mn-lt"/>
                <a:ea typeface="+mn-ea"/>
                <a:cs typeface="+mn-cs"/>
              </a:rPr>
              <a:t>that students should represent a trend or trends in the data in a creative way rather than using the data directly in their projects.  For example, the amount of annual precipitation could be represented in a physical model with cardboard cutout raindrops that represent 100 mm of water instead of simply stating that the county received 278.8 mm.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effectLst/>
                <a:latin typeface="+mn-lt"/>
                <a:ea typeface="+mn-ea"/>
                <a:cs typeface="+mn-cs"/>
              </a:rPr>
              <a:t>-Ensure that students understand the word </a:t>
            </a:r>
            <a:r>
              <a:rPr lang="en-US" sz="1150" u="sng" kern="1200" dirty="0">
                <a:solidFill>
                  <a:schemeClr val="tx1"/>
                </a:solidFill>
                <a:effectLst/>
                <a:latin typeface="+mn-lt"/>
                <a:ea typeface="+mn-ea"/>
                <a:cs typeface="+mn-cs"/>
              </a:rPr>
              <a:t>trend</a:t>
            </a:r>
            <a:r>
              <a:rPr lang="en-US" sz="1150" kern="1200" dirty="0">
                <a:solidFill>
                  <a:schemeClr val="tx1"/>
                </a:solidFill>
                <a:effectLst/>
                <a:latin typeface="+mn-lt"/>
                <a:ea typeface="+mn-ea"/>
                <a:cs typeface="+mn-cs"/>
              </a:rPr>
              <a:t> by asking for a volunteer to define it [answer: the general direction in which something is changing.  For example, in the future, our county is predicted to receive less annual total precipitation than we did historically.]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effectLst/>
                <a:latin typeface="+mn-lt"/>
                <a:ea typeface="+mn-ea"/>
                <a:cs typeface="+mn-cs"/>
              </a:rPr>
              <a:t>Students</a:t>
            </a:r>
            <a:r>
              <a:rPr lang="en-US" sz="1150" kern="1200" baseline="0" dirty="0">
                <a:solidFill>
                  <a:schemeClr val="tx1"/>
                </a:solidFill>
                <a:effectLst/>
                <a:latin typeface="+mn-lt"/>
                <a:ea typeface="+mn-ea"/>
                <a:cs typeface="+mn-cs"/>
              </a:rPr>
              <a:t> </a:t>
            </a:r>
            <a:r>
              <a:rPr lang="en-US" sz="1150" kern="1200" dirty="0">
                <a:solidFill>
                  <a:schemeClr val="tx1"/>
                </a:solidFill>
                <a:effectLst/>
                <a:latin typeface="+mn-lt"/>
                <a:ea typeface="+mn-ea"/>
                <a:cs typeface="+mn-cs"/>
              </a:rPr>
              <a:t>may go beyond the data and begin to examine the implications; however, their projects must also include representations of the data trends.  For example, a student could write a rap song that includes a hypothesis about how increased temperatures in their county may lead to increase evapotranspiration, but they must incorporate a clear, accurately scaled description of the trend in the data as well.</a:t>
            </a:r>
            <a:r>
              <a:rPr lang="en-US" sz="1150" dirty="0">
                <a:effectLst/>
              </a:rPr>
              <a:t> </a:t>
            </a:r>
            <a:endParaRPr lang="en-US" sz="1150" kern="1200" dirty="0">
              <a:solidFill>
                <a:schemeClr val="tx1"/>
              </a:solidFill>
              <a:effectLst/>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30D77BCF-8A58-4D4A-974C-83AD2617F252}" type="slidenum">
              <a:rPr lang="en-US" smtClean="0"/>
              <a:t>8</a:t>
            </a:fld>
            <a:endParaRPr lang="en-US"/>
          </a:p>
        </p:txBody>
      </p:sp>
    </p:spTree>
    <p:extLst>
      <p:ext uri="{BB962C8B-B14F-4D97-AF65-F5344CB8AC3E}">
        <p14:creationId xmlns:p14="http://schemas.microsoft.com/office/powerpoint/2010/main" val="196968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a:t>
            </a:r>
            <a:r>
              <a:rPr lang="en-US" sz="1200" kern="1200" dirty="0">
                <a:solidFill>
                  <a:schemeClr val="tx1"/>
                </a:solidFill>
                <a:effectLst/>
                <a:latin typeface="+mn-lt"/>
                <a:ea typeface="+mn-ea"/>
                <a:cs typeface="+mn-cs"/>
              </a:rPr>
              <a:t>students to look at the top of page 1 of their handout.  A good Data Jam project is clear in that it accurately represents the data in a way that is understandable to nonscientists.  The data must be scaled correctly, and a legend explaining how the data are represented must be included.  The project should also be creative.  Think of an imaginative way to get the attention of nonscientists.  Finally, the project should be concise.  Focus on one or two important trends, and explain them well.</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0D77BCF-8A58-4D4A-974C-83AD2617F252}" type="slidenum">
              <a:rPr lang="en-US" smtClean="0"/>
              <a:t>9</a:t>
            </a:fld>
            <a:endParaRPr lang="en-US"/>
          </a:p>
        </p:txBody>
      </p:sp>
    </p:spTree>
    <p:extLst>
      <p:ext uri="{BB962C8B-B14F-4D97-AF65-F5344CB8AC3E}">
        <p14:creationId xmlns:p14="http://schemas.microsoft.com/office/powerpoint/2010/main" val="160557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A46DAE-301F-A540-A058-6F0914FE28A1}" type="datetimeFigureOut">
              <a:rPr lang="en-US" smtClean="0"/>
              <a:pPr/>
              <a:t>5/29/24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5/29/24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5/29/24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5/29/24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A46DAE-301F-A540-A058-6F0914FE28A1}" type="datetimeFigureOut">
              <a:rPr lang="en-US" smtClean="0"/>
              <a:pPr/>
              <a:t>5/29/24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A46DAE-301F-A540-A058-6F0914FE28A1}" type="datetimeFigureOut">
              <a:rPr lang="en-US" smtClean="0"/>
              <a:pPr/>
              <a:t>5/29/24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A46DAE-301F-A540-A058-6F0914FE28A1}" type="datetimeFigureOut">
              <a:rPr lang="en-US" smtClean="0"/>
              <a:pPr/>
              <a:t>5/29/24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A46DAE-301F-A540-A058-6F0914FE28A1}" type="datetimeFigureOut">
              <a:rPr lang="en-US" smtClean="0"/>
              <a:pPr/>
              <a:t>5/29/24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46DAE-301F-A540-A058-6F0914FE28A1}" type="datetimeFigureOut">
              <a:rPr lang="en-US" smtClean="0"/>
              <a:pPr/>
              <a:t>5/29/24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5/29/24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5/29/24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F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Perpetua"/>
                <a:cs typeface="Perpetua"/>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Perpetua"/>
                <a:cs typeface="Perpetu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Perpetua"/>
                <a:cs typeface="Perpetua"/>
              </a:defRPr>
            </a:lvl1pPr>
          </a:lstStyle>
          <a:p>
            <a:fld id="{18AE2C47-7BDD-4149-ABA4-13333A140F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venir Black"/>
          <a:ea typeface="+mj-ea"/>
          <a:cs typeface="Avenir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flipflopflyball.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vimeo.com/m/6912280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
          </p:nvPr>
        </p:nvSpPr>
        <p:spPr>
          <a:xfrm>
            <a:off x="495300" y="4191000"/>
            <a:ext cx="8153400" cy="2514600"/>
          </a:xfrm>
        </p:spPr>
        <p:txBody>
          <a:bodyPr>
            <a:normAutofit fontScale="92500" lnSpcReduction="20000"/>
          </a:bodyPr>
          <a:lstStyle/>
          <a:p>
            <a:r>
              <a:rPr lang="en-US" sz="6100" dirty="0">
                <a:solidFill>
                  <a:schemeClr val="bg1"/>
                </a:solidFill>
                <a:latin typeface="+mj-lt"/>
              </a:rPr>
              <a:t>Southwest Regional </a:t>
            </a:r>
          </a:p>
          <a:p>
            <a:r>
              <a:rPr lang="en-US" sz="6100" dirty="0">
                <a:solidFill>
                  <a:schemeClr val="bg1"/>
                </a:solidFill>
                <a:latin typeface="+mj-lt"/>
              </a:rPr>
              <a:t>Climate Hub</a:t>
            </a:r>
          </a:p>
          <a:p>
            <a:r>
              <a:rPr lang="en-US" sz="2400" dirty="0">
                <a:solidFill>
                  <a:schemeClr val="bg1"/>
                </a:solidFill>
                <a:latin typeface="+mn-lt"/>
              </a:rPr>
              <a:t>Developed by the </a:t>
            </a:r>
          </a:p>
          <a:p>
            <a:r>
              <a:rPr lang="en-US" sz="2400" dirty="0">
                <a:solidFill>
                  <a:schemeClr val="bg1"/>
                </a:solidFill>
                <a:latin typeface="+mn-lt"/>
              </a:rPr>
              <a:t>Asombro Institute for Science Education (</a:t>
            </a:r>
            <a:r>
              <a:rPr lang="en-US" sz="2400" dirty="0" err="1">
                <a:solidFill>
                  <a:schemeClr val="bg1"/>
                </a:solidFill>
                <a:latin typeface="+mn-lt"/>
              </a:rPr>
              <a:t>www.asombro.org</a:t>
            </a:r>
            <a:r>
              <a:rPr lang="en-US" sz="2400" dirty="0">
                <a:solidFill>
                  <a:schemeClr val="bg1"/>
                </a:solidFill>
                <a:latin typeface="+mn-lt"/>
              </a:rPr>
              <a:t>)</a:t>
            </a:r>
          </a:p>
          <a:p>
            <a:endParaRPr lang="en-US" dirty="0">
              <a:solidFill>
                <a:schemeClr val="bg1"/>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410707"/>
            <a:ext cx="8664314" cy="3475493"/>
          </a:xfrm>
          <a:prstGeom prst="rect">
            <a:avLst/>
          </a:prstGeom>
        </p:spPr>
      </p:pic>
    </p:spTree>
    <p:extLst>
      <p:ext uri="{BB962C8B-B14F-4D97-AF65-F5344CB8AC3E}">
        <p14:creationId xmlns:p14="http://schemas.microsoft.com/office/powerpoint/2010/main" val="174661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Timeline</a:t>
            </a:r>
          </a:p>
        </p:txBody>
      </p:sp>
      <p:sp>
        <p:nvSpPr>
          <p:cNvPr id="3" name="Content Placeholder 2"/>
          <p:cNvSpPr>
            <a:spLocks noGrp="1"/>
          </p:cNvSpPr>
          <p:nvPr>
            <p:ph idx="1"/>
          </p:nvPr>
        </p:nvSpPr>
        <p:spPr>
          <a:xfrm>
            <a:off x="457200" y="1524000"/>
            <a:ext cx="8229600" cy="4525963"/>
          </a:xfrm>
        </p:spPr>
        <p:txBody>
          <a:bodyPr/>
          <a:lstStyle/>
          <a:p>
            <a:pPr marL="346075" indent="-346075"/>
            <a:r>
              <a:rPr lang="en-US" dirty="0"/>
              <a:t>Today: introduction to the project, start examining data</a:t>
            </a:r>
          </a:p>
          <a:p>
            <a:pPr marL="346075" indent="-346075"/>
            <a:endParaRPr lang="en-US" dirty="0"/>
          </a:p>
          <a:p>
            <a:pPr marL="346075" indent="-346075"/>
            <a:r>
              <a:rPr lang="en-US" dirty="0"/>
              <a:t>Next two days: create project and </a:t>
            </a:r>
            <a:r>
              <a:rPr lang="en-US" b="1" dirty="0"/>
              <a:t>5-minute </a:t>
            </a:r>
            <a:r>
              <a:rPr lang="en-US" dirty="0"/>
              <a:t>(maximum) presentation</a:t>
            </a:r>
          </a:p>
          <a:p>
            <a:pPr marL="346075" indent="-346075"/>
            <a:endParaRPr lang="en-US" dirty="0"/>
          </a:p>
          <a:p>
            <a:pPr marL="346075" indent="-346075"/>
            <a:r>
              <a:rPr lang="en-US" dirty="0"/>
              <a:t>Day 4: present project to the group</a:t>
            </a:r>
          </a:p>
          <a:p>
            <a:endParaRPr lang="en-US" dirty="0"/>
          </a:p>
        </p:txBody>
      </p:sp>
    </p:spTree>
    <p:extLst>
      <p:ext uri="{BB962C8B-B14F-4D97-AF65-F5344CB8AC3E}">
        <p14:creationId xmlns:p14="http://schemas.microsoft.com/office/powerpoint/2010/main" val="33609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Autofit/>
          </a:bodyPr>
          <a:lstStyle/>
          <a:p>
            <a:r>
              <a:rPr lang="en-US" sz="4200" dirty="0"/>
              <a:t>Suggested Steps</a:t>
            </a:r>
          </a:p>
        </p:txBody>
      </p:sp>
      <p:sp>
        <p:nvSpPr>
          <p:cNvPr id="3" name="Content Placeholder 2"/>
          <p:cNvSpPr>
            <a:spLocks noGrp="1"/>
          </p:cNvSpPr>
          <p:nvPr>
            <p:ph idx="1"/>
          </p:nvPr>
        </p:nvSpPr>
        <p:spPr>
          <a:xfrm>
            <a:off x="609600" y="1219200"/>
            <a:ext cx="8077200" cy="5181600"/>
          </a:xfrm>
        </p:spPr>
        <p:txBody>
          <a:bodyPr>
            <a:noAutofit/>
          </a:bodyPr>
          <a:lstStyle/>
          <a:p>
            <a:pPr lvl="0">
              <a:lnSpc>
                <a:spcPct val="110000"/>
              </a:lnSpc>
            </a:pPr>
            <a:r>
              <a:rPr lang="en-US" sz="2400" dirty="0"/>
              <a:t>Decide if you would like to work alone or with others.</a:t>
            </a:r>
          </a:p>
          <a:p>
            <a:pPr lvl="0">
              <a:lnSpc>
                <a:spcPct val="110000"/>
              </a:lnSpc>
            </a:pPr>
            <a:r>
              <a:rPr lang="en-US" sz="2400" dirty="0"/>
              <a:t>Use the online Precipitation and Temperature maps to acquire the needed data from your county.</a:t>
            </a:r>
          </a:p>
          <a:p>
            <a:pPr lvl="0">
              <a:lnSpc>
                <a:spcPct val="110000"/>
              </a:lnSpc>
            </a:pPr>
            <a:r>
              <a:rPr lang="en-US" sz="2400" dirty="0"/>
              <a:t>Examine the precipitation and temperature data.</a:t>
            </a:r>
          </a:p>
          <a:p>
            <a:pPr lvl="0">
              <a:lnSpc>
                <a:spcPct val="110000"/>
              </a:lnSpc>
            </a:pPr>
            <a:r>
              <a:rPr lang="en-US" sz="2400" dirty="0"/>
              <a:t>Read the Scoring Rubric.</a:t>
            </a:r>
          </a:p>
          <a:p>
            <a:pPr lvl="0">
              <a:lnSpc>
                <a:spcPct val="110000"/>
              </a:lnSpc>
            </a:pPr>
            <a:r>
              <a:rPr lang="en-US" sz="2400" dirty="0"/>
              <a:t>Brainstorm and fill out the brainstorming notes section.</a:t>
            </a:r>
          </a:p>
          <a:p>
            <a:pPr lvl="0">
              <a:lnSpc>
                <a:spcPct val="110000"/>
              </a:lnSpc>
            </a:pPr>
            <a:r>
              <a:rPr lang="en-US" sz="2400" dirty="0"/>
              <a:t>Create your Data Jam project (</a:t>
            </a:r>
            <a:r>
              <a:rPr lang="en-US" sz="2400" dirty="0" err="1"/>
              <a:t>infographic</a:t>
            </a:r>
            <a:r>
              <a:rPr lang="en-US" sz="2400" dirty="0"/>
              <a:t>, etc.).</a:t>
            </a:r>
          </a:p>
          <a:p>
            <a:pPr lvl="0">
              <a:lnSpc>
                <a:spcPct val="110000"/>
              </a:lnSpc>
            </a:pPr>
            <a:r>
              <a:rPr lang="en-US" sz="2400" dirty="0"/>
              <a:t>Fill out the Climate Data Jam Summary.</a:t>
            </a:r>
          </a:p>
          <a:p>
            <a:pPr lvl="0">
              <a:lnSpc>
                <a:spcPct val="110000"/>
              </a:lnSpc>
            </a:pPr>
            <a:r>
              <a:rPr lang="en-US" sz="2400" dirty="0"/>
              <a:t>Practice your presentation.</a:t>
            </a:r>
          </a:p>
        </p:txBody>
      </p:sp>
    </p:spTree>
    <p:extLst>
      <p:ext uri="{BB962C8B-B14F-4D97-AF65-F5344CB8AC3E}">
        <p14:creationId xmlns:p14="http://schemas.microsoft.com/office/powerpoint/2010/main" val="349844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981200"/>
            <a:ext cx="4097398" cy="2554545"/>
          </a:xfrm>
          <a:prstGeom prst="rect">
            <a:avLst/>
          </a:prstGeom>
          <a:noFill/>
        </p:spPr>
        <p:txBody>
          <a:bodyPr wrap="square" rtlCol="0">
            <a:spAutoFit/>
          </a:bodyPr>
          <a:lstStyle/>
          <a:p>
            <a:pPr marL="295275" indent="-295275">
              <a:buFont typeface="Arial"/>
              <a:buChar char="•"/>
            </a:pPr>
            <a:r>
              <a:rPr lang="en-US" sz="3200" dirty="0">
                <a:latin typeface="Avenir Black"/>
                <a:cs typeface="Avenir Black"/>
              </a:rPr>
              <a:t>40% presentation</a:t>
            </a:r>
          </a:p>
          <a:p>
            <a:pPr marL="285750" indent="-285750">
              <a:buFont typeface="Arial"/>
              <a:buChar char="•"/>
            </a:pPr>
            <a:endParaRPr lang="en-US" sz="3200" dirty="0">
              <a:latin typeface="Avenir Black"/>
              <a:cs typeface="Avenir Black"/>
            </a:endParaRPr>
          </a:p>
          <a:p>
            <a:pPr marL="285750" indent="-285750">
              <a:buFont typeface="Arial"/>
              <a:buChar char="•"/>
            </a:pPr>
            <a:r>
              <a:rPr lang="en-US" sz="3200" dirty="0">
                <a:latin typeface="Avenir Black"/>
                <a:cs typeface="Avenir Black"/>
              </a:rPr>
              <a:t>60% creativity in communicating data trends</a:t>
            </a:r>
          </a:p>
        </p:txBody>
      </p:sp>
      <p:sp>
        <p:nvSpPr>
          <p:cNvPr id="5" name="Title 1"/>
          <p:cNvSpPr>
            <a:spLocks noGrp="1"/>
          </p:cNvSpPr>
          <p:nvPr>
            <p:ph type="title"/>
          </p:nvPr>
        </p:nvSpPr>
        <p:spPr>
          <a:xfrm>
            <a:off x="152400" y="76200"/>
            <a:ext cx="8839200" cy="1143000"/>
          </a:xfrm>
        </p:spPr>
        <p:txBody>
          <a:bodyPr>
            <a:noAutofit/>
          </a:bodyPr>
          <a:lstStyle/>
          <a:p>
            <a:r>
              <a:rPr lang="en-US" sz="4200" dirty="0"/>
              <a:t>Scoring</a:t>
            </a:r>
          </a:p>
        </p:txBody>
      </p:sp>
      <p:pic>
        <p:nvPicPr>
          <p:cNvPr id="6" name="Picture 5" descr="Screen Shot 2015-07-22 at 10.27.59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3671" y="1208268"/>
            <a:ext cx="4163129" cy="5433236"/>
          </a:xfrm>
          <a:prstGeom prst="rect">
            <a:avLst/>
          </a:prstGeom>
        </p:spPr>
      </p:pic>
    </p:spTree>
    <p:extLst>
      <p:ext uri="{BB962C8B-B14F-4D97-AF65-F5344CB8AC3E}">
        <p14:creationId xmlns:p14="http://schemas.microsoft.com/office/powerpoint/2010/main" val="28848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Precipitation Map</a:t>
            </a:r>
          </a:p>
        </p:txBody>
      </p:sp>
      <p:sp>
        <p:nvSpPr>
          <p:cNvPr id="3" name="Content Placeholder 2"/>
          <p:cNvSpPr>
            <a:spLocks noGrp="1"/>
          </p:cNvSpPr>
          <p:nvPr>
            <p:ph idx="1"/>
          </p:nvPr>
        </p:nvSpPr>
        <p:spPr>
          <a:xfrm>
            <a:off x="152400" y="1143000"/>
            <a:ext cx="8229600" cy="4525963"/>
          </a:xfrm>
        </p:spPr>
        <p:txBody>
          <a:bodyPr/>
          <a:lstStyle/>
          <a:p>
            <a:pPr marL="0" indent="0" algn="ctr">
              <a:buNone/>
            </a:pPr>
            <a:r>
              <a:rPr lang="en-US" dirty="0"/>
              <a:t> https://</a:t>
            </a:r>
            <a:r>
              <a:rPr lang="en-US" dirty="0" err="1"/>
              <a:t>jornada.nmsu.edu</a:t>
            </a:r>
            <a:r>
              <a:rPr lang="en-US" dirty="0"/>
              <a:t>/maps/</a:t>
            </a:r>
            <a:r>
              <a:rPr lang="en-US" dirty="0" err="1"/>
              <a:t>precip</a:t>
            </a:r>
            <a:endParaRPr lang="en-US" dirty="0"/>
          </a:p>
          <a:p>
            <a:pPr marL="0" indent="0">
              <a:buNone/>
            </a:pPr>
            <a:endParaRPr lang="en-US" dirty="0"/>
          </a:p>
        </p:txBody>
      </p:sp>
      <p:pic>
        <p:nvPicPr>
          <p:cNvPr id="4" name="Picture 3">
            <a:extLst>
              <a:ext uri="{FF2B5EF4-FFF2-40B4-BE49-F238E27FC236}">
                <a16:creationId xmlns:a16="http://schemas.microsoft.com/office/drawing/2014/main" id="{08BC400D-61B7-08BB-E755-970267CD7B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2286000"/>
            <a:ext cx="5791200" cy="4373620"/>
          </a:xfrm>
          <a:prstGeom prst="rect">
            <a:avLst/>
          </a:prstGeom>
        </p:spPr>
      </p:pic>
    </p:spTree>
    <p:extLst>
      <p:ext uri="{BB962C8B-B14F-4D97-AF65-F5344CB8AC3E}">
        <p14:creationId xmlns:p14="http://schemas.microsoft.com/office/powerpoint/2010/main" val="153900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Precipitation Data</a:t>
            </a:r>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pPr marL="457200" lvl="1" indent="-457200">
              <a:buFont typeface="Arial"/>
              <a:buChar char="•"/>
            </a:pPr>
            <a:r>
              <a:rPr lang="en-US" dirty="0"/>
              <a:t>Click and drag on the map to find your state, or click on the magnifying glass to search for a city.</a:t>
            </a:r>
          </a:p>
          <a:p>
            <a:pPr marL="457200" lvl="1" indent="-457200">
              <a:lnSpc>
                <a:spcPct val="110000"/>
              </a:lnSpc>
              <a:buFont typeface="Arial"/>
              <a:buChar char="•"/>
            </a:pPr>
            <a:r>
              <a:rPr lang="en-US" dirty="0"/>
              <a:t>Locate your county and click on it.</a:t>
            </a:r>
          </a:p>
          <a:p>
            <a:pPr marL="457200" lvl="1" indent="-457200">
              <a:lnSpc>
                <a:spcPct val="110000"/>
              </a:lnSpc>
              <a:buFont typeface="Arial"/>
              <a:buChar char="•"/>
            </a:pPr>
            <a:r>
              <a:rPr lang="en-US" dirty="0"/>
              <a:t>A data box will appear.  Check that you have clicked on the correct county by reading the county name in the data box.</a:t>
            </a:r>
          </a:p>
          <a:p>
            <a:pPr marL="457200" lvl="1" indent="-457200">
              <a:lnSpc>
                <a:spcPct val="110000"/>
              </a:lnSpc>
              <a:buFont typeface="Arial"/>
              <a:buChar char="•"/>
            </a:pPr>
            <a:r>
              <a:rPr lang="en-US" dirty="0"/>
              <a:t>In table 1, record the following current (1971-2000) mean precipitation data: Annual Total, Winter Total, Spring Total, Summer Total, and Fall Total. </a:t>
            </a:r>
          </a:p>
          <a:p>
            <a:pPr marL="457200" lvl="1" indent="-457200">
              <a:lnSpc>
                <a:spcPct val="110000"/>
              </a:lnSpc>
              <a:buFont typeface="Arial"/>
              <a:buChar char="•"/>
            </a:pPr>
            <a:r>
              <a:rPr lang="en-US" dirty="0"/>
              <a:t>Also in table 1, record the following mean future future (2040-2069) precipitation data: Annual Total, Winter Total, Spring Total, Summer Total, and Fall Total. </a:t>
            </a:r>
          </a:p>
          <a:p>
            <a:pPr>
              <a:lnSpc>
                <a:spcPct val="110000"/>
              </a:lnSpc>
            </a:pPr>
            <a:endParaRPr lang="en-US" dirty="0"/>
          </a:p>
        </p:txBody>
      </p:sp>
    </p:spTree>
    <p:extLst>
      <p:ext uri="{BB962C8B-B14F-4D97-AF65-F5344CB8AC3E}">
        <p14:creationId xmlns:p14="http://schemas.microsoft.com/office/powerpoint/2010/main" val="142904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Temperature Map</a:t>
            </a:r>
          </a:p>
        </p:txBody>
      </p:sp>
      <p:sp>
        <p:nvSpPr>
          <p:cNvPr id="3" name="Content Placeholder 2"/>
          <p:cNvSpPr>
            <a:spLocks noGrp="1"/>
          </p:cNvSpPr>
          <p:nvPr>
            <p:ph idx="1"/>
          </p:nvPr>
        </p:nvSpPr>
        <p:spPr>
          <a:xfrm>
            <a:off x="228600" y="1066800"/>
            <a:ext cx="8229600" cy="4525963"/>
          </a:xfrm>
        </p:spPr>
        <p:txBody>
          <a:bodyPr/>
          <a:lstStyle/>
          <a:p>
            <a:pPr marL="0" indent="0" algn="ctr">
              <a:buNone/>
            </a:pPr>
            <a:r>
              <a:rPr lang="en-US" dirty="0"/>
              <a:t>https://</a:t>
            </a:r>
            <a:r>
              <a:rPr lang="en-US" dirty="0" err="1"/>
              <a:t>jornada.nmsu.edu</a:t>
            </a:r>
            <a:r>
              <a:rPr lang="en-US" dirty="0"/>
              <a:t>/maps/max</a:t>
            </a:r>
          </a:p>
        </p:txBody>
      </p:sp>
      <p:pic>
        <p:nvPicPr>
          <p:cNvPr id="4" name="Picture 3">
            <a:extLst>
              <a:ext uri="{FF2B5EF4-FFF2-40B4-BE49-F238E27FC236}">
                <a16:creationId xmlns:a16="http://schemas.microsoft.com/office/drawing/2014/main" id="{FEB4DAA0-1C28-FDCF-85BD-9CAACB893C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6966" y="1852684"/>
            <a:ext cx="6310067" cy="4767072"/>
          </a:xfrm>
          <a:prstGeom prst="rect">
            <a:avLst/>
          </a:prstGeom>
        </p:spPr>
      </p:pic>
    </p:spTree>
    <p:extLst>
      <p:ext uri="{BB962C8B-B14F-4D97-AF65-F5344CB8AC3E}">
        <p14:creationId xmlns:p14="http://schemas.microsoft.com/office/powerpoint/2010/main" val="416264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Temperature Data</a:t>
            </a:r>
          </a:p>
        </p:txBody>
      </p:sp>
      <p:sp>
        <p:nvSpPr>
          <p:cNvPr id="3" name="Content Placeholder 2"/>
          <p:cNvSpPr>
            <a:spLocks noGrp="1"/>
          </p:cNvSpPr>
          <p:nvPr>
            <p:ph idx="1"/>
          </p:nvPr>
        </p:nvSpPr>
        <p:spPr>
          <a:xfrm>
            <a:off x="457200" y="1417638"/>
            <a:ext cx="8229600" cy="5135562"/>
          </a:xfrm>
        </p:spPr>
        <p:txBody>
          <a:bodyPr>
            <a:normAutofit lnSpcReduction="10000"/>
          </a:bodyPr>
          <a:lstStyle/>
          <a:p>
            <a:pPr marL="457200" lvl="1" indent="-457200">
              <a:buFont typeface="Arial"/>
              <a:buChar char="•"/>
            </a:pPr>
            <a:r>
              <a:rPr lang="en-US" sz="2400" dirty="0"/>
              <a:t>Click and drag on the map to find your state, or click on the magnifying glass to search for a city.</a:t>
            </a:r>
          </a:p>
          <a:p>
            <a:pPr marL="457200" lvl="1" indent="-457200">
              <a:buFont typeface="Arial"/>
              <a:buChar char="•"/>
            </a:pPr>
            <a:r>
              <a:rPr lang="en-US" sz="2400" dirty="0"/>
              <a:t>Locate your county and click on it.</a:t>
            </a:r>
          </a:p>
          <a:p>
            <a:pPr marL="457200" lvl="1" indent="-457200">
              <a:buFont typeface="Arial"/>
              <a:buChar char="•"/>
            </a:pPr>
            <a:r>
              <a:rPr lang="en-US" sz="2400" dirty="0"/>
              <a:t>A data box will appear.  Check that you have clicked on the correct county by reading the county name in the data box.</a:t>
            </a:r>
          </a:p>
          <a:p>
            <a:pPr marL="457200" lvl="1" indent="-457200">
              <a:buFont typeface="Arial"/>
              <a:buChar char="•"/>
            </a:pPr>
            <a:r>
              <a:rPr lang="en-US" sz="2400" dirty="0"/>
              <a:t>In table 2, record the following historic (1971-2000) mean maximum temperature data: Annual Max, Winter Max, Spring Max, Summer Max, and Fall Max. </a:t>
            </a:r>
          </a:p>
          <a:p>
            <a:pPr marL="457200" lvl="1" indent="-457200">
              <a:buFont typeface="Arial"/>
              <a:buChar char="•"/>
            </a:pPr>
            <a:r>
              <a:rPr lang="en-US" sz="2400" dirty="0"/>
              <a:t>Also in table 2, record the following mean future (2040-2069) data: Annual Max, Winter Max, Spring Max, Summer Max, and Fall Max. </a:t>
            </a:r>
          </a:p>
        </p:txBody>
      </p:sp>
    </p:spTree>
    <p:extLst>
      <p:ext uri="{BB962C8B-B14F-4D97-AF65-F5344CB8AC3E}">
        <p14:creationId xmlns:p14="http://schemas.microsoft.com/office/powerpoint/2010/main" val="8785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Vast Amounts of Data</a:t>
            </a:r>
          </a:p>
        </p:txBody>
      </p:sp>
      <p:pic>
        <p:nvPicPr>
          <p:cNvPr id="3" name="Picture 2" descr="weatherstatio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7799" y="1417637"/>
            <a:ext cx="6392041" cy="4794031"/>
          </a:xfrm>
          <a:prstGeom prst="rect">
            <a:avLst/>
          </a:prstGeom>
        </p:spPr>
      </p:pic>
      <p:sp>
        <p:nvSpPr>
          <p:cNvPr id="6" name="TextBox 5"/>
          <p:cNvSpPr txBox="1"/>
          <p:nvPr/>
        </p:nvSpPr>
        <p:spPr>
          <a:xfrm>
            <a:off x="914400" y="6211669"/>
            <a:ext cx="7467600" cy="369332"/>
          </a:xfrm>
          <a:prstGeom prst="rect">
            <a:avLst/>
          </a:prstGeom>
          <a:noFill/>
        </p:spPr>
        <p:txBody>
          <a:bodyPr wrap="square" rtlCol="0">
            <a:spAutoFit/>
          </a:bodyPr>
          <a:lstStyle/>
          <a:p>
            <a:pPr algn="ctr"/>
            <a:r>
              <a:rPr lang="en-US" dirty="0">
                <a:latin typeface="Baskerville"/>
                <a:cs typeface="Baskerville"/>
              </a:rPr>
              <a:t>Source: </a:t>
            </a:r>
            <a:r>
              <a:rPr lang="en-US" dirty="0" err="1">
                <a:latin typeface="Baskerville"/>
                <a:cs typeface="Baskerville"/>
              </a:rPr>
              <a:t>jornada.nmsu.edu</a:t>
            </a:r>
            <a:r>
              <a:rPr lang="en-US" dirty="0">
                <a:latin typeface="Baskerville"/>
                <a:cs typeface="Baskerville"/>
              </a:rPr>
              <a:t>/</a:t>
            </a:r>
            <a:r>
              <a:rPr lang="en-US" dirty="0" err="1">
                <a:latin typeface="Baskerville"/>
                <a:cs typeface="Baskerville"/>
              </a:rPr>
              <a:t>monit</a:t>
            </a:r>
            <a:r>
              <a:rPr lang="en-US" dirty="0">
                <a:latin typeface="Baskerville"/>
                <a:cs typeface="Baskerville"/>
              </a:rPr>
              <a:t>-assess/data-collection/automated</a:t>
            </a:r>
          </a:p>
        </p:txBody>
      </p:sp>
    </p:spTree>
    <p:extLst>
      <p:ext uri="{BB962C8B-B14F-4D97-AF65-F5344CB8AC3E}">
        <p14:creationId xmlns:p14="http://schemas.microsoft.com/office/powerpoint/2010/main" val="1155603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941" y="205334"/>
            <a:ext cx="7772400" cy="1470025"/>
          </a:xfrm>
        </p:spPr>
        <p:txBody>
          <a:bodyPr/>
          <a:lstStyle/>
          <a:p>
            <a:r>
              <a:rPr lang="en-US" dirty="0"/>
              <a:t>Climate Data Jam</a:t>
            </a:r>
          </a:p>
        </p:txBody>
      </p:sp>
      <p:sp>
        <p:nvSpPr>
          <p:cNvPr id="3" name="TextBox 2"/>
          <p:cNvSpPr txBox="1"/>
          <p:nvPr/>
        </p:nvSpPr>
        <p:spPr>
          <a:xfrm>
            <a:off x="1129553" y="1675359"/>
            <a:ext cx="6934200" cy="4770537"/>
          </a:xfrm>
          <a:prstGeom prst="rect">
            <a:avLst/>
          </a:prstGeom>
          <a:noFill/>
        </p:spPr>
        <p:txBody>
          <a:bodyPr wrap="square" rtlCol="0">
            <a:spAutoFit/>
          </a:bodyPr>
          <a:lstStyle/>
          <a:p>
            <a:r>
              <a:rPr lang="en-US" sz="3800" dirty="0">
                <a:latin typeface="Avenir Black"/>
                <a:cs typeface="Avenir Black"/>
              </a:rPr>
              <a:t>Goal: </a:t>
            </a:r>
          </a:p>
          <a:p>
            <a:r>
              <a:rPr lang="en-US" sz="3800" dirty="0">
                <a:latin typeface="Avenir Black"/>
                <a:cs typeface="Avenir Black"/>
              </a:rPr>
              <a:t>Design a creative project and presentation (maximum 5 minutes) that explains local precipitation and temperature data to an audience not familiar with this information</a:t>
            </a:r>
            <a:endParaRPr lang="en-US" sz="2400" dirty="0">
              <a:latin typeface="Avenir Black"/>
              <a:cs typeface="Avenir Black"/>
            </a:endParaRPr>
          </a:p>
        </p:txBody>
      </p:sp>
    </p:spTree>
    <p:extLst>
      <p:ext uri="{BB962C8B-B14F-4D97-AF65-F5344CB8AC3E}">
        <p14:creationId xmlns:p14="http://schemas.microsoft.com/office/powerpoint/2010/main" val="392527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72362" y="1371600"/>
            <a:ext cx="5443456" cy="4876800"/>
          </a:xfrm>
          <a:prstGeom prst="rect">
            <a:avLst/>
          </a:prstGeom>
        </p:spPr>
      </p:pic>
      <p:sp>
        <p:nvSpPr>
          <p:cNvPr id="4" name="Rectangle 3"/>
          <p:cNvSpPr/>
          <p:nvPr/>
        </p:nvSpPr>
        <p:spPr>
          <a:xfrm>
            <a:off x="228600" y="2057400"/>
            <a:ext cx="3124200" cy="3200877"/>
          </a:xfrm>
          <a:prstGeom prst="rect">
            <a:avLst/>
          </a:prstGeom>
        </p:spPr>
        <p:txBody>
          <a:bodyPr wrap="square">
            <a:spAutoFit/>
          </a:bodyPr>
          <a:lstStyle/>
          <a:p>
            <a:pPr>
              <a:spcAft>
                <a:spcPts val="1200"/>
              </a:spcAft>
            </a:pPr>
            <a:r>
              <a:rPr lang="en-US" dirty="0">
                <a:latin typeface="Avenir Black"/>
                <a:cs typeface="Avenir Black"/>
              </a:rPr>
              <a:t>In the 2006 season, MLB players ran a total of 1,245 miles around bases (73,080 bases x 90 feet between bases).</a:t>
            </a:r>
          </a:p>
          <a:p>
            <a:pPr marL="341313" indent="-341313">
              <a:spcAft>
                <a:spcPts val="1200"/>
              </a:spcAft>
            </a:pPr>
            <a:endParaRPr lang="en-US" dirty="0">
              <a:latin typeface="Avenir Black"/>
              <a:cs typeface="Avenir Black"/>
            </a:endParaRPr>
          </a:p>
          <a:p>
            <a:pPr marL="341313" indent="-341313">
              <a:spcAft>
                <a:spcPts val="1200"/>
              </a:spcAft>
            </a:pPr>
            <a:r>
              <a:rPr lang="en-US" dirty="0">
                <a:latin typeface="Avenir Black"/>
                <a:cs typeface="Avenir Black"/>
              </a:rPr>
              <a:t>Craig Robinson</a:t>
            </a:r>
          </a:p>
          <a:p>
            <a:pPr marL="341313" indent="-341313">
              <a:spcAft>
                <a:spcPts val="1200"/>
              </a:spcAft>
            </a:pPr>
            <a:r>
              <a:rPr lang="en-US" dirty="0">
                <a:latin typeface="Avenir Black"/>
                <a:cs typeface="Avenir Black"/>
                <a:hlinkClick r:id="rId4"/>
              </a:rPr>
              <a:t>www.flipflopflyball.com</a:t>
            </a:r>
            <a:endParaRPr lang="en-US" dirty="0">
              <a:latin typeface="Avenir Black"/>
              <a:cs typeface="Avenir Black"/>
            </a:endParaRPr>
          </a:p>
          <a:p>
            <a:pPr marL="341313" indent="-341313">
              <a:spcAft>
                <a:spcPts val="1200"/>
              </a:spcAft>
            </a:pPr>
            <a:endParaRPr lang="en-US" dirty="0">
              <a:latin typeface="Avenir Black"/>
              <a:cs typeface="Avenir Black"/>
            </a:endParaRPr>
          </a:p>
        </p:txBody>
      </p:sp>
      <p:sp>
        <p:nvSpPr>
          <p:cNvPr id="2" name="TextBox 1"/>
          <p:cNvSpPr txBox="1"/>
          <p:nvPr/>
        </p:nvSpPr>
        <p:spPr>
          <a:xfrm>
            <a:off x="-28225" y="228600"/>
            <a:ext cx="9144000" cy="769441"/>
          </a:xfrm>
          <a:prstGeom prst="rect">
            <a:avLst/>
          </a:prstGeom>
          <a:noFill/>
        </p:spPr>
        <p:txBody>
          <a:bodyPr wrap="square" rtlCol="0">
            <a:spAutoFit/>
          </a:bodyPr>
          <a:lstStyle/>
          <a:p>
            <a:pPr algn="ctr"/>
            <a:r>
              <a:rPr lang="en-US" sz="4400" b="1" dirty="0">
                <a:latin typeface="Avenir Black"/>
                <a:cs typeface="Avenir Black"/>
              </a:rPr>
              <a:t>Inspiration: </a:t>
            </a:r>
            <a:r>
              <a:rPr lang="en-US" sz="4400" b="1" dirty="0" err="1">
                <a:latin typeface="Avenir Black"/>
                <a:cs typeface="Avenir Black"/>
              </a:rPr>
              <a:t>Infographic</a:t>
            </a:r>
            <a:endParaRPr lang="en-US" sz="4400" b="1" dirty="0">
              <a:latin typeface="Avenir Black"/>
              <a:cs typeface="Avenir Black"/>
            </a:endParaRPr>
          </a:p>
        </p:txBody>
      </p:sp>
    </p:spTree>
    <p:extLst>
      <p:ext uri="{BB962C8B-B14F-4D97-AF65-F5344CB8AC3E}">
        <p14:creationId xmlns:p14="http://schemas.microsoft.com/office/powerpoint/2010/main" val="1900966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Inspiration: Music &amp; Video</a:t>
            </a:r>
          </a:p>
        </p:txBody>
      </p:sp>
      <p:sp>
        <p:nvSpPr>
          <p:cNvPr id="3" name="Content Placeholder 2"/>
          <p:cNvSpPr>
            <a:spLocks noGrp="1"/>
          </p:cNvSpPr>
          <p:nvPr>
            <p:ph idx="1"/>
          </p:nvPr>
        </p:nvSpPr>
        <p:spPr>
          <a:xfrm>
            <a:off x="1125115" y="2286000"/>
            <a:ext cx="6248400" cy="990600"/>
          </a:xfrm>
        </p:spPr>
        <p:txBody>
          <a:bodyPr/>
          <a:lstStyle/>
          <a:p>
            <a:pPr marL="0" indent="0">
              <a:buNone/>
            </a:pPr>
            <a:r>
              <a:rPr lang="en-US" dirty="0">
                <a:hlinkClick r:id="rId3"/>
              </a:rPr>
              <a:t>http://vimeo.com/m/69122809</a:t>
            </a:r>
            <a:r>
              <a:rPr lang="en-US" dirty="0"/>
              <a:t> </a:t>
            </a:r>
          </a:p>
        </p:txBody>
      </p:sp>
      <p:sp>
        <p:nvSpPr>
          <p:cNvPr id="4" name="TextBox 3"/>
          <p:cNvSpPr txBox="1"/>
          <p:nvPr/>
        </p:nvSpPr>
        <p:spPr>
          <a:xfrm>
            <a:off x="1125115" y="1447800"/>
            <a:ext cx="6199133" cy="584776"/>
          </a:xfrm>
          <a:prstGeom prst="rect">
            <a:avLst/>
          </a:prstGeom>
          <a:noFill/>
        </p:spPr>
        <p:txBody>
          <a:bodyPr wrap="none" rtlCol="0">
            <a:spAutoFit/>
          </a:bodyPr>
          <a:lstStyle/>
          <a:p>
            <a:r>
              <a:rPr lang="en-US" sz="3200" dirty="0">
                <a:latin typeface="Avenir Black"/>
                <a:cs typeface="Avenir Black"/>
              </a:rPr>
              <a:t>A Song of Our Warming Planet</a:t>
            </a:r>
          </a:p>
        </p:txBody>
      </p:sp>
      <p:pic>
        <p:nvPicPr>
          <p:cNvPr id="5" name="Picture 4" descr="Screen Shot 2015-06-30 at 10.03.11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77051" y="3124200"/>
            <a:ext cx="5828882" cy="3581400"/>
          </a:xfrm>
          <a:prstGeom prst="rect">
            <a:avLst/>
          </a:prstGeom>
        </p:spPr>
      </p:pic>
    </p:spTree>
    <p:extLst>
      <p:ext uri="{BB962C8B-B14F-4D97-AF65-F5344CB8AC3E}">
        <p14:creationId xmlns:p14="http://schemas.microsoft.com/office/powerpoint/2010/main" val="130620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stplac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89418" y="3300253"/>
            <a:ext cx="4724400" cy="3543300"/>
          </a:xfrm>
          <a:prstGeom prst="rect">
            <a:avLst/>
          </a:prstGeom>
        </p:spPr>
      </p:pic>
      <p:pic>
        <p:nvPicPr>
          <p:cNvPr id="7" name="Picture 6" descr="1stplace_ful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1310481"/>
            <a:ext cx="4634874" cy="3476156"/>
          </a:xfrm>
          <a:prstGeom prst="rect">
            <a:avLst/>
          </a:prstGeom>
        </p:spPr>
      </p:pic>
      <p:sp>
        <p:nvSpPr>
          <p:cNvPr id="9" name="Title 1"/>
          <p:cNvSpPr>
            <a:spLocks noGrp="1"/>
          </p:cNvSpPr>
          <p:nvPr>
            <p:ph type="title"/>
          </p:nvPr>
        </p:nvSpPr>
        <p:spPr>
          <a:xfrm>
            <a:off x="468751" y="365919"/>
            <a:ext cx="8229600" cy="944562"/>
          </a:xfrm>
        </p:spPr>
        <p:txBody>
          <a:bodyPr/>
          <a:lstStyle/>
          <a:p>
            <a:r>
              <a:rPr lang="en-US" dirty="0"/>
              <a:t>Inspiration: Painting</a:t>
            </a:r>
          </a:p>
        </p:txBody>
      </p:sp>
    </p:spTree>
    <p:extLst>
      <p:ext uri="{BB962C8B-B14F-4D97-AF65-F5344CB8AC3E}">
        <p14:creationId xmlns:p14="http://schemas.microsoft.com/office/powerpoint/2010/main" val="150291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907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873500" cy="5164667"/>
          </a:xfrm>
          <a:prstGeom prst="rect">
            <a:avLst/>
          </a:prstGeom>
        </p:spPr>
      </p:pic>
      <p:pic>
        <p:nvPicPr>
          <p:cNvPr id="5" name="Picture 4" descr="IMG_907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4200" y="2343150"/>
            <a:ext cx="6019800" cy="4514850"/>
          </a:xfrm>
          <a:prstGeom prst="rect">
            <a:avLst/>
          </a:prstGeom>
        </p:spPr>
      </p:pic>
      <p:sp>
        <p:nvSpPr>
          <p:cNvPr id="7" name="Title 1"/>
          <p:cNvSpPr>
            <a:spLocks noGrp="1"/>
          </p:cNvSpPr>
          <p:nvPr>
            <p:ph type="title"/>
          </p:nvPr>
        </p:nvSpPr>
        <p:spPr>
          <a:xfrm>
            <a:off x="3869774" y="457200"/>
            <a:ext cx="5181600" cy="944562"/>
          </a:xfrm>
        </p:spPr>
        <p:txBody>
          <a:bodyPr/>
          <a:lstStyle/>
          <a:p>
            <a:r>
              <a:rPr lang="en-US" dirty="0"/>
              <a:t>Inspiration: Dance</a:t>
            </a:r>
          </a:p>
        </p:txBody>
      </p:sp>
    </p:spTree>
    <p:extLst>
      <p:ext uri="{BB962C8B-B14F-4D97-AF65-F5344CB8AC3E}">
        <p14:creationId xmlns:p14="http://schemas.microsoft.com/office/powerpoint/2010/main" val="165897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Climate Data Jam</a:t>
            </a:r>
          </a:p>
        </p:txBody>
      </p:sp>
      <p:sp>
        <p:nvSpPr>
          <p:cNvPr id="3" name="Content Placeholder 2"/>
          <p:cNvSpPr>
            <a:spLocks noGrp="1"/>
          </p:cNvSpPr>
          <p:nvPr>
            <p:ph idx="1"/>
          </p:nvPr>
        </p:nvSpPr>
        <p:spPr>
          <a:xfrm>
            <a:off x="457200" y="1752600"/>
            <a:ext cx="8229600" cy="4800600"/>
          </a:xfrm>
        </p:spPr>
        <p:txBody>
          <a:bodyPr>
            <a:normAutofit/>
          </a:bodyPr>
          <a:lstStyle/>
          <a:p>
            <a:pPr>
              <a:spcAft>
                <a:spcPts val="1200"/>
              </a:spcAft>
            </a:pPr>
            <a:r>
              <a:rPr lang="en-US" dirty="0"/>
              <a:t>Teams of 1-3 students</a:t>
            </a:r>
          </a:p>
          <a:p>
            <a:pPr>
              <a:spcAft>
                <a:spcPts val="1200"/>
              </a:spcAft>
            </a:pPr>
            <a:r>
              <a:rPr lang="en-US" dirty="0"/>
              <a:t>Creative, non-traditional product (e.g., song, demonstration, poem, children’s story, newscast, etc.)</a:t>
            </a:r>
          </a:p>
          <a:p>
            <a:pPr>
              <a:spcAft>
                <a:spcPts val="1200"/>
              </a:spcAft>
            </a:pPr>
            <a:r>
              <a:rPr lang="en-US" dirty="0"/>
              <a:t>Must be scaled to represent a trend or trends in the data accurately</a:t>
            </a:r>
          </a:p>
          <a:p>
            <a:pPr>
              <a:spcAft>
                <a:spcPts val="1200"/>
              </a:spcAft>
            </a:pPr>
            <a:r>
              <a:rPr lang="en-US" dirty="0"/>
              <a:t>MAY also examine implications of data, but MUST include data trend</a:t>
            </a:r>
          </a:p>
        </p:txBody>
      </p:sp>
    </p:spTree>
    <p:extLst>
      <p:ext uri="{BB962C8B-B14F-4D97-AF65-F5344CB8AC3E}">
        <p14:creationId xmlns:p14="http://schemas.microsoft.com/office/powerpoint/2010/main" val="379214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Good Data Jam </a:t>
            </a:r>
            <a:r>
              <a:rPr lang="en-US"/>
              <a:t>Project is:</a:t>
            </a:r>
            <a:endParaRPr lang="en-US" dirty="0"/>
          </a:p>
        </p:txBody>
      </p:sp>
      <p:sp>
        <p:nvSpPr>
          <p:cNvPr id="3" name="Content Placeholder 2"/>
          <p:cNvSpPr>
            <a:spLocks noGrp="1"/>
          </p:cNvSpPr>
          <p:nvPr>
            <p:ph idx="1"/>
          </p:nvPr>
        </p:nvSpPr>
        <p:spPr>
          <a:xfrm>
            <a:off x="457200" y="1752600"/>
            <a:ext cx="8229600" cy="4373563"/>
          </a:xfrm>
        </p:spPr>
        <p:txBody>
          <a:bodyPr>
            <a:normAutofit fontScale="85000" lnSpcReduction="20000"/>
          </a:bodyPr>
          <a:lstStyle/>
          <a:p>
            <a:r>
              <a:rPr lang="en-US" sz="4000" b="1" dirty="0"/>
              <a:t>Clear: </a:t>
            </a:r>
            <a:r>
              <a:rPr lang="en-US" sz="4000" dirty="0"/>
              <a:t>represent the data accurately and in a way that is understandable to non-scientists.</a:t>
            </a:r>
          </a:p>
          <a:p>
            <a:pPr lvl="1"/>
            <a:r>
              <a:rPr lang="en-US" sz="3600" dirty="0"/>
              <a:t>Include a legend </a:t>
            </a:r>
          </a:p>
          <a:p>
            <a:pPr marL="0" indent="0">
              <a:buNone/>
            </a:pPr>
            <a:endParaRPr lang="en-US" sz="4000" dirty="0"/>
          </a:p>
          <a:p>
            <a:r>
              <a:rPr lang="en-US" sz="4000" b="1" dirty="0"/>
              <a:t>Creative:</a:t>
            </a:r>
            <a:r>
              <a:rPr lang="en-US" sz="4000" dirty="0"/>
              <a:t> Use your imagination! </a:t>
            </a:r>
          </a:p>
          <a:p>
            <a:pPr marL="0" indent="0">
              <a:buNone/>
            </a:pPr>
            <a:endParaRPr lang="en-US" sz="4000" dirty="0"/>
          </a:p>
          <a:p>
            <a:r>
              <a:rPr lang="en-US" sz="4000" b="1" dirty="0"/>
              <a:t>Concise:</a:t>
            </a:r>
            <a:r>
              <a:rPr lang="en-US" sz="4000" dirty="0"/>
              <a:t> Focus on one (maybe two) important trends in the data. </a:t>
            </a:r>
          </a:p>
          <a:p>
            <a:endParaRPr lang="en-US" dirty="0"/>
          </a:p>
        </p:txBody>
      </p:sp>
    </p:spTree>
    <p:extLst>
      <p:ext uri="{BB962C8B-B14F-4D97-AF65-F5344CB8AC3E}">
        <p14:creationId xmlns:p14="http://schemas.microsoft.com/office/powerpoint/2010/main" val="3260065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2580</TotalTime>
  <Words>2705</Words>
  <Application>Microsoft Macintosh PowerPoint</Application>
  <PresentationFormat>On-screen Show (4:3)</PresentationFormat>
  <Paragraphs>137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Black</vt:lpstr>
      <vt:lpstr>Baskerville</vt:lpstr>
      <vt:lpstr>Calibri</vt:lpstr>
      <vt:lpstr>Perpetua</vt:lpstr>
      <vt:lpstr>Office Theme</vt:lpstr>
      <vt:lpstr>PowerPoint Presentation</vt:lpstr>
      <vt:lpstr>Vast Amounts of Data</vt:lpstr>
      <vt:lpstr>Climate Data Jam</vt:lpstr>
      <vt:lpstr>PowerPoint Presentation</vt:lpstr>
      <vt:lpstr>Inspiration: Music &amp; Video</vt:lpstr>
      <vt:lpstr>Inspiration: Painting</vt:lpstr>
      <vt:lpstr>Inspiration: Dance</vt:lpstr>
      <vt:lpstr>Climate Data Jam</vt:lpstr>
      <vt:lpstr>A Good Data Jam Project is:</vt:lpstr>
      <vt:lpstr>Timeline</vt:lpstr>
      <vt:lpstr>Suggested Steps</vt:lpstr>
      <vt:lpstr>Scoring</vt:lpstr>
      <vt:lpstr>Precipitation Map</vt:lpstr>
      <vt:lpstr>Record Precipitation Data</vt:lpstr>
      <vt:lpstr>Maximum Temperature Map</vt:lpstr>
      <vt:lpstr>Record Temperature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Haan-Amato</dc:creator>
  <cp:lastModifiedBy>Kelly Steinberg</cp:lastModifiedBy>
  <cp:revision>327</cp:revision>
  <dcterms:created xsi:type="dcterms:W3CDTF">2013-01-27T22:12:05Z</dcterms:created>
  <dcterms:modified xsi:type="dcterms:W3CDTF">2024-05-29T17:56:01Z</dcterms:modified>
</cp:coreProperties>
</file>