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rimo" panose="020B0604020202020204" pitchFamily="34" charset="0"/>
      <p:regular r:id="rId35"/>
    </p:embeddedFont>
    <p:embeddedFont>
      <p:font typeface="Arimo Bold" panose="020B0704020202020204" pitchFamily="34" charset="0"/>
      <p:regular r:id="rId36"/>
      <p:bold r:id="rId37"/>
    </p:embeddedFont>
    <p:embeddedFont>
      <p:font typeface="Arimo Italics" panose="020B0604020202090204" pitchFamily="34" charset="0"/>
      <p:regular r:id="rId38"/>
      <p:italic r:id="rId39"/>
    </p:embeddedFont>
    <p:embeddedFont>
      <p:font typeface="Asap Condensed Bold" panose="020F0806030202060203" pitchFamily="34" charset="77"/>
      <p:regular r:id="rId40"/>
      <p:bold r:id="rId41"/>
    </p:embeddedFont>
    <p:embeddedFont>
      <p:font typeface="Asap Condensed Bold Italics" panose="020F08060302020D0203" pitchFamily="34" charset="77"/>
      <p:regular r:id="rId42"/>
      <p:bold r:id="rId43"/>
      <p:italic r:id="rId44"/>
      <p:boldItalic r:id="rId45"/>
    </p:embeddedFont>
    <p:embeddedFont>
      <p:font typeface="Asap Condensed Italics" panose="020F05060302020D0203" pitchFamily="34" charset="77"/>
      <p:regular r:id="rId46"/>
      <p:italic r:id="rId47"/>
    </p:embeddedFont>
    <p:embeddedFont>
      <p:font typeface="Avenir" panose="02000503020000020003" pitchFamily="2" charset="0"/>
      <p:regular r:id="rId48"/>
      <p:italic r:id="rId49"/>
    </p:embeddedFont>
    <p:embeddedFont>
      <p:font typeface="Bobby Jones" pitchFamily="2" charset="0"/>
      <p:regular r:id="rId50"/>
    </p:embeddedFont>
    <p:embeddedFont>
      <p:font typeface="Kalam" panose="02000000000000000000" pitchFamily="2" charset="77"/>
      <p:regular r:id="rId51"/>
    </p:embeddedFont>
    <p:embeddedFont>
      <p:font typeface="Kalam Bold" panose="02000000000000000000" pitchFamily="2" charset="77"/>
      <p:regular r:id="rId52"/>
      <p:bold r:id="rId53"/>
    </p:embeddedFont>
    <p:embeddedFont>
      <p:font typeface="More Sugar" pitchFamily="2" charset="0"/>
      <p:regular r:id="rId54"/>
    </p:embeddedFont>
    <p:embeddedFont>
      <p:font typeface="Sniglet" pitchFamily="82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626" autoAdjust="0"/>
  </p:normalViewPr>
  <p:slideViewPr>
    <p:cSldViewPr>
      <p:cViewPr>
        <p:scale>
          <a:sx n="60" d="100"/>
          <a:sy n="60" d="100"/>
        </p:scale>
        <p:origin x="296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18" Type="http://schemas.openxmlformats.org/officeDocument/2006/relationships/image" Target="../media/image89.svg"/><Relationship Id="rId3" Type="http://schemas.openxmlformats.org/officeDocument/2006/relationships/image" Target="../media/image9.png"/><Relationship Id="rId21" Type="http://schemas.openxmlformats.org/officeDocument/2006/relationships/image" Target="../media/image92.png"/><Relationship Id="rId7" Type="http://schemas.openxmlformats.org/officeDocument/2006/relationships/image" Target="../media/image13.sv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5.svg"/><Relationship Id="rId2" Type="http://schemas.openxmlformats.org/officeDocument/2006/relationships/image" Target="../media/image24.png"/><Relationship Id="rId16" Type="http://schemas.openxmlformats.org/officeDocument/2006/relationships/image" Target="../media/image87.png"/><Relationship Id="rId20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2.svg"/><Relationship Id="rId24" Type="http://schemas.openxmlformats.org/officeDocument/2006/relationships/image" Target="../media/image94.png"/><Relationship Id="rId5" Type="http://schemas.openxmlformats.org/officeDocument/2006/relationships/image" Target="../media/image11.svg"/><Relationship Id="rId15" Type="http://schemas.openxmlformats.org/officeDocument/2006/relationships/image" Target="../media/image86.svg"/><Relationship Id="rId23" Type="http://schemas.openxmlformats.org/officeDocument/2006/relationships/hyperlink" Target="https://youtu.be/8_f_UL-6GnU?feature=shared" TargetMode="External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10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6.svg"/><Relationship Id="rId3" Type="http://schemas.openxmlformats.org/officeDocument/2006/relationships/image" Target="../media/image14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17" Type="http://schemas.openxmlformats.org/officeDocument/2006/relationships/image" Target="../media/image105.png"/><Relationship Id="rId2" Type="http://schemas.openxmlformats.org/officeDocument/2006/relationships/image" Target="../media/image24.png"/><Relationship Id="rId16" Type="http://schemas.openxmlformats.org/officeDocument/2006/relationships/hyperlink" Target="https://www.youtube.com/watch?v=Z8oZWmsF3DQ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0.png"/><Relationship Id="rId5" Type="http://schemas.openxmlformats.org/officeDocument/2006/relationships/image" Target="../media/image16.png"/><Relationship Id="rId15" Type="http://schemas.openxmlformats.org/officeDocument/2006/relationships/image" Target="../media/image104.png"/><Relationship Id="rId10" Type="http://schemas.openxmlformats.org/officeDocument/2006/relationships/image" Target="../media/image99.svg"/><Relationship Id="rId19" Type="http://schemas.openxmlformats.org/officeDocument/2006/relationships/hyperlink" Target="https://www.wildlifeacoustics.com" TargetMode="External"/><Relationship Id="rId4" Type="http://schemas.openxmlformats.org/officeDocument/2006/relationships/image" Target="../media/image15.svg"/><Relationship Id="rId9" Type="http://schemas.openxmlformats.org/officeDocument/2006/relationships/image" Target="../media/image98.png"/><Relationship Id="rId14" Type="http://schemas.openxmlformats.org/officeDocument/2006/relationships/image" Target="../media/image10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hyperlink" Target="https://youtu.be/sMMDJf3RtIQ?feature=shared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11.svg"/><Relationship Id="rId17" Type="http://schemas.openxmlformats.org/officeDocument/2006/relationships/hyperlink" Target="https://www.gbatnet.org/wp-content/uploads/2023/05/Green_Telemetry_for_dummies.pdf" TargetMode="External"/><Relationship Id="rId2" Type="http://schemas.openxmlformats.org/officeDocument/2006/relationships/image" Target="../media/image24.png"/><Relationship Id="rId16" Type="http://schemas.openxmlformats.org/officeDocument/2006/relationships/image" Target="../media/image115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10.png"/><Relationship Id="rId5" Type="http://schemas.openxmlformats.org/officeDocument/2006/relationships/image" Target="../media/image20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6.png"/><Relationship Id="rId4" Type="http://schemas.openxmlformats.org/officeDocument/2006/relationships/image" Target="../media/image19.svg"/><Relationship Id="rId9" Type="http://schemas.openxmlformats.org/officeDocument/2006/relationships/image" Target="../media/image108.png"/><Relationship Id="rId14" Type="http://schemas.openxmlformats.org/officeDocument/2006/relationships/image" Target="../media/image1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linktr.ee/jmartinez_fonseca" TargetMode="External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hyperlink" Target="https://youtu.be/-k7pDrgxlW8?feature=shared" TargetMode="External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29.svg"/><Relationship Id="rId10" Type="http://schemas.openxmlformats.org/officeDocument/2006/relationships/image" Target="../media/image125.jpe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Relationship Id="rId9" Type="http://schemas.openxmlformats.org/officeDocument/2006/relationships/image" Target="../media/image1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2.svg"/><Relationship Id="rId7" Type="http://schemas.openxmlformats.org/officeDocument/2006/relationships/image" Target="../media/image14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47.svg"/><Relationship Id="rId7" Type="http://schemas.openxmlformats.org/officeDocument/2006/relationships/image" Target="../media/image138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1.svg"/><Relationship Id="rId5" Type="http://schemas.openxmlformats.org/officeDocument/2006/relationships/image" Target="../media/image149.png"/><Relationship Id="rId10" Type="http://schemas.openxmlformats.org/officeDocument/2006/relationships/image" Target="../media/image140.png"/><Relationship Id="rId4" Type="http://schemas.openxmlformats.org/officeDocument/2006/relationships/image" Target="../media/image148.png"/><Relationship Id="rId9" Type="http://schemas.openxmlformats.org/officeDocument/2006/relationships/image" Target="../media/image1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51.png"/><Relationship Id="rId7" Type="http://schemas.openxmlformats.org/officeDocument/2006/relationships/image" Target="../media/image155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svg"/><Relationship Id="rId4" Type="http://schemas.openxmlformats.org/officeDocument/2006/relationships/image" Target="../media/image152.png"/><Relationship Id="rId9" Type="http://schemas.openxmlformats.org/officeDocument/2006/relationships/image" Target="../media/image1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svg"/><Relationship Id="rId4" Type="http://schemas.openxmlformats.org/officeDocument/2006/relationships/image" Target="../media/image1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161.png"/><Relationship Id="rId3" Type="http://schemas.openxmlformats.org/officeDocument/2006/relationships/image" Target="../media/image160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24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162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svg"/><Relationship Id="rId3" Type="http://schemas.openxmlformats.org/officeDocument/2006/relationships/image" Target="../media/image28.png"/><Relationship Id="rId7" Type="http://schemas.openxmlformats.org/officeDocument/2006/relationships/image" Target="../media/image1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29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21" Type="http://schemas.openxmlformats.org/officeDocument/2006/relationships/image" Target="../media/image58.sv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8.svg"/><Relationship Id="rId2" Type="http://schemas.openxmlformats.org/officeDocument/2006/relationships/image" Target="../media/image41.png"/><Relationship Id="rId16" Type="http://schemas.openxmlformats.org/officeDocument/2006/relationships/image" Target="../media/image7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23" Type="http://schemas.openxmlformats.org/officeDocument/2006/relationships/image" Target="../media/image60.png"/><Relationship Id="rId10" Type="http://schemas.openxmlformats.org/officeDocument/2006/relationships/image" Target="../media/image49.png"/><Relationship Id="rId19" Type="http://schemas.openxmlformats.org/officeDocument/2006/relationships/image" Target="../media/image56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aturalist.org/people/ck2az" TargetMode="External"/><Relationship Id="rId3" Type="http://schemas.openxmlformats.org/officeDocument/2006/relationships/image" Target="../media/image54.svg"/><Relationship Id="rId7" Type="http://schemas.openxmlformats.org/officeDocument/2006/relationships/image" Target="../media/image6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61.png"/><Relationship Id="rId7" Type="http://schemas.openxmlformats.org/officeDocument/2006/relationships/image" Target="../media/image5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aturalist.org/people/ck2az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8.svg"/><Relationship Id="rId4" Type="http://schemas.openxmlformats.org/officeDocument/2006/relationships/image" Target="../media/image64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hyperlink" Target="https://youtu.be/mCfmz4Bx2lo?feature=shared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hyperlink" Target="https://www.batcon.org/our-work/protect-restore-landscapes/agave-restoration/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37309" y="-496757"/>
            <a:ext cx="19882586" cy="11495750"/>
          </a:xfrm>
          <a:custGeom>
            <a:avLst/>
            <a:gdLst/>
            <a:ahLst/>
            <a:cxnLst/>
            <a:rect l="l" t="t" r="r" b="b"/>
            <a:pathLst>
              <a:path w="19882586" h="11495750">
                <a:moveTo>
                  <a:pt x="0" y="0"/>
                </a:moveTo>
                <a:lnTo>
                  <a:pt x="19882586" y="0"/>
                </a:lnTo>
                <a:lnTo>
                  <a:pt x="19882586" y="11495750"/>
                </a:lnTo>
                <a:lnTo>
                  <a:pt x="0" y="1149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117" y="1376054"/>
            <a:ext cx="1284141" cy="7431865"/>
            <a:chOff x="0" y="0"/>
            <a:chExt cx="1712187" cy="9909153"/>
          </a:xfrm>
        </p:grpSpPr>
        <p:sp>
          <p:nvSpPr>
            <p:cNvPr id="4" name="TextBox 4"/>
            <p:cNvSpPr txBox="1"/>
            <p:nvPr/>
          </p:nvSpPr>
          <p:spPr>
            <a:xfrm rot="-5400000">
              <a:off x="527648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-5400000">
              <a:off x="527648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5400000">
              <a:off x="527648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5400000">
              <a:off x="527648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5400000">
              <a:off x="527648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5400000">
              <a:off x="527648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5400000">
              <a:off x="527648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5400000">
              <a:off x="527648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-5400000">
              <a:off x="527648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530617" y="1230923"/>
            <a:ext cx="2374689" cy="1241281"/>
            <a:chOff x="0" y="0"/>
            <a:chExt cx="3166252" cy="165504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5530617" y="2570988"/>
            <a:ext cx="2374689" cy="1241281"/>
            <a:chOff x="0" y="0"/>
            <a:chExt cx="3166252" cy="165504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5530617" y="3911053"/>
            <a:ext cx="2374689" cy="1241281"/>
            <a:chOff x="0" y="0"/>
            <a:chExt cx="3166252" cy="165504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15530617" y="5251118"/>
            <a:ext cx="2374689" cy="1241281"/>
            <a:chOff x="0" y="0"/>
            <a:chExt cx="3166252" cy="165504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15530617" y="6591183"/>
            <a:ext cx="2374689" cy="1241281"/>
            <a:chOff x="0" y="0"/>
            <a:chExt cx="3166252" cy="1655041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8" name="Group 48"/>
          <p:cNvGrpSpPr/>
          <p:nvPr/>
        </p:nvGrpSpPr>
        <p:grpSpPr>
          <a:xfrm>
            <a:off x="15530617" y="7931248"/>
            <a:ext cx="2374689" cy="1241281"/>
            <a:chOff x="0" y="0"/>
            <a:chExt cx="3166252" cy="16550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3166252" cy="1655041"/>
              <a:chOff x="0" y="0"/>
              <a:chExt cx="620810" cy="32450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286454" y="122102"/>
              <a:ext cx="1759262" cy="1410838"/>
              <a:chOff x="0" y="0"/>
              <a:chExt cx="344940" cy="276625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5" name="Freeform 55"/>
          <p:cNvSpPr/>
          <p:nvPr/>
        </p:nvSpPr>
        <p:spPr>
          <a:xfrm rot="5400000">
            <a:off x="13099778" y="4630660"/>
            <a:ext cx="7941606" cy="1313674"/>
          </a:xfrm>
          <a:custGeom>
            <a:avLst/>
            <a:gdLst/>
            <a:ahLst/>
            <a:cxnLst/>
            <a:rect l="l" t="t" r="r" b="b"/>
            <a:pathLst>
              <a:path w="7941606" h="1313674">
                <a:moveTo>
                  <a:pt x="0" y="0"/>
                </a:moveTo>
                <a:lnTo>
                  <a:pt x="7941606" y="0"/>
                </a:lnTo>
                <a:lnTo>
                  <a:pt x="7941606" y="1313674"/>
                </a:lnTo>
                <a:lnTo>
                  <a:pt x="0" y="131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028700" y="9347332"/>
            <a:ext cx="15613811" cy="751415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/>
          <p:nvPr/>
        </p:nvGrpSpPr>
        <p:grpSpPr>
          <a:xfrm>
            <a:off x="805588" y="617951"/>
            <a:ext cx="16264993" cy="9167550"/>
            <a:chOff x="0" y="0"/>
            <a:chExt cx="4112279" cy="231783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520" y="0"/>
                  </a:moveTo>
                  <a:lnTo>
                    <a:pt x="4102760" y="0"/>
                  </a:lnTo>
                  <a:cubicBezTo>
                    <a:pt x="4105285" y="0"/>
                    <a:pt x="4107706" y="1003"/>
                    <a:pt x="4109491" y="2788"/>
                  </a:cubicBezTo>
                  <a:cubicBezTo>
                    <a:pt x="4111277" y="4574"/>
                    <a:pt x="4112280" y="6995"/>
                    <a:pt x="4112280" y="9520"/>
                  </a:cubicBezTo>
                  <a:lnTo>
                    <a:pt x="4112280" y="2308313"/>
                  </a:lnTo>
                  <a:cubicBezTo>
                    <a:pt x="4112280" y="2310837"/>
                    <a:pt x="4111277" y="2313259"/>
                    <a:pt x="4109491" y="2315044"/>
                  </a:cubicBezTo>
                  <a:cubicBezTo>
                    <a:pt x="4107706" y="2316829"/>
                    <a:pt x="4105285" y="2317832"/>
                    <a:pt x="4102760" y="2317832"/>
                  </a:cubicBezTo>
                  <a:lnTo>
                    <a:pt x="9520" y="2317832"/>
                  </a:lnTo>
                  <a:cubicBezTo>
                    <a:pt x="6995" y="2317832"/>
                    <a:pt x="4574" y="2316829"/>
                    <a:pt x="2788" y="2315044"/>
                  </a:cubicBezTo>
                  <a:cubicBezTo>
                    <a:pt x="1003" y="2313259"/>
                    <a:pt x="0" y="2310837"/>
                    <a:pt x="0" y="2308313"/>
                  </a:cubicBezTo>
                  <a:lnTo>
                    <a:pt x="0" y="9520"/>
                  </a:lnTo>
                  <a:cubicBezTo>
                    <a:pt x="0" y="6995"/>
                    <a:pt x="1003" y="4574"/>
                    <a:pt x="2788" y="2788"/>
                  </a:cubicBezTo>
                  <a:cubicBezTo>
                    <a:pt x="4574" y="1003"/>
                    <a:pt x="6995" y="0"/>
                    <a:pt x="9520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338514" y="1534143"/>
            <a:ext cx="274088" cy="274088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38514" y="2417114"/>
            <a:ext cx="274088" cy="274088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338514" y="3300085"/>
            <a:ext cx="274088" cy="274088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338514" y="4183057"/>
            <a:ext cx="274088" cy="274088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338514" y="5066028"/>
            <a:ext cx="274088" cy="274088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338514" y="5948999"/>
            <a:ext cx="274088" cy="274088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338514" y="6831971"/>
            <a:ext cx="274088" cy="274088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38514" y="7714942"/>
            <a:ext cx="274088" cy="274088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338514" y="8597913"/>
            <a:ext cx="274088" cy="274088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7" name="Freeform 87"/>
          <p:cNvSpPr/>
          <p:nvPr/>
        </p:nvSpPr>
        <p:spPr>
          <a:xfrm>
            <a:off x="14758692" y="2309395"/>
            <a:ext cx="1892594" cy="7279210"/>
          </a:xfrm>
          <a:custGeom>
            <a:avLst/>
            <a:gdLst/>
            <a:ahLst/>
            <a:cxnLst/>
            <a:rect l="l" t="t" r="r" b="b"/>
            <a:pathLst>
              <a:path w="1892594" h="7279210">
                <a:moveTo>
                  <a:pt x="0" y="0"/>
                </a:moveTo>
                <a:lnTo>
                  <a:pt x="1892595" y="0"/>
                </a:lnTo>
                <a:lnTo>
                  <a:pt x="1892595" y="7279209"/>
                </a:lnTo>
                <a:lnTo>
                  <a:pt x="0" y="727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>
            <a:off x="13231899" y="1028700"/>
            <a:ext cx="2606441" cy="2014068"/>
          </a:xfrm>
          <a:custGeom>
            <a:avLst/>
            <a:gdLst/>
            <a:ahLst/>
            <a:cxnLst/>
            <a:rect l="l" t="t" r="r" b="b"/>
            <a:pathLst>
              <a:path w="2606441" h="2014068">
                <a:moveTo>
                  <a:pt x="0" y="0"/>
                </a:moveTo>
                <a:lnTo>
                  <a:pt x="2606441" y="0"/>
                </a:lnTo>
                <a:lnTo>
                  <a:pt x="2606441" y="2014068"/>
                </a:lnTo>
                <a:lnTo>
                  <a:pt x="0" y="2014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AutoShape 89"/>
          <p:cNvSpPr/>
          <p:nvPr/>
        </p:nvSpPr>
        <p:spPr>
          <a:xfrm>
            <a:off x="2207236" y="1778331"/>
            <a:ext cx="3861648" cy="0"/>
          </a:xfrm>
          <a:prstGeom prst="line">
            <a:avLst/>
          </a:prstGeom>
          <a:ln w="47625" cap="flat">
            <a:solidFill>
              <a:srgbClr val="A284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3291475" y="5871759"/>
            <a:ext cx="3086100" cy="3086100"/>
            <a:chOff x="0" y="0"/>
            <a:chExt cx="4114800" cy="4114800"/>
          </a:xfrm>
        </p:grpSpPr>
        <p:grpSp>
          <p:nvGrpSpPr>
            <p:cNvPr id="91" name="Group 91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6262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94" name="Freeform 94"/>
            <p:cNvSpPr/>
            <p:nvPr/>
          </p:nvSpPr>
          <p:spPr>
            <a:xfrm rot="-387511">
              <a:off x="1658615" y="159406"/>
              <a:ext cx="1536660" cy="2287395"/>
            </a:xfrm>
            <a:custGeom>
              <a:avLst/>
              <a:gdLst/>
              <a:ahLst/>
              <a:cxnLst/>
              <a:rect l="l" t="t" r="r" b="b"/>
              <a:pathLst>
                <a:path w="1536660" h="2287395">
                  <a:moveTo>
                    <a:pt x="0" y="0"/>
                  </a:moveTo>
                  <a:lnTo>
                    <a:pt x="1536660" y="0"/>
                  </a:lnTo>
                  <a:lnTo>
                    <a:pt x="1536660" y="2287395"/>
                  </a:lnTo>
                  <a:lnTo>
                    <a:pt x="0" y="228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5"/>
            <p:cNvSpPr/>
            <p:nvPr/>
          </p:nvSpPr>
          <p:spPr>
            <a:xfrm rot="1762104">
              <a:off x="1074113" y="1058586"/>
              <a:ext cx="294518" cy="1871388"/>
            </a:xfrm>
            <a:custGeom>
              <a:avLst/>
              <a:gdLst/>
              <a:ahLst/>
              <a:cxnLst/>
              <a:rect l="l" t="t" r="r" b="b"/>
              <a:pathLst>
                <a:path w="294518" h="1871388">
                  <a:moveTo>
                    <a:pt x="0" y="0"/>
                  </a:moveTo>
                  <a:lnTo>
                    <a:pt x="294518" y="0"/>
                  </a:lnTo>
                  <a:lnTo>
                    <a:pt x="294518" y="1871388"/>
                  </a:lnTo>
                  <a:lnTo>
                    <a:pt x="0" y="1871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b="-109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1054937" y="2625008"/>
              <a:ext cx="2004925" cy="1185412"/>
            </a:xfrm>
            <a:custGeom>
              <a:avLst/>
              <a:gdLst/>
              <a:ahLst/>
              <a:cxnLst/>
              <a:rect l="l" t="t" r="r" b="b"/>
              <a:pathLst>
                <a:path w="2004925" h="1185412">
                  <a:moveTo>
                    <a:pt x="0" y="0"/>
                  </a:moveTo>
                  <a:lnTo>
                    <a:pt x="2004926" y="0"/>
                  </a:lnTo>
                  <a:lnTo>
                    <a:pt x="2004926" y="1185412"/>
                  </a:lnTo>
                  <a:lnTo>
                    <a:pt x="0" y="1185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10704231" y="5940007"/>
            <a:ext cx="3086100" cy="3086100"/>
            <a:chOff x="0" y="0"/>
            <a:chExt cx="4114800" cy="4114800"/>
          </a:xfrm>
        </p:grpSpPr>
        <p:grpSp>
          <p:nvGrpSpPr>
            <p:cNvPr id="98" name="Group 98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AB37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 rot="-333536">
              <a:off x="1103591" y="442185"/>
              <a:ext cx="1836500" cy="2141690"/>
            </a:xfrm>
            <a:custGeom>
              <a:avLst/>
              <a:gdLst/>
              <a:ahLst/>
              <a:cxnLst/>
              <a:rect l="l" t="t" r="r" b="b"/>
              <a:pathLst>
                <a:path w="1836500" h="2141690">
                  <a:moveTo>
                    <a:pt x="0" y="0"/>
                  </a:moveTo>
                  <a:lnTo>
                    <a:pt x="1836499" y="0"/>
                  </a:lnTo>
                  <a:lnTo>
                    <a:pt x="1836499" y="2141691"/>
                  </a:lnTo>
                  <a:lnTo>
                    <a:pt x="0" y="2141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2"/>
            <p:cNvSpPr/>
            <p:nvPr/>
          </p:nvSpPr>
          <p:spPr>
            <a:xfrm rot="-316806">
              <a:off x="918163" y="2684698"/>
              <a:ext cx="2582594" cy="1118920"/>
            </a:xfrm>
            <a:custGeom>
              <a:avLst/>
              <a:gdLst/>
              <a:ahLst/>
              <a:cxnLst/>
              <a:rect l="l" t="t" r="r" b="b"/>
              <a:pathLst>
                <a:path w="2582594" h="1118920">
                  <a:moveTo>
                    <a:pt x="0" y="0"/>
                  </a:moveTo>
                  <a:lnTo>
                    <a:pt x="2582593" y="0"/>
                  </a:lnTo>
                  <a:lnTo>
                    <a:pt x="2582593" y="1118921"/>
                  </a:lnTo>
                  <a:lnTo>
                    <a:pt x="0" y="1118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32966" t="-1699" r="-258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" name="Group 103"/>
          <p:cNvGrpSpPr/>
          <p:nvPr/>
        </p:nvGrpSpPr>
        <p:grpSpPr>
          <a:xfrm rot="1099832">
            <a:off x="6621273" y="5018975"/>
            <a:ext cx="3900079" cy="3900079"/>
            <a:chOff x="0" y="0"/>
            <a:chExt cx="5200105" cy="5200105"/>
          </a:xfrm>
        </p:grpSpPr>
        <p:sp>
          <p:nvSpPr>
            <p:cNvPr id="104" name="Freeform 104"/>
            <p:cNvSpPr/>
            <p:nvPr/>
          </p:nvSpPr>
          <p:spPr>
            <a:xfrm rot="-2715258">
              <a:off x="2161773" y="4329649"/>
              <a:ext cx="356305" cy="569809"/>
            </a:xfrm>
            <a:custGeom>
              <a:avLst/>
              <a:gdLst/>
              <a:ahLst/>
              <a:cxnLst/>
              <a:rect l="l" t="t" r="r" b="b"/>
              <a:pathLst>
                <a:path w="356305" h="569809">
                  <a:moveTo>
                    <a:pt x="0" y="0"/>
                  </a:moveTo>
                  <a:lnTo>
                    <a:pt x="356305" y="0"/>
                  </a:lnTo>
                  <a:lnTo>
                    <a:pt x="356305" y="569809"/>
                  </a:lnTo>
                  <a:lnTo>
                    <a:pt x="0" y="569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249714" b="-79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AutoShape 105"/>
            <p:cNvSpPr/>
            <p:nvPr/>
          </p:nvSpPr>
          <p:spPr>
            <a:xfrm flipH="1" flipV="1">
              <a:off x="2262133" y="2482714"/>
              <a:ext cx="0" cy="1891191"/>
            </a:xfrm>
            <a:prstGeom prst="line">
              <a:avLst/>
            </a:prstGeom>
            <a:ln w="83425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AutoShape 106"/>
            <p:cNvSpPr/>
            <p:nvPr/>
          </p:nvSpPr>
          <p:spPr>
            <a:xfrm flipH="1" flipV="1">
              <a:off x="2262133" y="3895912"/>
              <a:ext cx="0" cy="546481"/>
            </a:xfrm>
            <a:prstGeom prst="line">
              <a:avLst/>
            </a:prstGeom>
            <a:ln w="143015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AutoShape 107"/>
            <p:cNvSpPr/>
            <p:nvPr/>
          </p:nvSpPr>
          <p:spPr>
            <a:xfrm flipH="1">
              <a:off x="1441107" y="3062888"/>
              <a:ext cx="1642052" cy="0"/>
            </a:xfrm>
            <a:prstGeom prst="line">
              <a:avLst/>
            </a:prstGeom>
            <a:ln w="83425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AutoShape 108"/>
            <p:cNvSpPr/>
            <p:nvPr/>
          </p:nvSpPr>
          <p:spPr>
            <a:xfrm flipH="1" flipV="1">
              <a:off x="1329420" y="2657679"/>
              <a:ext cx="1865425" cy="0"/>
            </a:xfrm>
            <a:prstGeom prst="line">
              <a:avLst/>
            </a:prstGeom>
            <a:ln w="83425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AutoShape 109"/>
            <p:cNvSpPr/>
            <p:nvPr/>
          </p:nvSpPr>
          <p:spPr>
            <a:xfrm flipH="1" flipV="1">
              <a:off x="1329420" y="3463549"/>
              <a:ext cx="1865425" cy="0"/>
            </a:xfrm>
            <a:prstGeom prst="line">
              <a:avLst/>
            </a:prstGeom>
            <a:ln w="83425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" name="Group 110"/>
            <p:cNvGrpSpPr/>
            <p:nvPr/>
          </p:nvGrpSpPr>
          <p:grpSpPr>
            <a:xfrm rot="-1099832">
              <a:off x="542652" y="542652"/>
              <a:ext cx="4114800" cy="4114800"/>
              <a:chOff x="0" y="0"/>
              <a:chExt cx="812800" cy="812800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66DAA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TextBox 1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4134" tIns="54134" rIns="54134" bIns="541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13" name="Freeform 113"/>
            <p:cNvSpPr/>
            <p:nvPr/>
          </p:nvSpPr>
          <p:spPr>
            <a:xfrm rot="6102334">
              <a:off x="2365373" y="1313567"/>
              <a:ext cx="758479" cy="1139852"/>
            </a:xfrm>
            <a:custGeom>
              <a:avLst/>
              <a:gdLst/>
              <a:ahLst/>
              <a:cxnLst/>
              <a:rect l="l" t="t" r="r" b="b"/>
              <a:pathLst>
                <a:path w="758479" h="1139852">
                  <a:moveTo>
                    <a:pt x="0" y="0"/>
                  </a:moveTo>
                  <a:lnTo>
                    <a:pt x="758479" y="0"/>
                  </a:lnTo>
                  <a:lnTo>
                    <a:pt x="758479" y="1139851"/>
                  </a:lnTo>
                  <a:lnTo>
                    <a:pt x="0" y="113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-107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4"/>
            <p:cNvSpPr/>
            <p:nvPr/>
          </p:nvSpPr>
          <p:spPr>
            <a:xfrm rot="-591940">
              <a:off x="1989766" y="622328"/>
              <a:ext cx="1597544" cy="776806"/>
            </a:xfrm>
            <a:custGeom>
              <a:avLst/>
              <a:gdLst/>
              <a:ahLst/>
              <a:cxnLst/>
              <a:rect l="l" t="t" r="r" b="b"/>
              <a:pathLst>
                <a:path w="1597544" h="776806">
                  <a:moveTo>
                    <a:pt x="0" y="0"/>
                  </a:moveTo>
                  <a:lnTo>
                    <a:pt x="1597544" y="0"/>
                  </a:lnTo>
                  <a:lnTo>
                    <a:pt x="1597544" y="776806"/>
                  </a:lnTo>
                  <a:lnTo>
                    <a:pt x="0" y="77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" name="Group 115"/>
            <p:cNvGrpSpPr/>
            <p:nvPr/>
          </p:nvGrpSpPr>
          <p:grpSpPr>
            <a:xfrm rot="-1824231">
              <a:off x="2801407" y="1043296"/>
              <a:ext cx="129413" cy="198378"/>
              <a:chOff x="0" y="0"/>
              <a:chExt cx="70480" cy="10804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70480" cy="108040"/>
              </a:xfrm>
              <a:custGeom>
                <a:avLst/>
                <a:gdLst/>
                <a:ahLst/>
                <a:cxnLst/>
                <a:rect l="l" t="t" r="r" b="b"/>
                <a:pathLst>
                  <a:path w="70480" h="108040">
                    <a:moveTo>
                      <a:pt x="35240" y="0"/>
                    </a:moveTo>
                    <a:lnTo>
                      <a:pt x="35240" y="0"/>
                    </a:lnTo>
                    <a:cubicBezTo>
                      <a:pt x="44586" y="0"/>
                      <a:pt x="53550" y="3713"/>
                      <a:pt x="60159" y="10322"/>
                    </a:cubicBezTo>
                    <a:cubicBezTo>
                      <a:pt x="66768" y="16930"/>
                      <a:pt x="70480" y="25894"/>
                      <a:pt x="70480" y="35240"/>
                    </a:cubicBezTo>
                    <a:lnTo>
                      <a:pt x="70480" y="72800"/>
                    </a:lnTo>
                    <a:cubicBezTo>
                      <a:pt x="70480" y="92262"/>
                      <a:pt x="54703" y="108040"/>
                      <a:pt x="35240" y="108040"/>
                    </a:cubicBezTo>
                    <a:lnTo>
                      <a:pt x="35240" y="108040"/>
                    </a:lnTo>
                    <a:cubicBezTo>
                      <a:pt x="25894" y="108040"/>
                      <a:pt x="16930" y="104327"/>
                      <a:pt x="10322" y="97718"/>
                    </a:cubicBezTo>
                    <a:cubicBezTo>
                      <a:pt x="3713" y="91109"/>
                      <a:pt x="0" y="82146"/>
                      <a:pt x="0" y="72800"/>
                    </a:cubicBezTo>
                    <a:lnTo>
                      <a:pt x="0" y="35240"/>
                    </a:lnTo>
                    <a:cubicBezTo>
                      <a:pt x="0" y="15778"/>
                      <a:pt x="15778" y="0"/>
                      <a:pt x="352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57150"/>
                <a:ext cx="70480" cy="16519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18" name="AutoShape 118"/>
            <p:cNvSpPr/>
            <p:nvPr/>
          </p:nvSpPr>
          <p:spPr>
            <a:xfrm flipH="1" flipV="1">
              <a:off x="2773391" y="985896"/>
              <a:ext cx="58828" cy="100254"/>
            </a:xfrm>
            <a:prstGeom prst="line">
              <a:avLst/>
            </a:prstGeom>
            <a:ln w="11918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9" name="Group 119"/>
            <p:cNvGrpSpPr/>
            <p:nvPr/>
          </p:nvGrpSpPr>
          <p:grpSpPr>
            <a:xfrm rot="-1824231">
              <a:off x="2743599" y="956511"/>
              <a:ext cx="60740" cy="60740"/>
              <a:chOff x="0" y="0"/>
              <a:chExt cx="812800" cy="812800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</p:grpSp>
      <p:sp>
        <p:nvSpPr>
          <p:cNvPr id="122" name="Freeform 122"/>
          <p:cNvSpPr/>
          <p:nvPr/>
        </p:nvSpPr>
        <p:spPr>
          <a:xfrm>
            <a:off x="3709396" y="314852"/>
            <a:ext cx="857327" cy="848711"/>
          </a:xfrm>
          <a:custGeom>
            <a:avLst/>
            <a:gdLst/>
            <a:ahLst/>
            <a:cxnLst/>
            <a:rect l="l" t="t" r="r" b="b"/>
            <a:pathLst>
              <a:path w="857327" h="848711">
                <a:moveTo>
                  <a:pt x="0" y="0"/>
                </a:moveTo>
                <a:lnTo>
                  <a:pt x="857328" y="0"/>
                </a:lnTo>
                <a:lnTo>
                  <a:pt x="857328" y="848712"/>
                </a:lnTo>
                <a:lnTo>
                  <a:pt x="0" y="8487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3" name="TextBox 123"/>
          <p:cNvSpPr txBox="1"/>
          <p:nvPr/>
        </p:nvSpPr>
        <p:spPr>
          <a:xfrm>
            <a:off x="1612602" y="872680"/>
            <a:ext cx="5050917" cy="87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471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Brought to you by </a:t>
            </a:r>
          </a:p>
          <a:p>
            <a:pPr marL="0" lvl="0" indent="0" algn="ctr">
              <a:lnSpc>
                <a:spcPts val="2586"/>
              </a:lnSpc>
            </a:pPr>
            <a:r>
              <a:rPr lang="en-US" sz="2841" spc="181">
                <a:solidFill>
                  <a:srgbClr val="70AB37"/>
                </a:solidFill>
                <a:latin typeface="Avenir"/>
                <a:ea typeface="Avenir"/>
                <a:cs typeface="Avenir"/>
                <a:sym typeface="Avenir"/>
              </a:rPr>
              <a:t>The Asombro Institute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353661" y="1604339"/>
            <a:ext cx="1284141" cy="7431865"/>
            <a:chOff x="0" y="0"/>
            <a:chExt cx="1712187" cy="9909153"/>
          </a:xfrm>
        </p:grpSpPr>
        <p:sp>
          <p:nvSpPr>
            <p:cNvPr id="125" name="TextBox 125"/>
            <p:cNvSpPr txBox="1"/>
            <p:nvPr/>
          </p:nvSpPr>
          <p:spPr>
            <a:xfrm rot="5400000">
              <a:off x="689574" y="-68957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6" name="TextBox 126"/>
            <p:cNvSpPr txBox="1"/>
            <p:nvPr/>
          </p:nvSpPr>
          <p:spPr>
            <a:xfrm rot="5400000">
              <a:off x="689574" y="48720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7" name="TextBox 127"/>
            <p:cNvSpPr txBox="1"/>
            <p:nvPr/>
          </p:nvSpPr>
          <p:spPr>
            <a:xfrm rot="5400000">
              <a:off x="689574" y="1663973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8" name="TextBox 128"/>
            <p:cNvSpPr txBox="1"/>
            <p:nvPr/>
          </p:nvSpPr>
          <p:spPr>
            <a:xfrm rot="5400000">
              <a:off x="689574" y="2840746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29" name="TextBox 129"/>
            <p:cNvSpPr txBox="1"/>
            <p:nvPr/>
          </p:nvSpPr>
          <p:spPr>
            <a:xfrm rot="5400000">
              <a:off x="689574" y="401752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30" name="TextBox 130"/>
            <p:cNvSpPr txBox="1"/>
            <p:nvPr/>
          </p:nvSpPr>
          <p:spPr>
            <a:xfrm rot="5400000">
              <a:off x="689574" y="519429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31" name="TextBox 131"/>
            <p:cNvSpPr txBox="1"/>
            <p:nvPr/>
          </p:nvSpPr>
          <p:spPr>
            <a:xfrm rot="5400000">
              <a:off x="689574" y="6371068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 rot="5400000">
              <a:off x="689574" y="7547840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id="133" name="TextBox 133"/>
            <p:cNvSpPr txBox="1"/>
            <p:nvPr/>
          </p:nvSpPr>
          <p:spPr>
            <a:xfrm rot="5400000">
              <a:off x="689574" y="8724614"/>
              <a:ext cx="494966" cy="1874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9"/>
                </a:lnSpc>
              </a:pPr>
              <a:r>
                <a:rPr lang="en-US" sz="8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id="134" name="TextBox 134"/>
          <p:cNvSpPr txBox="1"/>
          <p:nvPr/>
        </p:nvSpPr>
        <p:spPr>
          <a:xfrm>
            <a:off x="3087702" y="2255309"/>
            <a:ext cx="11156357" cy="235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032"/>
              </a:lnSpc>
              <a:spcBef>
                <a:spcPct val="0"/>
              </a:spcBef>
            </a:pPr>
            <a:r>
              <a:rPr lang="en-US" sz="14194">
                <a:solidFill>
                  <a:srgbClr val="7A4940"/>
                </a:solidFill>
                <a:latin typeface="More Sugar"/>
                <a:ea typeface="More Sugar"/>
                <a:cs typeface="More Sugar"/>
                <a:sym typeface="More Sugar"/>
              </a:rPr>
              <a:t>Bats &amp; Agave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3447495" y="4583271"/>
            <a:ext cx="10821122" cy="50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0"/>
              </a:lnSpc>
            </a:pPr>
            <a:r>
              <a:rPr lang="en-US" sz="357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Using science to protect the </a:t>
            </a:r>
            <a:r>
              <a:rPr lang="en-US" sz="357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Lesser Long-Nosed Bat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1646402" y="9823601"/>
            <a:ext cx="5244431" cy="38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5"/>
              </a:lnSpc>
            </a:pPr>
            <a:r>
              <a:rPr lang="en-US" sz="217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© Asombro Institute for Science Education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4" name="TextBox 74"/>
          <p:cNvSpPr txBox="1"/>
          <p:nvPr/>
        </p:nvSpPr>
        <p:spPr>
          <a:xfrm>
            <a:off x="5975346" y="911843"/>
            <a:ext cx="6337308" cy="123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6"/>
              </a:lnSpc>
            </a:pPr>
            <a:r>
              <a:rPr lang="en-US" sz="84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The Problem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01546" y="2205633"/>
            <a:ext cx="15484909" cy="153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3771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We need to protect </a:t>
            </a:r>
            <a:r>
              <a:rPr lang="en-US" sz="3771" b="1">
                <a:solidFill>
                  <a:srgbClr val="14AE5C"/>
                </a:solidFill>
                <a:latin typeface="Kalam Bold"/>
                <a:ea typeface="Kalam Bold"/>
                <a:cs typeface="Kalam Bold"/>
                <a:sym typeface="Kalam Bold"/>
              </a:rPr>
              <a:t>agave habitats </a:t>
            </a:r>
            <a:r>
              <a:rPr lang="en-US" sz="3771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(green areas on the map)</a:t>
            </a:r>
          </a:p>
          <a:p>
            <a:pPr algn="ctr">
              <a:lnSpc>
                <a:spcPts val="4073"/>
              </a:lnSpc>
            </a:pPr>
            <a:r>
              <a:rPr lang="en-US" sz="3771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for Lesser Long-Nosed Bats in New Mexico, but we must be careful about</a:t>
            </a:r>
          </a:p>
          <a:p>
            <a:pPr algn="ctr">
              <a:lnSpc>
                <a:spcPts val="4073"/>
              </a:lnSpc>
            </a:pPr>
            <a:r>
              <a:rPr lang="en-US" sz="3771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which ones</a:t>
            </a:r>
            <a:r>
              <a:rPr lang="en-US" sz="3771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we choose, since</a:t>
            </a:r>
            <a:r>
              <a:rPr lang="en-US" sz="3771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we can’t protect all of them</a:t>
            </a:r>
            <a:r>
              <a:rPr lang="en-US" sz="3771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3E06A1A-44BC-3122-B76A-3D5B4978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39885"/>
            <a:ext cx="15582872" cy="63869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02857" y="2577535"/>
            <a:ext cx="10482287" cy="195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472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1</a:t>
            </a: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 Before we can choose</a:t>
            </a:r>
          </a:p>
          <a:p>
            <a:pPr algn="ctr">
              <a:lnSpc>
                <a:spcPts val="5101"/>
              </a:lnSpc>
            </a:pPr>
            <a:r>
              <a:rPr lang="en-US" sz="472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which</a:t>
            </a: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US" sz="472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agave habitats</a:t>
            </a: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to protect,</a:t>
            </a:r>
          </a:p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we need to find out...</a:t>
            </a:r>
          </a:p>
        </p:txBody>
      </p:sp>
      <p:sp>
        <p:nvSpPr>
          <p:cNvPr id="4" name="Freeform 4"/>
          <p:cNvSpPr/>
          <p:nvPr/>
        </p:nvSpPr>
        <p:spPr>
          <a:xfrm rot="4801689" flipH="1" flipV="1">
            <a:off x="4969017" y="5377407"/>
            <a:ext cx="1056212" cy="1973116"/>
          </a:xfrm>
          <a:custGeom>
            <a:avLst/>
            <a:gdLst/>
            <a:ahLst/>
            <a:cxnLst/>
            <a:rect l="l" t="t" r="r" b="b"/>
            <a:pathLst>
              <a:path w="1056212" h="1973116">
                <a:moveTo>
                  <a:pt x="1056212" y="1973116"/>
                </a:moveTo>
                <a:lnTo>
                  <a:pt x="0" y="1973116"/>
                </a:lnTo>
                <a:lnTo>
                  <a:pt x="0" y="0"/>
                </a:lnTo>
                <a:lnTo>
                  <a:pt x="1056212" y="0"/>
                </a:lnTo>
                <a:lnTo>
                  <a:pt x="1056212" y="19731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934531" y="5366720"/>
            <a:ext cx="6601268" cy="168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6142" b="1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Answer question 1 on</a:t>
            </a:r>
          </a:p>
          <a:p>
            <a:pPr algn="ctr">
              <a:lnSpc>
                <a:spcPts val="6634"/>
              </a:lnSpc>
            </a:pPr>
            <a:r>
              <a:rPr lang="en-US" sz="6142" b="1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your worksheet.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11820" y="2331605"/>
            <a:ext cx="10482287" cy="584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1. Before we can choose</a:t>
            </a:r>
          </a:p>
          <a:p>
            <a:pPr algn="ctr">
              <a:lnSpc>
                <a:spcPts val="5101"/>
              </a:lnSpc>
            </a:pPr>
            <a:r>
              <a:rPr lang="en-US" sz="472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which agave habitats</a:t>
            </a: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to protect,</a:t>
            </a:r>
          </a:p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we need to find out...</a:t>
            </a:r>
          </a:p>
          <a:p>
            <a:pPr algn="ctr">
              <a:lnSpc>
                <a:spcPts val="5101"/>
              </a:lnSpc>
            </a:pPr>
            <a:endParaRPr lang="en-US" sz="4724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DA6220"/>
                </a:solidFill>
                <a:latin typeface="Kalam"/>
                <a:ea typeface="Kalam"/>
                <a:cs typeface="Kalam"/>
                <a:sym typeface="Kalam"/>
              </a:rPr>
              <a:t>c.</a:t>
            </a:r>
            <a:r>
              <a:rPr lang="en-US" sz="4724" b="1">
                <a:solidFill>
                  <a:srgbClr val="DA6220"/>
                </a:solidFill>
                <a:latin typeface="Kalam Bold"/>
                <a:ea typeface="Kalam Bold"/>
                <a:cs typeface="Kalam Bold"/>
                <a:sym typeface="Kalam Bold"/>
              </a:rPr>
              <a:t> where </a:t>
            </a:r>
            <a:r>
              <a:rPr lang="en-US" sz="4724">
                <a:solidFill>
                  <a:srgbClr val="DA6220"/>
                </a:solidFill>
                <a:latin typeface="Kalam"/>
                <a:ea typeface="Kalam"/>
                <a:cs typeface="Kalam"/>
                <a:sym typeface="Kalam"/>
              </a:rPr>
              <a:t>Lesser Long-Nosed Bats can  </a:t>
            </a:r>
          </a:p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DA6220"/>
                </a:solidFill>
                <a:latin typeface="Kalam"/>
                <a:ea typeface="Kalam"/>
                <a:cs typeface="Kalam"/>
                <a:sym typeface="Kalam"/>
              </a:rPr>
              <a:t>be found in New Mexico in the fall.</a:t>
            </a:r>
          </a:p>
          <a:p>
            <a:pPr algn="ctr">
              <a:lnSpc>
                <a:spcPts val="5101"/>
              </a:lnSpc>
            </a:pPr>
            <a:endParaRPr lang="en-US" sz="4724">
              <a:solidFill>
                <a:srgbClr val="DA6220"/>
              </a:solidFill>
              <a:latin typeface="Kalam"/>
              <a:ea typeface="Kalam"/>
              <a:cs typeface="Kalam"/>
              <a:sym typeface="Kalam"/>
            </a:endParaRPr>
          </a:p>
          <a:p>
            <a:pPr algn="ctr">
              <a:lnSpc>
                <a:spcPts val="5101"/>
              </a:lnSpc>
            </a:pP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This will help us identify which agave habitats are </a:t>
            </a:r>
            <a:r>
              <a:rPr lang="en-US" sz="4724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most important</a:t>
            </a:r>
            <a:r>
              <a:rPr lang="en-US" sz="4724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to them.</a:t>
            </a:r>
          </a:p>
        </p:txBody>
      </p:sp>
      <p:sp>
        <p:nvSpPr>
          <p:cNvPr id="4" name="Freeform 4"/>
          <p:cNvSpPr/>
          <p:nvPr/>
        </p:nvSpPr>
        <p:spPr>
          <a:xfrm rot="5617838" flipH="1" flipV="1">
            <a:off x="2642312" y="4325102"/>
            <a:ext cx="750927" cy="1402811"/>
          </a:xfrm>
          <a:custGeom>
            <a:avLst/>
            <a:gdLst/>
            <a:ahLst/>
            <a:cxnLst/>
            <a:rect l="l" t="t" r="r" b="b"/>
            <a:pathLst>
              <a:path w="750927" h="1402811">
                <a:moveTo>
                  <a:pt x="750926" y="1402810"/>
                </a:moveTo>
                <a:lnTo>
                  <a:pt x="0" y="1402810"/>
                </a:lnTo>
                <a:lnTo>
                  <a:pt x="0" y="0"/>
                </a:lnTo>
                <a:lnTo>
                  <a:pt x="750926" y="0"/>
                </a:lnTo>
                <a:lnTo>
                  <a:pt x="750926" y="140281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1"/>
          <p:cNvSpPr txBox="1"/>
          <p:nvPr/>
        </p:nvSpPr>
        <p:spPr>
          <a:xfrm>
            <a:off x="1759513" y="2307460"/>
            <a:ext cx="14768974" cy="179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Your group will be in charge of a </a:t>
            </a:r>
            <a:r>
              <a:rPr lang="en-US" sz="39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study</a:t>
            </a:r>
            <a:r>
              <a:rPr lang="en-US" sz="3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to find out exactly</a:t>
            </a:r>
          </a:p>
          <a:p>
            <a:pPr algn="ctr">
              <a:lnSpc>
                <a:spcPts val="4748"/>
              </a:lnSpc>
            </a:pPr>
            <a:r>
              <a:rPr lang="en-US" sz="3990" b="1">
                <a:solidFill>
                  <a:srgbClr val="F69309"/>
                </a:solidFill>
                <a:latin typeface="Kalam Bold"/>
                <a:ea typeface="Kalam Bold"/>
                <a:cs typeface="Kalam Bold"/>
                <a:sym typeface="Kalam Bold"/>
              </a:rPr>
              <a:t>where</a:t>
            </a:r>
            <a:r>
              <a:rPr lang="en-US" sz="39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</a:t>
            </a:r>
            <a:r>
              <a:rPr lang="en-US" sz="3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Lesser Long-Nosed Bats can be found in New Mexico</a:t>
            </a:r>
          </a:p>
          <a:p>
            <a:pPr algn="ctr">
              <a:lnSpc>
                <a:spcPts val="4748"/>
              </a:lnSpc>
            </a:pPr>
            <a:r>
              <a:rPr lang="en-US" sz="3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during the fall migration.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014823" y="1028271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Find the bats!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C8147D1-314C-6EA8-BF9B-2055F48BE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97025"/>
            <a:ext cx="14864363" cy="55224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2264">
            <a:off x="2031381" y="6362591"/>
            <a:ext cx="14277173" cy="8096469"/>
          </a:xfrm>
          <a:custGeom>
            <a:avLst/>
            <a:gdLst/>
            <a:ahLst/>
            <a:cxnLst/>
            <a:rect l="l" t="t" r="r" b="b"/>
            <a:pathLst>
              <a:path w="14277173" h="8096469">
                <a:moveTo>
                  <a:pt x="0" y="0"/>
                </a:moveTo>
                <a:lnTo>
                  <a:pt x="14277173" y="0"/>
                </a:lnTo>
                <a:lnTo>
                  <a:pt x="14277173" y="8096468"/>
                </a:lnTo>
                <a:lnTo>
                  <a:pt x="0" y="809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3" b="-2886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2799724" y="7926891"/>
            <a:ext cx="1715227" cy="1894327"/>
          </a:xfrm>
          <a:custGeom>
            <a:avLst/>
            <a:gdLst/>
            <a:ahLst/>
            <a:cxnLst/>
            <a:rect l="l" t="t" r="r" b="b"/>
            <a:pathLst>
              <a:path w="1715227" h="1894327">
                <a:moveTo>
                  <a:pt x="0" y="0"/>
                </a:moveTo>
                <a:lnTo>
                  <a:pt x="1715227" y="0"/>
                </a:lnTo>
                <a:lnTo>
                  <a:pt x="1715227" y="1894327"/>
                </a:lnTo>
                <a:lnTo>
                  <a:pt x="0" y="189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09136" y="5776211"/>
            <a:ext cx="13952613" cy="121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Biologists have </a:t>
            </a:r>
            <a:r>
              <a:rPr lang="en-US" sz="43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limited time and money</a:t>
            </a: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, so your group can only </a:t>
            </a:r>
            <a:r>
              <a:rPr lang="en-US" sz="4390" b="1">
                <a:solidFill>
                  <a:srgbClr val="DA6220"/>
                </a:solidFill>
                <a:latin typeface="Kalam Bold"/>
                <a:ea typeface="Kalam Bold"/>
                <a:cs typeface="Kalam Bold"/>
                <a:sym typeface="Kalam Bold"/>
              </a:rPr>
              <a:t>choose one</a:t>
            </a: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of the following study methods.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0955" y="2525349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DA6220"/>
                </a:solidFill>
                <a:latin typeface="More Sugar"/>
                <a:ea typeface="More Sugar"/>
                <a:cs typeface="More Sugar"/>
                <a:sym typeface="More Sugar"/>
              </a:rPr>
              <a:t>Your Options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6265" y="1181100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 Study Methods: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31966" y="8142006"/>
            <a:ext cx="11182662" cy="181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4399" b="1" i="1" spc="43" dirty="0">
                <a:solidFill>
                  <a:srgbClr val="42414C"/>
                </a:solidFill>
                <a:latin typeface="Asap Condensed Bold Italics"/>
                <a:ea typeface="Asap Condensed Bold Italics"/>
                <a:cs typeface="Asap Condensed Bold Italics"/>
                <a:sym typeface="Asap Condensed Bold Italics"/>
              </a:rPr>
              <a:t>Listen carefully</a:t>
            </a:r>
            <a:r>
              <a:rPr lang="en-US" sz="4399" i="1" spc="43" dirty="0">
                <a:solidFill>
                  <a:srgbClr val="42414C"/>
                </a:solidFill>
                <a:latin typeface="Asap Condensed Italics"/>
                <a:ea typeface="Asap Condensed Italics"/>
                <a:cs typeface="Asap Condensed Italics"/>
                <a:sym typeface="Asap Condensed Italics"/>
              </a:rPr>
              <a:t> and think about </a:t>
            </a:r>
            <a:r>
              <a:rPr lang="en-US" sz="4399" b="1" i="1" spc="43" dirty="0">
                <a:solidFill>
                  <a:srgbClr val="42414C"/>
                </a:solidFill>
                <a:latin typeface="Asap Condensed Bold Italics"/>
                <a:ea typeface="Asap Condensed Bold Italics"/>
                <a:cs typeface="Asap Condensed Bold Italics"/>
                <a:sym typeface="Asap Condensed Bold Italics"/>
              </a:rPr>
              <a:t>which method</a:t>
            </a:r>
          </a:p>
          <a:p>
            <a:pPr algn="ctr">
              <a:lnSpc>
                <a:spcPts val="4751"/>
              </a:lnSpc>
            </a:pPr>
            <a:r>
              <a:rPr lang="en-US" sz="4399" i="1" spc="43" dirty="0">
                <a:solidFill>
                  <a:srgbClr val="42414C"/>
                </a:solidFill>
                <a:latin typeface="Asap Condensed Italics"/>
                <a:ea typeface="Asap Condensed Italics"/>
                <a:cs typeface="Asap Condensed Italics"/>
                <a:sym typeface="Asap Condensed Italics"/>
              </a:rPr>
              <a:t>will help you learn the most about </a:t>
            </a:r>
            <a:r>
              <a:rPr lang="en-US" sz="4399" b="1" i="1" spc="43" dirty="0">
                <a:solidFill>
                  <a:srgbClr val="42414C"/>
                </a:solidFill>
                <a:latin typeface="Asap Condensed Bold Italics"/>
                <a:ea typeface="Asap Condensed Bold Italics"/>
                <a:cs typeface="Asap Condensed Bold Italics"/>
                <a:sym typeface="Asap Condensed Bold Italics"/>
              </a:rPr>
              <a:t>where</a:t>
            </a:r>
          </a:p>
          <a:p>
            <a:pPr algn="ctr">
              <a:lnSpc>
                <a:spcPts val="4751"/>
              </a:lnSpc>
            </a:pPr>
            <a:r>
              <a:rPr lang="en-US" sz="4399" i="1" spc="43" dirty="0">
                <a:solidFill>
                  <a:srgbClr val="42414C"/>
                </a:solidFill>
                <a:latin typeface="Asap Condensed Italics"/>
                <a:ea typeface="Asap Condensed Italics"/>
                <a:cs typeface="Asap Condensed Italics"/>
                <a:sym typeface="Asap Condensed Italics"/>
              </a:rPr>
              <a:t>Lesser Long-Nosed Bats can be found in New Mexico.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9636" y="4182562"/>
            <a:ext cx="15651611" cy="121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Biologists study bats in lots of different ways. Each study method</a:t>
            </a:r>
            <a:r>
              <a:rPr lang="en-US" sz="43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</a:t>
            </a: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has its own </a:t>
            </a:r>
            <a:r>
              <a:rPr lang="en-US" sz="43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advantages and disadvantages</a:t>
            </a:r>
            <a:r>
              <a:rPr lang="en-US" sz="43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10170" y="2325799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D7504F"/>
                </a:solidFill>
                <a:latin typeface="More Sugar"/>
                <a:ea typeface="More Sugar"/>
                <a:cs typeface="More Sugar"/>
                <a:sym typeface="More Sugar"/>
              </a:rPr>
              <a:t>Community Science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0170" y="1072699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 Study Methods: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563696" y="1292963"/>
            <a:ext cx="3326747" cy="3326747"/>
            <a:chOff x="0" y="0"/>
            <a:chExt cx="4435662" cy="443566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435662" cy="443566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6262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387511">
              <a:off x="1787950" y="171836"/>
              <a:ext cx="1656485" cy="2465761"/>
            </a:xfrm>
            <a:custGeom>
              <a:avLst/>
              <a:gdLst/>
              <a:ahLst/>
              <a:cxnLst/>
              <a:rect l="l" t="t" r="r" b="b"/>
              <a:pathLst>
                <a:path w="1656485" h="2465761">
                  <a:moveTo>
                    <a:pt x="0" y="0"/>
                  </a:moveTo>
                  <a:lnTo>
                    <a:pt x="1656485" y="0"/>
                  </a:lnTo>
                  <a:lnTo>
                    <a:pt x="1656485" y="2465761"/>
                  </a:lnTo>
                  <a:lnTo>
                    <a:pt x="0" y="2465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762104">
              <a:off x="1157870" y="1141132"/>
              <a:ext cx="317484" cy="2017314"/>
            </a:xfrm>
            <a:custGeom>
              <a:avLst/>
              <a:gdLst/>
              <a:ahLst/>
              <a:cxnLst/>
              <a:rect l="l" t="t" r="r" b="b"/>
              <a:pathLst>
                <a:path w="317484" h="2017314">
                  <a:moveTo>
                    <a:pt x="0" y="0"/>
                  </a:moveTo>
                  <a:lnTo>
                    <a:pt x="317484" y="0"/>
                  </a:lnTo>
                  <a:lnTo>
                    <a:pt x="317484" y="2017314"/>
                  </a:lnTo>
                  <a:lnTo>
                    <a:pt x="0" y="2017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9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37199" y="2829700"/>
              <a:ext cx="2161264" cy="1277848"/>
            </a:xfrm>
            <a:custGeom>
              <a:avLst/>
              <a:gdLst/>
              <a:ahLst/>
              <a:cxnLst/>
              <a:rect l="l" t="t" r="r" b="b"/>
              <a:pathLst>
                <a:path w="2161264" h="1277848">
                  <a:moveTo>
                    <a:pt x="0" y="0"/>
                  </a:moveTo>
                  <a:lnTo>
                    <a:pt x="2161264" y="0"/>
                  </a:lnTo>
                  <a:lnTo>
                    <a:pt x="2161264" y="1277848"/>
                  </a:lnTo>
                  <a:lnTo>
                    <a:pt x="0" y="127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25006" y="4455431"/>
            <a:ext cx="621743" cy="621743"/>
          </a:xfrm>
          <a:custGeom>
            <a:avLst/>
            <a:gdLst/>
            <a:ahLst/>
            <a:cxnLst/>
            <a:rect l="l" t="t" r="r" b="b"/>
            <a:pathLst>
              <a:path w="621743" h="621743">
                <a:moveTo>
                  <a:pt x="0" y="0"/>
                </a:moveTo>
                <a:lnTo>
                  <a:pt x="621742" y="0"/>
                </a:lnTo>
                <a:lnTo>
                  <a:pt x="621742" y="621743"/>
                </a:lnTo>
                <a:lnTo>
                  <a:pt x="0" y="621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49183" y="5855445"/>
            <a:ext cx="2952618" cy="3336292"/>
          </a:xfrm>
          <a:custGeom>
            <a:avLst/>
            <a:gdLst/>
            <a:ahLst/>
            <a:cxnLst/>
            <a:rect l="l" t="t" r="r" b="b"/>
            <a:pathLst>
              <a:path w="2952618" h="3336292">
                <a:moveTo>
                  <a:pt x="0" y="0"/>
                </a:moveTo>
                <a:lnTo>
                  <a:pt x="2952618" y="0"/>
                </a:lnTo>
                <a:lnTo>
                  <a:pt x="2952618" y="3336291"/>
                </a:lnTo>
                <a:lnTo>
                  <a:pt x="0" y="33362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773948" y="8182306"/>
            <a:ext cx="515204" cy="565382"/>
          </a:xfrm>
          <a:custGeom>
            <a:avLst/>
            <a:gdLst/>
            <a:ahLst/>
            <a:cxnLst/>
            <a:rect l="l" t="t" r="r" b="b"/>
            <a:pathLst>
              <a:path w="515204" h="565382">
                <a:moveTo>
                  <a:pt x="0" y="0"/>
                </a:moveTo>
                <a:lnTo>
                  <a:pt x="515204" y="0"/>
                </a:lnTo>
                <a:lnTo>
                  <a:pt x="515204" y="565382"/>
                </a:lnTo>
                <a:lnTo>
                  <a:pt x="0" y="565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945092" y="7942274"/>
            <a:ext cx="515204" cy="565382"/>
          </a:xfrm>
          <a:custGeom>
            <a:avLst/>
            <a:gdLst/>
            <a:ahLst/>
            <a:cxnLst/>
            <a:rect l="l" t="t" r="r" b="b"/>
            <a:pathLst>
              <a:path w="515204" h="565382">
                <a:moveTo>
                  <a:pt x="0" y="0"/>
                </a:moveTo>
                <a:lnTo>
                  <a:pt x="515204" y="0"/>
                </a:lnTo>
                <a:lnTo>
                  <a:pt x="515204" y="565381"/>
                </a:lnTo>
                <a:lnTo>
                  <a:pt x="0" y="565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031550" y="7474652"/>
            <a:ext cx="515204" cy="565382"/>
          </a:xfrm>
          <a:custGeom>
            <a:avLst/>
            <a:gdLst/>
            <a:ahLst/>
            <a:cxnLst/>
            <a:rect l="l" t="t" r="r" b="b"/>
            <a:pathLst>
              <a:path w="515204" h="565382">
                <a:moveTo>
                  <a:pt x="0" y="0"/>
                </a:moveTo>
                <a:lnTo>
                  <a:pt x="515204" y="0"/>
                </a:lnTo>
                <a:lnTo>
                  <a:pt x="515204" y="565381"/>
                </a:lnTo>
                <a:lnTo>
                  <a:pt x="0" y="565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845045" y="6609039"/>
            <a:ext cx="515204" cy="565382"/>
          </a:xfrm>
          <a:custGeom>
            <a:avLst/>
            <a:gdLst/>
            <a:ahLst/>
            <a:cxnLst/>
            <a:rect l="l" t="t" r="r" b="b"/>
            <a:pathLst>
              <a:path w="515204" h="565382">
                <a:moveTo>
                  <a:pt x="0" y="0"/>
                </a:moveTo>
                <a:lnTo>
                  <a:pt x="515204" y="0"/>
                </a:lnTo>
                <a:lnTo>
                  <a:pt x="515204" y="565382"/>
                </a:lnTo>
                <a:lnTo>
                  <a:pt x="0" y="565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14274" y="4439896"/>
            <a:ext cx="652814" cy="652814"/>
          </a:xfrm>
          <a:custGeom>
            <a:avLst/>
            <a:gdLst/>
            <a:ahLst/>
            <a:cxnLst/>
            <a:rect l="l" t="t" r="r" b="b"/>
            <a:pathLst>
              <a:path w="652814" h="652814">
                <a:moveTo>
                  <a:pt x="0" y="0"/>
                </a:moveTo>
                <a:lnTo>
                  <a:pt x="652814" y="0"/>
                </a:lnTo>
                <a:lnTo>
                  <a:pt x="652814" y="652814"/>
                </a:lnTo>
                <a:lnTo>
                  <a:pt x="0" y="652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836233" y="5466309"/>
            <a:ext cx="5000390" cy="3082001"/>
            <a:chOff x="0" y="0"/>
            <a:chExt cx="6667187" cy="41093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67187" cy="4109334"/>
            </a:xfrm>
            <a:custGeom>
              <a:avLst/>
              <a:gdLst/>
              <a:ahLst/>
              <a:cxnLst/>
              <a:rect l="l" t="t" r="r" b="b"/>
              <a:pathLst>
                <a:path w="6667187" h="4109334">
                  <a:moveTo>
                    <a:pt x="0" y="0"/>
                  </a:moveTo>
                  <a:lnTo>
                    <a:pt x="6667187" y="0"/>
                  </a:lnTo>
                  <a:lnTo>
                    <a:pt x="6667187" y="4109334"/>
                  </a:lnTo>
                  <a:lnTo>
                    <a:pt x="0" y="4109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b="-961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272451" y="3771997"/>
              <a:ext cx="2394736" cy="28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6"/>
                </a:lnSpc>
              </a:pPr>
              <a:r>
                <a:rPr lang="en-US" sz="1358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© 2017 T. Beth Kinsey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2415792" y="5408038"/>
            <a:ext cx="601628" cy="601628"/>
          </a:xfrm>
          <a:custGeom>
            <a:avLst/>
            <a:gdLst/>
            <a:ahLst/>
            <a:cxnLst/>
            <a:rect l="l" t="t" r="r" b="b"/>
            <a:pathLst>
              <a:path w="601628" h="601628">
                <a:moveTo>
                  <a:pt x="0" y="0"/>
                </a:moveTo>
                <a:lnTo>
                  <a:pt x="601628" y="0"/>
                </a:lnTo>
                <a:lnTo>
                  <a:pt x="601628" y="601628"/>
                </a:lnTo>
                <a:lnTo>
                  <a:pt x="0" y="6016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420231">
            <a:off x="7977059" y="7758121"/>
            <a:ext cx="378812" cy="1789223"/>
          </a:xfrm>
          <a:custGeom>
            <a:avLst/>
            <a:gdLst/>
            <a:ahLst/>
            <a:cxnLst/>
            <a:rect l="l" t="t" r="r" b="b"/>
            <a:pathLst>
              <a:path w="378812" h="1789223">
                <a:moveTo>
                  <a:pt x="0" y="0"/>
                </a:moveTo>
                <a:lnTo>
                  <a:pt x="378812" y="0"/>
                </a:lnTo>
                <a:lnTo>
                  <a:pt x="378812" y="1789223"/>
                </a:lnTo>
                <a:lnTo>
                  <a:pt x="0" y="17892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1822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375065" y="6314960"/>
            <a:ext cx="3021895" cy="1644346"/>
          </a:xfrm>
          <a:custGeom>
            <a:avLst/>
            <a:gdLst/>
            <a:ahLst/>
            <a:cxnLst/>
            <a:rect l="l" t="t" r="r" b="b"/>
            <a:pathLst>
              <a:path w="3021895" h="1644346">
                <a:moveTo>
                  <a:pt x="0" y="0"/>
                </a:moveTo>
                <a:lnTo>
                  <a:pt x="3021895" y="0"/>
                </a:lnTo>
                <a:lnTo>
                  <a:pt x="3021895" y="1644346"/>
                </a:lnTo>
                <a:lnTo>
                  <a:pt x="0" y="164434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90563" r="-61394" b="-1396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3375065" y="8023769"/>
            <a:ext cx="3021895" cy="1448153"/>
            <a:chOff x="0" y="0"/>
            <a:chExt cx="4029194" cy="1930870"/>
          </a:xfrm>
        </p:grpSpPr>
        <p:sp>
          <p:nvSpPr>
            <p:cNvPr id="26" name="Freeform 26"/>
            <p:cNvSpPr/>
            <p:nvPr/>
          </p:nvSpPr>
          <p:spPr>
            <a:xfrm>
              <a:off x="2547306" y="0"/>
              <a:ext cx="1481888" cy="1930870"/>
            </a:xfrm>
            <a:custGeom>
              <a:avLst/>
              <a:gdLst/>
              <a:ahLst/>
              <a:cxnLst/>
              <a:rect l="l" t="t" r="r" b="b"/>
              <a:pathLst>
                <a:path w="1481888" h="1930870">
                  <a:moveTo>
                    <a:pt x="0" y="0"/>
                  </a:moveTo>
                  <a:lnTo>
                    <a:pt x="1481888" y="0"/>
                  </a:lnTo>
                  <a:lnTo>
                    <a:pt x="1481888" y="1930870"/>
                  </a:lnTo>
                  <a:lnTo>
                    <a:pt x="0" y="1930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416305" t="-1050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90901" y="7382"/>
              <a:ext cx="1747362" cy="1916105"/>
            </a:xfrm>
            <a:custGeom>
              <a:avLst/>
              <a:gdLst/>
              <a:ahLst/>
              <a:cxnLst/>
              <a:rect l="l" t="t" r="r" b="b"/>
              <a:pathLst>
                <a:path w="1747362" h="1916105">
                  <a:moveTo>
                    <a:pt x="0" y="0"/>
                  </a:moveTo>
                  <a:lnTo>
                    <a:pt x="1747362" y="0"/>
                  </a:lnTo>
                  <a:lnTo>
                    <a:pt x="1747362" y="1916106"/>
                  </a:lnTo>
                  <a:lnTo>
                    <a:pt x="0" y="191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407751" b="-1396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138263" y="7382"/>
              <a:ext cx="409043" cy="1916105"/>
            </a:xfrm>
            <a:custGeom>
              <a:avLst/>
              <a:gdLst/>
              <a:ahLst/>
              <a:cxnLst/>
              <a:rect l="l" t="t" r="r" b="b"/>
              <a:pathLst>
                <a:path w="409043" h="1916105">
                  <a:moveTo>
                    <a:pt x="0" y="0"/>
                  </a:moveTo>
                  <a:lnTo>
                    <a:pt x="409043" y="0"/>
                  </a:lnTo>
                  <a:lnTo>
                    <a:pt x="409043" y="1916106"/>
                  </a:lnTo>
                  <a:lnTo>
                    <a:pt x="0" y="191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1647331" r="-421692" b="-1396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7382"/>
              <a:ext cx="390901" cy="1916105"/>
            </a:xfrm>
            <a:custGeom>
              <a:avLst/>
              <a:gdLst/>
              <a:ahLst/>
              <a:cxnLst/>
              <a:rect l="l" t="t" r="r" b="b"/>
              <a:pathLst>
                <a:path w="390901" h="1916105">
                  <a:moveTo>
                    <a:pt x="0" y="0"/>
                  </a:moveTo>
                  <a:lnTo>
                    <a:pt x="390901" y="0"/>
                  </a:lnTo>
                  <a:lnTo>
                    <a:pt x="390901" y="1916106"/>
                  </a:lnTo>
                  <a:lnTo>
                    <a:pt x="0" y="191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1723786" r="-445905" b="-1396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4760487" y="7056811"/>
            <a:ext cx="1637595" cy="2250990"/>
          </a:xfrm>
          <a:custGeom>
            <a:avLst/>
            <a:gdLst/>
            <a:ahLst/>
            <a:cxnLst/>
            <a:rect l="l" t="t" r="r" b="b"/>
            <a:pathLst>
              <a:path w="1637595" h="2250990">
                <a:moveTo>
                  <a:pt x="0" y="0"/>
                </a:moveTo>
                <a:lnTo>
                  <a:pt x="1637596" y="0"/>
                </a:lnTo>
                <a:lnTo>
                  <a:pt x="1637596" y="2250990"/>
                </a:lnTo>
                <a:lnTo>
                  <a:pt x="0" y="225099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568233" y="4264827"/>
            <a:ext cx="3729992" cy="133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2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Researchers find volunteers in different towns and ask them to watch their hummingbird feeders at night.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17420" y="5207376"/>
            <a:ext cx="3873023" cy="100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2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Back at the lab, DNA analysis can identify what species of bat visited the feeder.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90913" y="4287141"/>
            <a:ext cx="3591443" cy="100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2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If a volunteer sees a bat, they use a swab to get a DNA sample from the feeder.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59923" y="9904554"/>
            <a:ext cx="5252180" cy="17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"/>
              </a:lnSpc>
            </a:pPr>
            <a:r>
              <a:rPr lang="en-US" sz="11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https://ars.els-cdn.com/content/image/1-s2.0-S2405676622000403-gr1_lrg.jpg</a:t>
            </a:r>
          </a:p>
        </p:txBody>
      </p:sp>
      <p:sp>
        <p:nvSpPr>
          <p:cNvPr id="35" name="Freeform 35">
            <a:hlinkClick r:id="rId23" tooltip="https://youtu.be/8_f_UL-6GnU?feature=shared"/>
          </p:cNvPr>
          <p:cNvSpPr/>
          <p:nvPr/>
        </p:nvSpPr>
        <p:spPr>
          <a:xfrm>
            <a:off x="8442727" y="8769463"/>
            <a:ext cx="1787402" cy="844547"/>
          </a:xfrm>
          <a:custGeom>
            <a:avLst/>
            <a:gdLst/>
            <a:ahLst/>
            <a:cxnLst/>
            <a:rect l="l" t="t" r="r" b="b"/>
            <a:pathLst>
              <a:path w="1787402" h="844547">
                <a:moveTo>
                  <a:pt x="0" y="0"/>
                </a:moveTo>
                <a:lnTo>
                  <a:pt x="1787402" y="0"/>
                </a:lnTo>
                <a:lnTo>
                  <a:pt x="1787402" y="844547"/>
                </a:lnTo>
                <a:lnTo>
                  <a:pt x="0" y="84454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10170" y="2325799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32620E"/>
                </a:solidFill>
                <a:latin typeface="More Sugar"/>
                <a:ea typeface="More Sugar"/>
                <a:cs typeface="More Sugar"/>
                <a:sym typeface="More Sugar"/>
              </a:rPr>
              <a:t>Sound Recording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0170" y="1066337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 Study Methods:</a:t>
            </a:r>
          </a:p>
        </p:txBody>
      </p:sp>
      <p:grpSp>
        <p:nvGrpSpPr>
          <p:cNvPr id="5" name="Group 5"/>
          <p:cNvGrpSpPr/>
          <p:nvPr/>
        </p:nvGrpSpPr>
        <p:grpSpPr>
          <a:xfrm rot="794283">
            <a:off x="13546049" y="1329139"/>
            <a:ext cx="3443521" cy="3443521"/>
            <a:chOff x="0" y="0"/>
            <a:chExt cx="4591361" cy="459136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591361" cy="459136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AB37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333536">
              <a:off x="1231404" y="493397"/>
              <a:ext cx="2049196" cy="2389733"/>
            </a:xfrm>
            <a:custGeom>
              <a:avLst/>
              <a:gdLst/>
              <a:ahLst/>
              <a:cxnLst/>
              <a:rect l="l" t="t" r="r" b="b"/>
              <a:pathLst>
                <a:path w="2049196" h="2389733">
                  <a:moveTo>
                    <a:pt x="0" y="0"/>
                  </a:moveTo>
                  <a:lnTo>
                    <a:pt x="2049197" y="0"/>
                  </a:lnTo>
                  <a:lnTo>
                    <a:pt x="2049197" y="2389734"/>
                  </a:lnTo>
                  <a:lnTo>
                    <a:pt x="0" y="2389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316806">
              <a:off x="1024501" y="2995631"/>
              <a:ext cx="2881700" cy="1248509"/>
            </a:xfrm>
            <a:custGeom>
              <a:avLst/>
              <a:gdLst/>
              <a:ahLst/>
              <a:cxnLst/>
              <a:rect l="l" t="t" r="r" b="b"/>
              <a:pathLst>
                <a:path w="2881700" h="1248509">
                  <a:moveTo>
                    <a:pt x="0" y="0"/>
                  </a:moveTo>
                  <a:lnTo>
                    <a:pt x="2881700" y="0"/>
                  </a:lnTo>
                  <a:lnTo>
                    <a:pt x="2881700" y="1248509"/>
                  </a:lnTo>
                  <a:lnTo>
                    <a:pt x="0" y="124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2966" t="-1699" r="-258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35877" y="5245361"/>
            <a:ext cx="3895426" cy="4012939"/>
          </a:xfrm>
          <a:custGeom>
            <a:avLst/>
            <a:gdLst/>
            <a:ahLst/>
            <a:cxnLst/>
            <a:rect l="l" t="t" r="r" b="b"/>
            <a:pathLst>
              <a:path w="3895426" h="4012939">
                <a:moveTo>
                  <a:pt x="0" y="0"/>
                </a:moveTo>
                <a:lnTo>
                  <a:pt x="3895426" y="0"/>
                </a:lnTo>
                <a:lnTo>
                  <a:pt x="3895426" y="4012939"/>
                </a:lnTo>
                <a:lnTo>
                  <a:pt x="0" y="401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533" r="-128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757088" y="6194060"/>
            <a:ext cx="3104836" cy="3154514"/>
          </a:xfrm>
          <a:custGeom>
            <a:avLst/>
            <a:gdLst/>
            <a:ahLst/>
            <a:cxnLst/>
            <a:rect l="l" t="t" r="r" b="b"/>
            <a:pathLst>
              <a:path w="3104836" h="3154514">
                <a:moveTo>
                  <a:pt x="0" y="0"/>
                </a:moveTo>
                <a:lnTo>
                  <a:pt x="3104837" y="0"/>
                </a:lnTo>
                <a:lnTo>
                  <a:pt x="3104837" y="3154514"/>
                </a:lnTo>
                <a:lnTo>
                  <a:pt x="0" y="3154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25006" y="4308839"/>
            <a:ext cx="621743" cy="621743"/>
          </a:xfrm>
          <a:custGeom>
            <a:avLst/>
            <a:gdLst/>
            <a:ahLst/>
            <a:cxnLst/>
            <a:rect l="l" t="t" r="r" b="b"/>
            <a:pathLst>
              <a:path w="621743" h="621743">
                <a:moveTo>
                  <a:pt x="0" y="0"/>
                </a:moveTo>
                <a:lnTo>
                  <a:pt x="621742" y="0"/>
                </a:lnTo>
                <a:lnTo>
                  <a:pt x="621742" y="621742"/>
                </a:lnTo>
                <a:lnTo>
                  <a:pt x="0" y="621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913753" y="3982432"/>
            <a:ext cx="652814" cy="652814"/>
          </a:xfrm>
          <a:custGeom>
            <a:avLst/>
            <a:gdLst/>
            <a:ahLst/>
            <a:cxnLst/>
            <a:rect l="l" t="t" r="r" b="b"/>
            <a:pathLst>
              <a:path w="652814" h="652814">
                <a:moveTo>
                  <a:pt x="0" y="0"/>
                </a:moveTo>
                <a:lnTo>
                  <a:pt x="652814" y="0"/>
                </a:lnTo>
                <a:lnTo>
                  <a:pt x="652814" y="652814"/>
                </a:lnTo>
                <a:lnTo>
                  <a:pt x="0" y="652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69176" y="5356809"/>
            <a:ext cx="601628" cy="601628"/>
          </a:xfrm>
          <a:custGeom>
            <a:avLst/>
            <a:gdLst/>
            <a:ahLst/>
            <a:cxnLst/>
            <a:rect l="l" t="t" r="r" b="b"/>
            <a:pathLst>
              <a:path w="601628" h="601628">
                <a:moveTo>
                  <a:pt x="0" y="0"/>
                </a:moveTo>
                <a:lnTo>
                  <a:pt x="601628" y="0"/>
                </a:lnTo>
                <a:lnTo>
                  <a:pt x="601628" y="601628"/>
                </a:lnTo>
                <a:lnTo>
                  <a:pt x="0" y="601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708343" y="5245361"/>
            <a:ext cx="3275385" cy="4012939"/>
          </a:xfrm>
          <a:custGeom>
            <a:avLst/>
            <a:gdLst/>
            <a:ahLst/>
            <a:cxnLst/>
            <a:rect l="l" t="t" r="r" b="b"/>
            <a:pathLst>
              <a:path w="3275385" h="4012939">
                <a:moveTo>
                  <a:pt x="0" y="0"/>
                </a:moveTo>
                <a:lnTo>
                  <a:pt x="3275385" y="0"/>
                </a:lnTo>
                <a:lnTo>
                  <a:pt x="3275385" y="4012939"/>
                </a:lnTo>
                <a:lnTo>
                  <a:pt x="0" y="401293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20990" r="-424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hlinkClick r:id="rId16" tooltip="https://www.youtube.com/watch?v=Z8oZWmsF3DQ"/>
          </p:cNvPr>
          <p:cNvSpPr/>
          <p:nvPr/>
        </p:nvSpPr>
        <p:spPr>
          <a:xfrm>
            <a:off x="9711730" y="8791517"/>
            <a:ext cx="1787402" cy="844547"/>
          </a:xfrm>
          <a:custGeom>
            <a:avLst/>
            <a:gdLst/>
            <a:ahLst/>
            <a:cxnLst/>
            <a:rect l="l" t="t" r="r" b="b"/>
            <a:pathLst>
              <a:path w="1787402" h="844547">
                <a:moveTo>
                  <a:pt x="0" y="0"/>
                </a:moveTo>
                <a:lnTo>
                  <a:pt x="1787401" y="0"/>
                </a:lnTo>
                <a:lnTo>
                  <a:pt x="1787401" y="844547"/>
                </a:lnTo>
                <a:lnTo>
                  <a:pt x="0" y="8445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526768" y="9865624"/>
            <a:ext cx="9212902" cy="22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3"/>
              </a:lnSpc>
            </a:pPr>
            <a:r>
              <a:rPr lang="en-US" sz="1725" u="sng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  <a:hlinkClick r:id="rId19" tooltip="https://www.wildlifeacoustics.com"/>
              </a:rPr>
              <a:t>https://www.wildlifeacoustics.com/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8233" y="4118234"/>
            <a:ext cx="3591443" cy="100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2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Researchers place recorders in the wilderness where they think bats might be active.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08343" y="3887071"/>
            <a:ext cx="3629976" cy="123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222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These devices automatically record the songs and calls of bats, which are normally too high for humans to hear.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4347" y="5385384"/>
            <a:ext cx="4105430" cy="77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2"/>
              </a:lnSpc>
            </a:pPr>
            <a:r>
              <a:rPr lang="en-US" sz="192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Back at the lab, software helps the researchers identify what species made each bat call that was recorded.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10170" y="2325799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366DAA"/>
                </a:solidFill>
                <a:latin typeface="More Sugar"/>
                <a:ea typeface="More Sugar"/>
                <a:cs typeface="More Sugar"/>
                <a:sym typeface="More Sugar"/>
              </a:rPr>
              <a:t>Radio Tracking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0170" y="1085850"/>
            <a:ext cx="12596345" cy="114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1"/>
              </a:lnSpc>
            </a:pPr>
            <a:r>
              <a:rPr lang="en-US" sz="8354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 Study Methods:</a:t>
            </a:r>
          </a:p>
        </p:txBody>
      </p:sp>
      <p:grpSp>
        <p:nvGrpSpPr>
          <p:cNvPr id="5" name="Group 5"/>
          <p:cNvGrpSpPr/>
          <p:nvPr/>
        </p:nvGrpSpPr>
        <p:grpSpPr>
          <a:xfrm rot="1099832">
            <a:off x="13148601" y="922944"/>
            <a:ext cx="4180417" cy="4180417"/>
            <a:chOff x="0" y="0"/>
            <a:chExt cx="5573890" cy="5573890"/>
          </a:xfrm>
        </p:grpSpPr>
        <p:sp>
          <p:nvSpPr>
            <p:cNvPr id="6" name="Freeform 6"/>
            <p:cNvSpPr/>
            <p:nvPr/>
          </p:nvSpPr>
          <p:spPr>
            <a:xfrm rot="-2715258">
              <a:off x="2317162" y="4640866"/>
              <a:ext cx="381917" cy="610767"/>
            </a:xfrm>
            <a:custGeom>
              <a:avLst/>
              <a:gdLst/>
              <a:ahLst/>
              <a:cxnLst/>
              <a:rect l="l" t="t" r="r" b="b"/>
              <a:pathLst>
                <a:path w="381917" h="610767">
                  <a:moveTo>
                    <a:pt x="0" y="0"/>
                  </a:moveTo>
                  <a:lnTo>
                    <a:pt x="381916" y="0"/>
                  </a:lnTo>
                  <a:lnTo>
                    <a:pt x="381916" y="610766"/>
                  </a:lnTo>
                  <a:lnTo>
                    <a:pt x="0" y="610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49714" b="-79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flipH="1" flipV="1">
              <a:off x="2424736" y="2661172"/>
              <a:ext cx="0" cy="2027130"/>
            </a:xfrm>
            <a:prstGeom prst="line">
              <a:avLst/>
            </a:prstGeom>
            <a:ln w="8942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 flipH="1" flipV="1">
              <a:off x="2424736" y="4175951"/>
              <a:ext cx="0" cy="585763"/>
            </a:xfrm>
            <a:prstGeom prst="line">
              <a:avLst/>
            </a:prstGeom>
            <a:ln w="153295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 flipH="1">
              <a:off x="1544694" y="3283049"/>
              <a:ext cx="1760083" cy="0"/>
            </a:xfrm>
            <a:prstGeom prst="line">
              <a:avLst/>
            </a:prstGeom>
            <a:ln w="8942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 flipH="1" flipV="1">
              <a:off x="1424979" y="2848714"/>
              <a:ext cx="1999513" cy="0"/>
            </a:xfrm>
            <a:prstGeom prst="line">
              <a:avLst/>
            </a:prstGeom>
            <a:ln w="8942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 flipH="1" flipV="1">
              <a:off x="1424979" y="3712510"/>
              <a:ext cx="1999513" cy="0"/>
            </a:xfrm>
            <a:prstGeom prst="line">
              <a:avLst/>
            </a:prstGeom>
            <a:ln w="8942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 rot="-1099832">
              <a:off x="581658" y="581658"/>
              <a:ext cx="4410573" cy="4410573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66DAA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4134" tIns="54134" rIns="54134" bIns="541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6102334">
              <a:off x="2535397" y="1407986"/>
              <a:ext cx="812998" cy="1221784"/>
            </a:xfrm>
            <a:custGeom>
              <a:avLst/>
              <a:gdLst/>
              <a:ahLst/>
              <a:cxnLst/>
              <a:rect l="l" t="t" r="r" b="b"/>
              <a:pathLst>
                <a:path w="812998" h="1221784">
                  <a:moveTo>
                    <a:pt x="0" y="0"/>
                  </a:moveTo>
                  <a:lnTo>
                    <a:pt x="812998" y="0"/>
                  </a:lnTo>
                  <a:lnTo>
                    <a:pt x="812998" y="1221785"/>
                  </a:lnTo>
                  <a:lnTo>
                    <a:pt x="0" y="1221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07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591940">
              <a:off x="2132791" y="667061"/>
              <a:ext cx="1712376" cy="832643"/>
            </a:xfrm>
            <a:custGeom>
              <a:avLst/>
              <a:gdLst/>
              <a:ahLst/>
              <a:cxnLst/>
              <a:rect l="l" t="t" r="r" b="b"/>
              <a:pathLst>
                <a:path w="1712376" h="832643">
                  <a:moveTo>
                    <a:pt x="0" y="0"/>
                  </a:moveTo>
                  <a:lnTo>
                    <a:pt x="1712376" y="0"/>
                  </a:lnTo>
                  <a:lnTo>
                    <a:pt x="1712376" y="832643"/>
                  </a:lnTo>
                  <a:lnTo>
                    <a:pt x="0" y="83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 rot="-1824231">
              <a:off x="3002772" y="1118289"/>
              <a:ext cx="138715" cy="212637"/>
              <a:chOff x="0" y="0"/>
              <a:chExt cx="70480" cy="1080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0480" cy="108040"/>
              </a:xfrm>
              <a:custGeom>
                <a:avLst/>
                <a:gdLst/>
                <a:ahLst/>
                <a:cxnLst/>
                <a:rect l="l" t="t" r="r" b="b"/>
                <a:pathLst>
                  <a:path w="70480" h="108040">
                    <a:moveTo>
                      <a:pt x="35240" y="0"/>
                    </a:moveTo>
                    <a:lnTo>
                      <a:pt x="35240" y="0"/>
                    </a:lnTo>
                    <a:cubicBezTo>
                      <a:pt x="44586" y="0"/>
                      <a:pt x="53550" y="3713"/>
                      <a:pt x="60159" y="10322"/>
                    </a:cubicBezTo>
                    <a:cubicBezTo>
                      <a:pt x="66768" y="16930"/>
                      <a:pt x="70480" y="25894"/>
                      <a:pt x="70480" y="35240"/>
                    </a:cubicBezTo>
                    <a:lnTo>
                      <a:pt x="70480" y="72800"/>
                    </a:lnTo>
                    <a:cubicBezTo>
                      <a:pt x="70480" y="92262"/>
                      <a:pt x="54703" y="108040"/>
                      <a:pt x="35240" y="108040"/>
                    </a:cubicBezTo>
                    <a:lnTo>
                      <a:pt x="35240" y="108040"/>
                    </a:lnTo>
                    <a:cubicBezTo>
                      <a:pt x="25894" y="108040"/>
                      <a:pt x="16930" y="104327"/>
                      <a:pt x="10322" y="97718"/>
                    </a:cubicBezTo>
                    <a:cubicBezTo>
                      <a:pt x="3713" y="91109"/>
                      <a:pt x="0" y="82146"/>
                      <a:pt x="0" y="72800"/>
                    </a:cubicBezTo>
                    <a:lnTo>
                      <a:pt x="0" y="35240"/>
                    </a:lnTo>
                    <a:cubicBezTo>
                      <a:pt x="0" y="15778"/>
                      <a:pt x="15778" y="0"/>
                      <a:pt x="352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70480" cy="16519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20" name="AutoShape 20"/>
            <p:cNvSpPr/>
            <p:nvPr/>
          </p:nvSpPr>
          <p:spPr>
            <a:xfrm flipH="1" flipV="1">
              <a:off x="2972743" y="1056763"/>
              <a:ext cx="63056" cy="107460"/>
            </a:xfrm>
            <a:prstGeom prst="line">
              <a:avLst/>
            </a:prstGeom>
            <a:ln w="12775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1"/>
            <p:cNvGrpSpPr/>
            <p:nvPr/>
          </p:nvGrpSpPr>
          <p:grpSpPr>
            <a:xfrm rot="-1824231">
              <a:off x="2940810" y="1025265"/>
              <a:ext cx="65106" cy="6510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>
            <a:off x="2212459" y="5025728"/>
            <a:ext cx="3464688" cy="4217654"/>
          </a:xfrm>
          <a:custGeom>
            <a:avLst/>
            <a:gdLst/>
            <a:ahLst/>
            <a:cxnLst/>
            <a:rect l="l" t="t" r="r" b="b"/>
            <a:pathLst>
              <a:path w="3464688" h="4217654">
                <a:moveTo>
                  <a:pt x="0" y="0"/>
                </a:moveTo>
                <a:lnTo>
                  <a:pt x="3464688" y="0"/>
                </a:lnTo>
                <a:lnTo>
                  <a:pt x="3464688" y="4217654"/>
                </a:lnTo>
                <a:lnTo>
                  <a:pt x="0" y="4217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836" t="-15884" r="-57347" b="-18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864763" y="5025728"/>
            <a:ext cx="4141683" cy="4127170"/>
          </a:xfrm>
          <a:custGeom>
            <a:avLst/>
            <a:gdLst/>
            <a:ahLst/>
            <a:cxnLst/>
            <a:rect l="l" t="t" r="r" b="b"/>
            <a:pathLst>
              <a:path w="4141683" h="4127170">
                <a:moveTo>
                  <a:pt x="0" y="0"/>
                </a:moveTo>
                <a:lnTo>
                  <a:pt x="4141682" y="0"/>
                </a:lnTo>
                <a:lnTo>
                  <a:pt x="4141682" y="4127171"/>
                </a:lnTo>
                <a:lnTo>
                  <a:pt x="0" y="41271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695" r="-5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713540" y="6149968"/>
            <a:ext cx="4585951" cy="3093415"/>
          </a:xfrm>
          <a:custGeom>
            <a:avLst/>
            <a:gdLst/>
            <a:ahLst/>
            <a:cxnLst/>
            <a:rect l="l" t="t" r="r" b="b"/>
            <a:pathLst>
              <a:path w="4585951" h="3093415">
                <a:moveTo>
                  <a:pt x="0" y="0"/>
                </a:moveTo>
                <a:lnTo>
                  <a:pt x="4585951" y="0"/>
                </a:lnTo>
                <a:lnTo>
                  <a:pt x="4585951" y="3093414"/>
                </a:lnTo>
                <a:lnTo>
                  <a:pt x="0" y="3093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431" r="-3441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901588" y="4150214"/>
            <a:ext cx="621743" cy="621743"/>
          </a:xfrm>
          <a:custGeom>
            <a:avLst/>
            <a:gdLst/>
            <a:ahLst/>
            <a:cxnLst/>
            <a:rect l="l" t="t" r="r" b="b"/>
            <a:pathLst>
              <a:path w="621743" h="621743">
                <a:moveTo>
                  <a:pt x="0" y="0"/>
                </a:moveTo>
                <a:lnTo>
                  <a:pt x="621743" y="0"/>
                </a:lnTo>
                <a:lnTo>
                  <a:pt x="621743" y="621742"/>
                </a:lnTo>
                <a:lnTo>
                  <a:pt x="0" y="621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363611" y="4150214"/>
            <a:ext cx="652814" cy="652814"/>
          </a:xfrm>
          <a:custGeom>
            <a:avLst/>
            <a:gdLst/>
            <a:ahLst/>
            <a:cxnLst/>
            <a:rect l="l" t="t" r="r" b="b"/>
            <a:pathLst>
              <a:path w="652814" h="652814">
                <a:moveTo>
                  <a:pt x="0" y="0"/>
                </a:moveTo>
                <a:lnTo>
                  <a:pt x="652814" y="0"/>
                </a:lnTo>
                <a:lnTo>
                  <a:pt x="652814" y="652814"/>
                </a:lnTo>
                <a:lnTo>
                  <a:pt x="0" y="652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412726" y="5291165"/>
            <a:ext cx="601628" cy="601628"/>
          </a:xfrm>
          <a:custGeom>
            <a:avLst/>
            <a:gdLst/>
            <a:ahLst/>
            <a:cxnLst/>
            <a:rect l="l" t="t" r="r" b="b"/>
            <a:pathLst>
              <a:path w="601628" h="601628">
                <a:moveTo>
                  <a:pt x="0" y="0"/>
                </a:moveTo>
                <a:lnTo>
                  <a:pt x="601628" y="0"/>
                </a:lnTo>
                <a:lnTo>
                  <a:pt x="601628" y="601628"/>
                </a:lnTo>
                <a:lnTo>
                  <a:pt x="0" y="6016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2687796" y="4005975"/>
            <a:ext cx="3235767" cy="92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222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Researchers capture bats and attach radio transmitters to their fur.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16425" y="4005930"/>
            <a:ext cx="4058557" cy="92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222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Over many nights, they listen for signals from the transmitters using hand-held antennae.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194061" y="5220653"/>
            <a:ext cx="4105430" cy="92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222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Back at the lab, the data can be used to create a map showing where the bats flew.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537549" y="9868555"/>
            <a:ext cx="9212902" cy="22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3"/>
              </a:lnSpc>
            </a:pPr>
            <a:r>
              <a:rPr lang="en-US" sz="1725" u="sng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  <a:hlinkClick r:id="rId17" tooltip="https://www.gbatnet.org/wp-content/uploads/2023/05/Green_Telemetry_for_dummies.pdf"/>
              </a:rPr>
              <a:t>https://www.gbatnet.org/wp-content/uploads/2023/05/Green_Telemetry_for_dummies.pdf</a:t>
            </a:r>
          </a:p>
        </p:txBody>
      </p:sp>
      <p:sp>
        <p:nvSpPr>
          <p:cNvPr id="34" name="Freeform 34">
            <a:hlinkClick r:id="rId18" tooltip="https://youtu.be/sMMDJf3RtIQ?feature=shared"/>
          </p:cNvPr>
          <p:cNvSpPr/>
          <p:nvPr/>
        </p:nvSpPr>
        <p:spPr>
          <a:xfrm>
            <a:off x="9439555" y="8821109"/>
            <a:ext cx="1787402" cy="844547"/>
          </a:xfrm>
          <a:custGeom>
            <a:avLst/>
            <a:gdLst/>
            <a:ahLst/>
            <a:cxnLst/>
            <a:rect l="l" t="t" r="r" b="b"/>
            <a:pathLst>
              <a:path w="1787402" h="844547">
                <a:moveTo>
                  <a:pt x="0" y="0"/>
                </a:moveTo>
                <a:lnTo>
                  <a:pt x="1787402" y="0"/>
                </a:lnTo>
                <a:lnTo>
                  <a:pt x="1787402" y="844547"/>
                </a:lnTo>
                <a:lnTo>
                  <a:pt x="0" y="8445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045" y="2631113"/>
            <a:ext cx="16230600" cy="7092461"/>
            <a:chOff x="0" y="0"/>
            <a:chExt cx="4274726" cy="18679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867973"/>
            </a:xfrm>
            <a:custGeom>
              <a:avLst/>
              <a:gdLst/>
              <a:ahLst/>
              <a:cxnLst/>
              <a:rect l="l" t="t" r="r" b="b"/>
              <a:pathLst>
                <a:path w="4274726" h="1867973">
                  <a:moveTo>
                    <a:pt x="0" y="0"/>
                  </a:moveTo>
                  <a:lnTo>
                    <a:pt x="4274726" y="0"/>
                  </a:lnTo>
                  <a:lnTo>
                    <a:pt x="4274726" y="1867973"/>
                  </a:lnTo>
                  <a:lnTo>
                    <a:pt x="0" y="1867973"/>
                  </a:lnTo>
                  <a:close/>
                </a:path>
              </a:pathLst>
            </a:custGeom>
            <a:solidFill>
              <a:srgbClr val="000000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74726" cy="186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459204"/>
            <a:ext cx="16230600" cy="1052604"/>
            <a:chOff x="0" y="0"/>
            <a:chExt cx="2070210" cy="1342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0210" cy="134259"/>
            </a:xfrm>
            <a:custGeom>
              <a:avLst/>
              <a:gdLst/>
              <a:ahLst/>
              <a:cxnLst/>
              <a:rect l="l" t="t" r="r" b="b"/>
              <a:pathLst>
                <a:path w="2070210" h="134259">
                  <a:moveTo>
                    <a:pt x="0" y="0"/>
                  </a:moveTo>
                  <a:lnTo>
                    <a:pt x="2070210" y="0"/>
                  </a:lnTo>
                  <a:lnTo>
                    <a:pt x="2070210" y="134259"/>
                  </a:lnTo>
                  <a:lnTo>
                    <a:pt x="0" y="134259"/>
                  </a:lnTo>
                  <a:close/>
                </a:path>
              </a:pathLst>
            </a:custGeom>
            <a:solidFill>
              <a:srgbClr val="F1E1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70210" cy="172359"/>
            </a:xfrm>
            <a:prstGeom prst="rect">
              <a:avLst/>
            </a:prstGeom>
          </p:spPr>
          <p:txBody>
            <a:bodyPr lIns="138833" tIns="138833" rIns="138833" bIns="138833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511807"/>
            <a:ext cx="16230600" cy="6052581"/>
            <a:chOff x="0" y="0"/>
            <a:chExt cx="2070210" cy="7720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0210" cy="772005"/>
            </a:xfrm>
            <a:custGeom>
              <a:avLst/>
              <a:gdLst/>
              <a:ahLst/>
              <a:cxnLst/>
              <a:rect l="l" t="t" r="r" b="b"/>
              <a:pathLst>
                <a:path w="2070210" h="772005">
                  <a:moveTo>
                    <a:pt x="0" y="0"/>
                  </a:moveTo>
                  <a:lnTo>
                    <a:pt x="2070210" y="0"/>
                  </a:lnTo>
                  <a:lnTo>
                    <a:pt x="2070210" y="772005"/>
                  </a:lnTo>
                  <a:lnTo>
                    <a:pt x="0" y="772005"/>
                  </a:lnTo>
                  <a:close/>
                </a:path>
              </a:pathLst>
            </a:custGeom>
            <a:solidFill>
              <a:srgbClr val="FAF3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70210" cy="810106"/>
            </a:xfrm>
            <a:prstGeom prst="rect">
              <a:avLst/>
            </a:prstGeom>
          </p:spPr>
          <p:txBody>
            <a:bodyPr lIns="138833" tIns="138833" rIns="138833" bIns="138833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47221" y="8282735"/>
            <a:ext cx="15412079" cy="9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2"/>
              </a:lnSpc>
            </a:pPr>
            <a:r>
              <a:rPr lang="en-US" sz="42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2. Answer </a:t>
            </a:r>
            <a:r>
              <a:rPr lang="en-US" sz="42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questions 2 and 3</a:t>
            </a:r>
            <a:r>
              <a:rPr lang="en-US" sz="42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on your worksheet.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7960" y="4129277"/>
            <a:ext cx="15412079" cy="47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527" lvl="1" indent="-394763" algn="l">
              <a:lnSpc>
                <a:spcPts val="3583"/>
              </a:lnSpc>
              <a:buAutoNum type="arabicPeriod"/>
            </a:pPr>
            <a:r>
              <a:rPr lang="en-US" sz="36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Discuss </a:t>
            </a:r>
            <a:r>
              <a:rPr lang="en-US" sz="36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which method your group thinks will work best and </a:t>
            </a:r>
            <a:r>
              <a:rPr lang="en-US" sz="36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choose one</a:t>
            </a:r>
            <a:r>
              <a:rPr lang="en-US" sz="36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192186" y="4793426"/>
            <a:ext cx="4989098" cy="3101211"/>
            <a:chOff x="0" y="0"/>
            <a:chExt cx="6652131" cy="413494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334708" cy="233470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6262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-387511">
              <a:off x="941086" y="90446"/>
              <a:ext cx="871890" cy="1297851"/>
            </a:xfrm>
            <a:custGeom>
              <a:avLst/>
              <a:gdLst/>
              <a:ahLst/>
              <a:cxnLst/>
              <a:rect l="l" t="t" r="r" b="b"/>
              <a:pathLst>
                <a:path w="871890" h="1297851">
                  <a:moveTo>
                    <a:pt x="0" y="0"/>
                  </a:moveTo>
                  <a:lnTo>
                    <a:pt x="871890" y="0"/>
                  </a:lnTo>
                  <a:lnTo>
                    <a:pt x="871890" y="1297851"/>
                  </a:lnTo>
                  <a:lnTo>
                    <a:pt x="0" y="1297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1762104">
              <a:off x="609444" y="600634"/>
              <a:ext cx="167108" cy="1061812"/>
            </a:xfrm>
            <a:custGeom>
              <a:avLst/>
              <a:gdLst/>
              <a:ahLst/>
              <a:cxnLst/>
              <a:rect l="l" t="t" r="r" b="b"/>
              <a:pathLst>
                <a:path w="167108" h="1061812">
                  <a:moveTo>
                    <a:pt x="0" y="0"/>
                  </a:moveTo>
                  <a:lnTo>
                    <a:pt x="167107" y="0"/>
                  </a:lnTo>
                  <a:lnTo>
                    <a:pt x="167107" y="1061812"/>
                  </a:lnTo>
                  <a:lnTo>
                    <a:pt x="0" y="1061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09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98564" y="1489411"/>
              <a:ext cx="1137580" cy="672594"/>
            </a:xfrm>
            <a:custGeom>
              <a:avLst/>
              <a:gdLst/>
              <a:ahLst/>
              <a:cxnLst/>
              <a:rect l="l" t="t" r="r" b="b"/>
              <a:pathLst>
                <a:path w="1137580" h="672594">
                  <a:moveTo>
                    <a:pt x="0" y="0"/>
                  </a:moveTo>
                  <a:lnTo>
                    <a:pt x="1137580" y="0"/>
                  </a:lnTo>
                  <a:lnTo>
                    <a:pt x="1137580" y="672594"/>
                  </a:lnTo>
                  <a:lnTo>
                    <a:pt x="0" y="67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02972" y="592915"/>
              <a:ext cx="3214866" cy="1225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5"/>
                </a:lnSpc>
              </a:pPr>
              <a:r>
                <a:rPr lang="en-US" sz="3574" b="1">
                  <a:solidFill>
                    <a:srgbClr val="E76262"/>
                  </a:solidFill>
                  <a:latin typeface="Kalam Bold"/>
                  <a:ea typeface="Kalam Bold"/>
                  <a:cs typeface="Kalam Bold"/>
                  <a:sym typeface="Kalam Bold"/>
                </a:rPr>
                <a:t>Community</a:t>
              </a:r>
            </a:p>
            <a:p>
              <a:pPr algn="ctr">
                <a:lnSpc>
                  <a:spcPts val="3395"/>
                </a:lnSpc>
              </a:pPr>
              <a:r>
                <a:rPr lang="en-US" sz="3574" b="1">
                  <a:solidFill>
                    <a:srgbClr val="E76262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Science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95026" y="2674304"/>
              <a:ext cx="6257105" cy="146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9F2523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Lets you identify all the</a:t>
              </a:r>
            </a:p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9F2523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bats that visit hummingbird</a:t>
              </a:r>
            </a:p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9F2523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feeders in a few towns and cities.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38560" y="4793426"/>
            <a:ext cx="4201095" cy="3101211"/>
            <a:chOff x="0" y="0"/>
            <a:chExt cx="5601461" cy="413494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334708" cy="2334708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AB37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 rot="-333536">
              <a:off x="626169" y="250893"/>
              <a:ext cx="1042017" cy="1215180"/>
            </a:xfrm>
            <a:custGeom>
              <a:avLst/>
              <a:gdLst/>
              <a:ahLst/>
              <a:cxnLst/>
              <a:rect l="l" t="t" r="r" b="b"/>
              <a:pathLst>
                <a:path w="1042017" h="1215180">
                  <a:moveTo>
                    <a:pt x="0" y="0"/>
                  </a:moveTo>
                  <a:lnTo>
                    <a:pt x="1042017" y="0"/>
                  </a:lnTo>
                  <a:lnTo>
                    <a:pt x="1042017" y="1215179"/>
                  </a:lnTo>
                  <a:lnTo>
                    <a:pt x="0" y="1215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316806">
              <a:off x="520959" y="1523278"/>
              <a:ext cx="1465345" cy="634867"/>
            </a:xfrm>
            <a:custGeom>
              <a:avLst/>
              <a:gdLst/>
              <a:ahLst/>
              <a:cxnLst/>
              <a:rect l="l" t="t" r="r" b="b"/>
              <a:pathLst>
                <a:path w="1465345" h="634867">
                  <a:moveTo>
                    <a:pt x="0" y="0"/>
                  </a:moveTo>
                  <a:lnTo>
                    <a:pt x="1465345" y="0"/>
                  </a:lnTo>
                  <a:lnTo>
                    <a:pt x="1465345" y="634868"/>
                  </a:lnTo>
                  <a:lnTo>
                    <a:pt x="0" y="63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2966" t="-1699" r="-258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499808" y="600566"/>
              <a:ext cx="2840369" cy="1217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3558" b="1">
                  <a:solidFill>
                    <a:srgbClr val="70AB37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Sound</a:t>
              </a:r>
            </a:p>
            <a:p>
              <a:pPr algn="ctr">
                <a:lnSpc>
                  <a:spcPts val="3380"/>
                </a:lnSpc>
              </a:pPr>
              <a:r>
                <a:rPr lang="en-US" sz="3558" b="1">
                  <a:solidFill>
                    <a:srgbClr val="70AB37"/>
                  </a:solidFill>
                  <a:latin typeface="Kalam Bold"/>
                  <a:ea typeface="Kalam Bold"/>
                  <a:cs typeface="Kalam Bold"/>
                  <a:sym typeface="Kalam Bold"/>
                </a:rPr>
                <a:t>Recording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7066" y="2674304"/>
              <a:ext cx="5544394" cy="146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32620E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Lets you identify all the</a:t>
              </a:r>
            </a:p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32620E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bats that fly near a few recorders.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1099832">
            <a:off x="12285788" y="4622902"/>
            <a:ext cx="4484489" cy="3833399"/>
            <a:chOff x="0" y="0"/>
            <a:chExt cx="5979319" cy="5111199"/>
          </a:xfrm>
        </p:grpSpPr>
        <p:sp>
          <p:nvSpPr>
            <p:cNvPr id="31" name="Freeform 31"/>
            <p:cNvSpPr/>
            <p:nvPr/>
          </p:nvSpPr>
          <p:spPr>
            <a:xfrm rot="-2715258">
              <a:off x="1192243" y="2692227"/>
              <a:ext cx="196507" cy="314256"/>
            </a:xfrm>
            <a:custGeom>
              <a:avLst/>
              <a:gdLst/>
              <a:ahLst/>
              <a:cxnLst/>
              <a:rect l="l" t="t" r="r" b="b"/>
              <a:pathLst>
                <a:path w="196507" h="314256">
                  <a:moveTo>
                    <a:pt x="0" y="0"/>
                  </a:moveTo>
                  <a:lnTo>
                    <a:pt x="196507" y="0"/>
                  </a:lnTo>
                  <a:lnTo>
                    <a:pt x="196507" y="314257"/>
                  </a:lnTo>
                  <a:lnTo>
                    <a:pt x="0" y="314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49714" b="-79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flipH="1" flipV="1">
              <a:off x="1247593" y="1673621"/>
              <a:ext cx="0" cy="1043014"/>
            </a:xfrm>
            <a:prstGeom prst="line">
              <a:avLst/>
            </a:prstGeom>
            <a:ln w="4601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 flipH="1" flipV="1">
              <a:off x="1247593" y="2453016"/>
              <a:ext cx="0" cy="301391"/>
            </a:xfrm>
            <a:prstGeom prst="line">
              <a:avLst/>
            </a:prstGeom>
            <a:ln w="78874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flipH="1">
              <a:off x="794788" y="1993594"/>
              <a:ext cx="905611" cy="0"/>
            </a:xfrm>
            <a:prstGeom prst="line">
              <a:avLst/>
            </a:prstGeom>
            <a:ln w="4601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flipH="1" flipV="1">
              <a:off x="733191" y="1770116"/>
              <a:ext cx="1028804" cy="0"/>
            </a:xfrm>
            <a:prstGeom prst="line">
              <a:avLst/>
            </a:prstGeom>
            <a:ln w="4601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6"/>
            <p:cNvSpPr/>
            <p:nvPr/>
          </p:nvSpPr>
          <p:spPr>
            <a:xfrm flipH="1" flipV="1">
              <a:off x="733191" y="2214563"/>
              <a:ext cx="1028804" cy="0"/>
            </a:xfrm>
            <a:prstGeom prst="line">
              <a:avLst/>
            </a:prstGeom>
            <a:ln w="4601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37"/>
            <p:cNvGrpSpPr/>
            <p:nvPr/>
          </p:nvGrpSpPr>
          <p:grpSpPr>
            <a:xfrm rot="-1099832">
              <a:off x="299279" y="603654"/>
              <a:ext cx="2269361" cy="2269361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66DAA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4134" tIns="54134" rIns="54134" bIns="541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 rot="6102334">
              <a:off x="1304531" y="1028822"/>
              <a:ext cx="418310" cy="628642"/>
            </a:xfrm>
            <a:custGeom>
              <a:avLst/>
              <a:gdLst/>
              <a:ahLst/>
              <a:cxnLst/>
              <a:rect l="l" t="t" r="r" b="b"/>
              <a:pathLst>
                <a:path w="418310" h="628642">
                  <a:moveTo>
                    <a:pt x="0" y="0"/>
                  </a:moveTo>
                  <a:lnTo>
                    <a:pt x="418310" y="0"/>
                  </a:lnTo>
                  <a:lnTo>
                    <a:pt x="418310" y="628642"/>
                  </a:lnTo>
                  <a:lnTo>
                    <a:pt x="0" y="628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7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591940">
              <a:off x="1097380" y="647596"/>
              <a:ext cx="881064" cy="428418"/>
            </a:xfrm>
            <a:custGeom>
              <a:avLst/>
              <a:gdLst/>
              <a:ahLst/>
              <a:cxnLst/>
              <a:rect l="l" t="t" r="r" b="b"/>
              <a:pathLst>
                <a:path w="881064" h="428418">
                  <a:moveTo>
                    <a:pt x="0" y="0"/>
                  </a:moveTo>
                  <a:lnTo>
                    <a:pt x="881064" y="0"/>
                  </a:lnTo>
                  <a:lnTo>
                    <a:pt x="881064" y="428417"/>
                  </a:lnTo>
                  <a:lnTo>
                    <a:pt x="0" y="42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42"/>
            <p:cNvGrpSpPr/>
            <p:nvPr/>
          </p:nvGrpSpPr>
          <p:grpSpPr>
            <a:xfrm rot="-1824231">
              <a:off x="1545009" y="879765"/>
              <a:ext cx="71373" cy="109408"/>
              <a:chOff x="0" y="0"/>
              <a:chExt cx="70480" cy="108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0480" cy="108040"/>
              </a:xfrm>
              <a:custGeom>
                <a:avLst/>
                <a:gdLst/>
                <a:ahLst/>
                <a:cxnLst/>
                <a:rect l="l" t="t" r="r" b="b"/>
                <a:pathLst>
                  <a:path w="70480" h="108040">
                    <a:moveTo>
                      <a:pt x="35240" y="0"/>
                    </a:moveTo>
                    <a:lnTo>
                      <a:pt x="35240" y="0"/>
                    </a:lnTo>
                    <a:cubicBezTo>
                      <a:pt x="44586" y="0"/>
                      <a:pt x="53550" y="3713"/>
                      <a:pt x="60159" y="10322"/>
                    </a:cubicBezTo>
                    <a:cubicBezTo>
                      <a:pt x="66768" y="16930"/>
                      <a:pt x="70480" y="25894"/>
                      <a:pt x="70480" y="35240"/>
                    </a:cubicBezTo>
                    <a:lnTo>
                      <a:pt x="70480" y="72800"/>
                    </a:lnTo>
                    <a:cubicBezTo>
                      <a:pt x="70480" y="92262"/>
                      <a:pt x="54703" y="108040"/>
                      <a:pt x="35240" y="108040"/>
                    </a:cubicBezTo>
                    <a:lnTo>
                      <a:pt x="35240" y="108040"/>
                    </a:lnTo>
                    <a:cubicBezTo>
                      <a:pt x="25894" y="108040"/>
                      <a:pt x="16930" y="104327"/>
                      <a:pt x="10322" y="97718"/>
                    </a:cubicBezTo>
                    <a:cubicBezTo>
                      <a:pt x="3713" y="91109"/>
                      <a:pt x="0" y="82146"/>
                      <a:pt x="0" y="72800"/>
                    </a:cubicBezTo>
                    <a:lnTo>
                      <a:pt x="0" y="35240"/>
                    </a:lnTo>
                    <a:cubicBezTo>
                      <a:pt x="0" y="15778"/>
                      <a:pt x="15778" y="0"/>
                      <a:pt x="352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57150"/>
                <a:ext cx="70480" cy="16519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45" name="AutoShape 45"/>
            <p:cNvSpPr/>
            <p:nvPr/>
          </p:nvSpPr>
          <p:spPr>
            <a:xfrm flipH="1" flipV="1">
              <a:off x="1529558" y="848108"/>
              <a:ext cx="32444" cy="55291"/>
            </a:xfrm>
            <a:prstGeom prst="line">
              <a:avLst/>
            </a:prstGeom>
            <a:ln w="6573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" name="Group 46"/>
            <p:cNvGrpSpPr/>
            <p:nvPr/>
          </p:nvGrpSpPr>
          <p:grpSpPr>
            <a:xfrm rot="-1824231">
              <a:off x="1513127" y="831902"/>
              <a:ext cx="33499" cy="33499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 rot="-1099832">
              <a:off x="2358206" y="488092"/>
              <a:ext cx="2840369" cy="1217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3558" b="1">
                  <a:solidFill>
                    <a:srgbClr val="366DAA"/>
                  </a:solidFill>
                  <a:latin typeface="Kalam Bold"/>
                  <a:ea typeface="Kalam Bold"/>
                  <a:cs typeface="Kalam Bold"/>
                  <a:sym typeface="Kalam Bold"/>
                </a:rPr>
                <a:t>Radio Tracking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-1099832">
              <a:off x="613070" y="2858865"/>
              <a:ext cx="5270275" cy="146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5"/>
                </a:lnSpc>
              </a:pPr>
              <a:r>
                <a:rPr lang="en-US" sz="2767" i="1">
                  <a:solidFill>
                    <a:srgbClr val="366DAA"/>
                  </a:solidFill>
                  <a:latin typeface="Asap Condensed Italics"/>
                  <a:ea typeface="Asap Condensed Italics"/>
                  <a:cs typeface="Asap Condensed Italics"/>
                  <a:sym typeface="Asap Condensed Italics"/>
                </a:rPr>
                <a:t>Lets you make a map of where a small group of Lesser Long-Nosed Bats fly each night.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3439417" y="844522"/>
            <a:ext cx="10276583" cy="14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679"/>
              </a:lnSpc>
            </a:pPr>
            <a:r>
              <a:rPr lang="en-US" sz="10470" dirty="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Make a Choice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443279" y="2640495"/>
            <a:ext cx="3401441" cy="871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6205" b="1">
                <a:solidFill>
                  <a:srgbClr val="D40404"/>
                </a:solidFill>
                <a:latin typeface="Kalam Bold"/>
                <a:ea typeface="Kalam Bold"/>
                <a:cs typeface="Kalam Bold"/>
                <a:sym typeface="Kalam Bold"/>
              </a:rPr>
              <a:t>To Do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393150" y="1104900"/>
            <a:ext cx="5039494" cy="94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9"/>
              </a:lnSpc>
            </a:pPr>
            <a:r>
              <a:rPr lang="en-US" sz="6703" b="1">
                <a:solidFill>
                  <a:srgbClr val="DA6220"/>
                </a:solidFill>
                <a:latin typeface="Kalam Bold"/>
                <a:ea typeface="Kalam Bold"/>
                <a:cs typeface="Kalam Bold"/>
                <a:sym typeface="Kalam Bold"/>
              </a:rPr>
              <a:t>(5 min)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2583" y="4535091"/>
            <a:ext cx="14936183" cy="193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en-US" sz="46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Before you learn more about the study method you chose,</a:t>
            </a:r>
          </a:p>
          <a:p>
            <a:pPr algn="ctr">
              <a:lnSpc>
                <a:spcPts val="5075"/>
              </a:lnSpc>
            </a:pPr>
            <a:r>
              <a:rPr lang="en-US" sz="46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follow along with this example study method to </a:t>
            </a:r>
            <a:r>
              <a:rPr lang="en-US" sz="46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practice</a:t>
            </a:r>
            <a:r>
              <a:rPr lang="en-US" sz="46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what you and your group will do </a:t>
            </a:r>
            <a:r>
              <a:rPr lang="en-US" sz="46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on your own</a:t>
            </a:r>
            <a:r>
              <a:rPr lang="en-US" sz="46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afterwards.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0955" y="2592024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Example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56265" y="1247775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 Study Methods: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79102" y="7238467"/>
            <a:ext cx="12748845" cy="141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7"/>
              </a:lnSpc>
            </a:pPr>
            <a:r>
              <a:rPr lang="en-US" sz="50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In this example, a group chose a fourth study method called an </a:t>
            </a:r>
            <a:r>
              <a:rPr lang="en-US" sz="50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Infrared Camera Survey</a:t>
            </a:r>
            <a:r>
              <a:rPr lang="en-US" sz="50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367900" y="5913311"/>
            <a:ext cx="5974780" cy="157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considered a </a:t>
            </a:r>
          </a:p>
          <a:p>
            <a:pPr algn="l">
              <a:lnSpc>
                <a:spcPts val="3132"/>
              </a:lnSpc>
            </a:pP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   </a:t>
            </a:r>
            <a:r>
              <a:rPr lang="en-US" sz="290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Species of Greatest            </a:t>
            </a:r>
          </a:p>
          <a:p>
            <a:pPr algn="l">
              <a:lnSpc>
                <a:spcPts val="3132"/>
              </a:lnSpc>
            </a:pPr>
            <a:r>
              <a:rPr lang="en-US" sz="290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   Conservation Need</a:t>
            </a: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                     </a:t>
            </a:r>
          </a:p>
          <a:p>
            <a:pPr algn="l">
              <a:lnSpc>
                <a:spcPts val="3132"/>
              </a:lnSpc>
            </a:pP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   in New Mexico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44931" y="3257345"/>
            <a:ext cx="8718219" cy="5850535"/>
            <a:chOff x="0" y="0"/>
            <a:chExt cx="11624292" cy="7800713"/>
          </a:xfrm>
        </p:grpSpPr>
        <p:sp>
          <p:nvSpPr>
            <p:cNvPr id="5" name="Freeform 5"/>
            <p:cNvSpPr/>
            <p:nvPr/>
          </p:nvSpPr>
          <p:spPr>
            <a:xfrm rot="-81713">
              <a:off x="273255" y="130385"/>
              <a:ext cx="11061483" cy="7539943"/>
            </a:xfrm>
            <a:custGeom>
              <a:avLst/>
              <a:gdLst/>
              <a:ahLst/>
              <a:cxnLst/>
              <a:rect l="l" t="t" r="r" b="b"/>
              <a:pathLst>
                <a:path w="11061483" h="7539943">
                  <a:moveTo>
                    <a:pt x="0" y="0"/>
                  </a:moveTo>
                  <a:lnTo>
                    <a:pt x="11061483" y="0"/>
                  </a:lnTo>
                  <a:lnTo>
                    <a:pt x="11061483" y="7539943"/>
                  </a:lnTo>
                  <a:lnTo>
                    <a:pt x="0" y="7539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51" t="-1613" r="-4035" b="-884"/>
              </a:stretch>
            </a:blipFill>
            <a:ln w="104775" cap="sq">
              <a:solidFill>
                <a:srgbClr val="FFB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 rot="-81713">
              <a:off x="397499" y="7151965"/>
              <a:ext cx="4677651" cy="416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0"/>
                </a:lnSpc>
              </a:pPr>
              <a:r>
                <a:rPr lang="en-US" sz="184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J. Scott Altenbach,  batcon.org</a:t>
              </a:r>
            </a:p>
          </p:txBody>
        </p:sp>
        <p:sp>
          <p:nvSpPr>
            <p:cNvPr id="7" name="Freeform 7"/>
            <p:cNvSpPr/>
            <p:nvPr/>
          </p:nvSpPr>
          <p:spPr>
            <a:xfrm rot="-200957">
              <a:off x="33608" y="182393"/>
              <a:ext cx="1180726" cy="1185035"/>
            </a:xfrm>
            <a:custGeom>
              <a:avLst/>
              <a:gdLst/>
              <a:ahLst/>
              <a:cxnLst/>
              <a:rect l="l" t="t" r="r" b="b"/>
              <a:pathLst>
                <a:path w="1180726" h="1185035">
                  <a:moveTo>
                    <a:pt x="0" y="0"/>
                  </a:moveTo>
                  <a:lnTo>
                    <a:pt x="1180726" y="0"/>
                  </a:lnTo>
                  <a:lnTo>
                    <a:pt x="1180726" y="1185036"/>
                  </a:lnTo>
                  <a:lnTo>
                    <a:pt x="0" y="1185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0705113">
              <a:off x="10427438" y="6551530"/>
              <a:ext cx="1180726" cy="1185035"/>
            </a:xfrm>
            <a:custGeom>
              <a:avLst/>
              <a:gdLst/>
              <a:ahLst/>
              <a:cxnLst/>
              <a:rect l="l" t="t" r="r" b="b"/>
              <a:pathLst>
                <a:path w="1180726" h="1185035">
                  <a:moveTo>
                    <a:pt x="0" y="0"/>
                  </a:moveTo>
                  <a:lnTo>
                    <a:pt x="1180726" y="0"/>
                  </a:lnTo>
                  <a:lnTo>
                    <a:pt x="1180726" y="1185035"/>
                  </a:lnTo>
                  <a:lnTo>
                    <a:pt x="0" y="1185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14671" y="1635409"/>
            <a:ext cx="12951055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4"/>
              </a:lnSpc>
              <a:spcBef>
                <a:spcPct val="0"/>
              </a:spcBef>
            </a:pPr>
            <a:r>
              <a:rPr lang="en-US" sz="7895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the Lesser Long-Nosed Bat</a:t>
            </a:r>
          </a:p>
        </p:txBody>
      </p:sp>
      <p:sp>
        <p:nvSpPr>
          <p:cNvPr id="10" name="Freeform 10"/>
          <p:cNvSpPr/>
          <p:nvPr/>
        </p:nvSpPr>
        <p:spPr>
          <a:xfrm rot="801356">
            <a:off x="15696501" y="1831173"/>
            <a:ext cx="744383" cy="588739"/>
          </a:xfrm>
          <a:custGeom>
            <a:avLst/>
            <a:gdLst/>
            <a:ahLst/>
            <a:cxnLst/>
            <a:rect l="l" t="t" r="r" b="b"/>
            <a:pathLst>
              <a:path w="744383" h="588739">
                <a:moveTo>
                  <a:pt x="0" y="0"/>
                </a:moveTo>
                <a:lnTo>
                  <a:pt x="744383" y="0"/>
                </a:lnTo>
                <a:lnTo>
                  <a:pt x="744383" y="588739"/>
                </a:lnTo>
                <a:lnTo>
                  <a:pt x="0" y="588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2783771" y="5804952"/>
            <a:ext cx="5856882" cy="4482048"/>
          </a:xfrm>
          <a:custGeom>
            <a:avLst/>
            <a:gdLst/>
            <a:ahLst/>
            <a:cxnLst/>
            <a:rect l="l" t="t" r="r" b="b"/>
            <a:pathLst>
              <a:path w="5856882" h="4482048">
                <a:moveTo>
                  <a:pt x="5856882" y="0"/>
                </a:moveTo>
                <a:lnTo>
                  <a:pt x="0" y="0"/>
                </a:lnTo>
                <a:lnTo>
                  <a:pt x="0" y="4482048"/>
                </a:lnTo>
                <a:lnTo>
                  <a:pt x="5856882" y="4482048"/>
                </a:lnTo>
                <a:lnTo>
                  <a:pt x="5856882" y="0"/>
                </a:lnTo>
                <a:close/>
              </a:path>
            </a:pathLst>
          </a:custGeom>
          <a:blipFill>
            <a:blip r:embed="rId8"/>
            <a:stretch>
              <a:fillRect r="-8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269080">
            <a:off x="12335518" y="8303474"/>
            <a:ext cx="858406" cy="372334"/>
          </a:xfrm>
          <a:custGeom>
            <a:avLst/>
            <a:gdLst/>
            <a:ahLst/>
            <a:cxnLst/>
            <a:rect l="l" t="t" r="r" b="b"/>
            <a:pathLst>
              <a:path w="858406" h="372334">
                <a:moveTo>
                  <a:pt x="0" y="0"/>
                </a:moveTo>
                <a:lnTo>
                  <a:pt x="858406" y="0"/>
                </a:lnTo>
                <a:lnTo>
                  <a:pt x="858406" y="372334"/>
                </a:lnTo>
                <a:lnTo>
                  <a:pt x="0" y="372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 rot="-394859">
            <a:off x="10427874" y="8168138"/>
            <a:ext cx="2542397" cy="124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602" b="1">
                <a:solidFill>
                  <a:srgbClr val="E76262"/>
                </a:solidFill>
                <a:latin typeface="Kalam Bold"/>
                <a:ea typeface="Kalam Bold"/>
                <a:cs typeface="Kalam Bold"/>
                <a:sym typeface="Kalam Bold"/>
              </a:rPr>
              <a:t>also has</a:t>
            </a:r>
          </a:p>
          <a:p>
            <a:pPr algn="ctr">
              <a:lnSpc>
                <a:spcPts val="2472"/>
              </a:lnSpc>
            </a:pPr>
            <a:r>
              <a:rPr lang="en-US" sz="2602" b="1">
                <a:solidFill>
                  <a:srgbClr val="E76262"/>
                </a:solidFill>
                <a:latin typeface="Kalam Bold"/>
                <a:ea typeface="Kalam Bold"/>
                <a:cs typeface="Kalam Bold"/>
                <a:sym typeface="Kalam Bold"/>
              </a:rPr>
              <a:t>a cute</a:t>
            </a:r>
          </a:p>
          <a:p>
            <a:pPr algn="ctr">
              <a:lnSpc>
                <a:spcPts val="2472"/>
              </a:lnSpc>
            </a:pPr>
            <a:r>
              <a:rPr lang="en-US" sz="2602" b="1">
                <a:solidFill>
                  <a:srgbClr val="E76262"/>
                </a:solidFill>
                <a:latin typeface="Kalam Bold"/>
                <a:ea typeface="Kalam Bold"/>
                <a:cs typeface="Kalam Bold"/>
                <a:sym typeface="Kalam Bold"/>
              </a:rPr>
              <a:t>thing on</a:t>
            </a:r>
          </a:p>
          <a:p>
            <a:pPr algn="ctr">
              <a:lnSpc>
                <a:spcPts val="2472"/>
              </a:lnSpc>
            </a:pPr>
            <a:r>
              <a:rPr lang="en-US" sz="2602" b="1">
                <a:solidFill>
                  <a:srgbClr val="E76262"/>
                </a:solidFill>
                <a:latin typeface="Kalam Bold"/>
                <a:ea typeface="Kalam Bold"/>
                <a:cs typeface="Kalam Bold"/>
                <a:sym typeface="Kalam Bold"/>
              </a:rPr>
              <a:t>its nose</a:t>
            </a:r>
          </a:p>
        </p:txBody>
      </p:sp>
      <p:sp>
        <p:nvSpPr>
          <p:cNvPr id="14" name="TextBox 14"/>
          <p:cNvSpPr txBox="1"/>
          <p:nvPr/>
        </p:nvSpPr>
        <p:spPr>
          <a:xfrm rot="-202984">
            <a:off x="1615559" y="865978"/>
            <a:ext cx="5591395" cy="89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9"/>
              </a:lnSpc>
              <a:spcBef>
                <a:spcPct val="0"/>
              </a:spcBef>
            </a:pPr>
            <a:r>
              <a:rPr lang="en-US" sz="590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Reasons to love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67900" y="4526089"/>
            <a:ext cx="6541927" cy="118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pollinates</a:t>
            </a: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plants while it stuffs its face into flowers to feed on </a:t>
            </a:r>
            <a:r>
              <a:rPr lang="en-US" sz="290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nectar</a:t>
            </a: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(its tongue is as long as its body!)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67900" y="3116235"/>
            <a:ext cx="6144895" cy="118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3132"/>
              </a:lnSpc>
              <a:buFont typeface="Arial"/>
              <a:buChar char="•"/>
            </a:pPr>
            <a:r>
              <a:rPr lang="en-US" sz="290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small bat (about 3 inches long) found in the </a:t>
            </a:r>
            <a:r>
              <a:rPr lang="en-US" sz="290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southwest U.S.   and Mexico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99768" y="9894292"/>
            <a:ext cx="2210619" cy="26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6"/>
              </a:lnSpc>
              <a:spcBef>
                <a:spcPct val="0"/>
              </a:spcBef>
            </a:pPr>
            <a:r>
              <a:rPr lang="en-US" sz="1554" u="sng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  <a:hlinkClick r:id="rId11" tooltip="https://linktr.ee/jmartinez_fonse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José G. Martínez-Fonseca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01588" y="4150214"/>
            <a:ext cx="621743" cy="621743"/>
          </a:xfrm>
          <a:custGeom>
            <a:avLst/>
            <a:gdLst/>
            <a:ahLst/>
            <a:cxnLst/>
            <a:rect l="l" t="t" r="r" b="b"/>
            <a:pathLst>
              <a:path w="621743" h="621743">
                <a:moveTo>
                  <a:pt x="0" y="0"/>
                </a:moveTo>
                <a:lnTo>
                  <a:pt x="621743" y="0"/>
                </a:lnTo>
                <a:lnTo>
                  <a:pt x="621743" y="621742"/>
                </a:lnTo>
                <a:lnTo>
                  <a:pt x="0" y="62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63611" y="4150214"/>
            <a:ext cx="652814" cy="652814"/>
          </a:xfrm>
          <a:custGeom>
            <a:avLst/>
            <a:gdLst/>
            <a:ahLst/>
            <a:cxnLst/>
            <a:rect l="l" t="t" r="r" b="b"/>
            <a:pathLst>
              <a:path w="652814" h="652814">
                <a:moveTo>
                  <a:pt x="0" y="0"/>
                </a:moveTo>
                <a:lnTo>
                  <a:pt x="652814" y="0"/>
                </a:lnTo>
                <a:lnTo>
                  <a:pt x="652814" y="652814"/>
                </a:lnTo>
                <a:lnTo>
                  <a:pt x="0" y="652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95511" y="4150214"/>
            <a:ext cx="601628" cy="601628"/>
          </a:xfrm>
          <a:custGeom>
            <a:avLst/>
            <a:gdLst/>
            <a:ahLst/>
            <a:cxnLst/>
            <a:rect l="l" t="t" r="r" b="b"/>
            <a:pathLst>
              <a:path w="601628" h="601628">
                <a:moveTo>
                  <a:pt x="0" y="0"/>
                </a:moveTo>
                <a:lnTo>
                  <a:pt x="601628" y="0"/>
                </a:lnTo>
                <a:lnTo>
                  <a:pt x="601628" y="601627"/>
                </a:lnTo>
                <a:lnTo>
                  <a:pt x="0" y="601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96992" y="5116219"/>
            <a:ext cx="3673920" cy="3985120"/>
          </a:xfrm>
          <a:custGeom>
            <a:avLst/>
            <a:gdLst/>
            <a:ahLst/>
            <a:cxnLst/>
            <a:rect l="l" t="t" r="r" b="b"/>
            <a:pathLst>
              <a:path w="3673920" h="3985120">
                <a:moveTo>
                  <a:pt x="0" y="0"/>
                </a:moveTo>
                <a:lnTo>
                  <a:pt x="3673920" y="0"/>
                </a:lnTo>
                <a:lnTo>
                  <a:pt x="3673920" y="3985121"/>
                </a:lnTo>
                <a:lnTo>
                  <a:pt x="0" y="39851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4098" t="-56071" r="-61179" b="-203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12459" y="5116219"/>
            <a:ext cx="3393210" cy="3665831"/>
          </a:xfrm>
          <a:custGeom>
            <a:avLst/>
            <a:gdLst/>
            <a:ahLst/>
            <a:cxnLst/>
            <a:rect l="l" t="t" r="r" b="b"/>
            <a:pathLst>
              <a:path w="3393210" h="3665831">
                <a:moveTo>
                  <a:pt x="0" y="0"/>
                </a:moveTo>
                <a:lnTo>
                  <a:pt x="3393210" y="0"/>
                </a:lnTo>
                <a:lnTo>
                  <a:pt x="3393210" y="3665831"/>
                </a:lnTo>
                <a:lnTo>
                  <a:pt x="0" y="3665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735" r="-25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9400" y="7440976"/>
            <a:ext cx="2354211" cy="2450084"/>
          </a:xfrm>
          <a:custGeom>
            <a:avLst/>
            <a:gdLst/>
            <a:ahLst/>
            <a:cxnLst/>
            <a:rect l="l" t="t" r="r" b="b"/>
            <a:pathLst>
              <a:path w="2354211" h="2450084">
                <a:moveTo>
                  <a:pt x="0" y="0"/>
                </a:moveTo>
                <a:lnTo>
                  <a:pt x="2354211" y="0"/>
                </a:lnTo>
                <a:lnTo>
                  <a:pt x="2354211" y="2450084"/>
                </a:lnTo>
                <a:lnTo>
                  <a:pt x="0" y="2450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179680" y="5446080"/>
            <a:ext cx="3979629" cy="3466407"/>
          </a:xfrm>
          <a:custGeom>
            <a:avLst/>
            <a:gdLst/>
            <a:ahLst/>
            <a:cxnLst/>
            <a:rect l="l" t="t" r="r" b="b"/>
            <a:pathLst>
              <a:path w="3979629" h="3466407">
                <a:moveTo>
                  <a:pt x="0" y="0"/>
                </a:moveTo>
                <a:lnTo>
                  <a:pt x="3979629" y="0"/>
                </a:lnTo>
                <a:lnTo>
                  <a:pt x="3979629" y="3466407"/>
                </a:lnTo>
                <a:lnTo>
                  <a:pt x="0" y="346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54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00955" y="2446757"/>
            <a:ext cx="14258354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Infrared Camera Survey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265" y="1162050"/>
            <a:ext cx="14258354" cy="116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28"/>
              </a:lnSpc>
            </a:pPr>
            <a:r>
              <a:rPr lang="en-US" sz="85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Example Bat Study Method: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23331" y="3995918"/>
            <a:ext cx="3511203" cy="92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222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Researchers set up infrared or heat-sensing cameras near bat roosts in caves.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78350" y="4021511"/>
            <a:ext cx="3511203" cy="92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222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When bats fly out of the roost at night, they show up in the video as bright spots.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46644" y="4021511"/>
            <a:ext cx="4212090" cy="123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3"/>
              </a:lnSpc>
            </a:pPr>
            <a:r>
              <a:rPr lang="en-US" sz="222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Back at the lab, computer software helps scientists count exactly how many bats flew in front of the camera.</a:t>
            </a:r>
          </a:p>
        </p:txBody>
      </p:sp>
      <p:sp>
        <p:nvSpPr>
          <p:cNvPr id="15" name="Freeform 15">
            <a:hlinkClick r:id="rId13" tooltip="https://youtu.be/-k7pDrgxlW8?feature=shared"/>
          </p:cNvPr>
          <p:cNvSpPr/>
          <p:nvPr/>
        </p:nvSpPr>
        <p:spPr>
          <a:xfrm>
            <a:off x="9285442" y="8782050"/>
            <a:ext cx="1787402" cy="844547"/>
          </a:xfrm>
          <a:custGeom>
            <a:avLst/>
            <a:gdLst/>
            <a:ahLst/>
            <a:cxnLst/>
            <a:rect l="l" t="t" r="r" b="b"/>
            <a:pathLst>
              <a:path w="1787402" h="844547">
                <a:moveTo>
                  <a:pt x="0" y="0"/>
                </a:moveTo>
                <a:lnTo>
                  <a:pt x="1787402" y="0"/>
                </a:lnTo>
                <a:lnTo>
                  <a:pt x="1787402" y="844547"/>
                </a:lnTo>
                <a:lnTo>
                  <a:pt x="0" y="844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4773" y="3325225"/>
            <a:ext cx="16169059" cy="244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You’ll receive an </a:t>
            </a:r>
            <a:r>
              <a:rPr lang="en-US" sz="42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envelope</a:t>
            </a: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with information</a:t>
            </a:r>
          </a:p>
          <a:p>
            <a:pPr algn="ctr">
              <a:lnSpc>
                <a:spcPts val="4643"/>
              </a:lnSpc>
            </a:pP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about your study attached to the </a:t>
            </a:r>
            <a:r>
              <a:rPr lang="en-US" sz="42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outside</a:t>
            </a: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. </a:t>
            </a:r>
          </a:p>
          <a:p>
            <a:pPr algn="ctr">
              <a:lnSpc>
                <a:spcPts val="4643"/>
              </a:lnSpc>
            </a:pPr>
            <a:endParaRPr lang="en-US" sz="4299">
              <a:solidFill>
                <a:srgbClr val="800080"/>
              </a:solidFill>
              <a:latin typeface="Kalam"/>
              <a:ea typeface="Kalam"/>
              <a:cs typeface="Kalam"/>
              <a:sym typeface="Kalam"/>
            </a:endParaRPr>
          </a:p>
          <a:p>
            <a:pPr algn="ctr">
              <a:lnSpc>
                <a:spcPts val="5399"/>
              </a:lnSpc>
            </a:pPr>
            <a:r>
              <a:rPr lang="en-US" sz="4999" b="1">
                <a:solidFill>
                  <a:srgbClr val="FF2768"/>
                </a:solidFill>
                <a:latin typeface="Kalam Bold"/>
                <a:ea typeface="Kalam Bold"/>
                <a:cs typeface="Kalam Bold"/>
                <a:sym typeface="Kalam Bold"/>
              </a:rPr>
              <a:t>    DO NOT OPEN THE ENVELOPE</a:t>
            </a:r>
          </a:p>
        </p:txBody>
      </p:sp>
      <p:grpSp>
        <p:nvGrpSpPr>
          <p:cNvPr id="4" name="Group 4"/>
          <p:cNvGrpSpPr/>
          <p:nvPr/>
        </p:nvGrpSpPr>
        <p:grpSpPr>
          <a:xfrm rot="207620">
            <a:off x="10740042" y="6158449"/>
            <a:ext cx="5927104" cy="4163359"/>
            <a:chOff x="0" y="0"/>
            <a:chExt cx="1484989" cy="10430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84989" cy="1043097"/>
            </a:xfrm>
            <a:custGeom>
              <a:avLst/>
              <a:gdLst/>
              <a:ahLst/>
              <a:cxnLst/>
              <a:rect l="l" t="t" r="r" b="b"/>
              <a:pathLst>
                <a:path w="1484989" h="1043097">
                  <a:moveTo>
                    <a:pt x="24818" y="0"/>
                  </a:moveTo>
                  <a:lnTo>
                    <a:pt x="1460171" y="0"/>
                  </a:lnTo>
                  <a:cubicBezTo>
                    <a:pt x="1473877" y="0"/>
                    <a:pt x="1484989" y="11111"/>
                    <a:pt x="1484989" y="24818"/>
                  </a:cubicBezTo>
                  <a:lnTo>
                    <a:pt x="1484989" y="1018279"/>
                  </a:lnTo>
                  <a:cubicBezTo>
                    <a:pt x="1484989" y="1024861"/>
                    <a:pt x="1482374" y="1031173"/>
                    <a:pt x="1477720" y="1035828"/>
                  </a:cubicBezTo>
                  <a:cubicBezTo>
                    <a:pt x="1473066" y="1040482"/>
                    <a:pt x="1466753" y="1043097"/>
                    <a:pt x="1460171" y="1043097"/>
                  </a:cubicBezTo>
                  <a:lnTo>
                    <a:pt x="24818" y="1043097"/>
                  </a:lnTo>
                  <a:cubicBezTo>
                    <a:pt x="18236" y="1043097"/>
                    <a:pt x="11923" y="1040482"/>
                    <a:pt x="7269" y="1035828"/>
                  </a:cubicBezTo>
                  <a:cubicBezTo>
                    <a:pt x="2615" y="1031173"/>
                    <a:pt x="0" y="1024861"/>
                    <a:pt x="0" y="1018279"/>
                  </a:cubicBezTo>
                  <a:lnTo>
                    <a:pt x="0" y="24818"/>
                  </a:lnTo>
                  <a:cubicBezTo>
                    <a:pt x="0" y="18236"/>
                    <a:pt x="2615" y="11923"/>
                    <a:pt x="7269" y="7269"/>
                  </a:cubicBezTo>
                  <a:cubicBezTo>
                    <a:pt x="11923" y="2615"/>
                    <a:pt x="18236" y="0"/>
                    <a:pt x="24818" y="0"/>
                  </a:cubicBezTo>
                  <a:close/>
                </a:path>
              </a:pathLst>
            </a:custGeom>
            <a:solidFill>
              <a:srgbClr val="E6A4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84989" cy="103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12214">
            <a:off x="11381537" y="6456253"/>
            <a:ext cx="4615468" cy="3565449"/>
          </a:xfrm>
          <a:custGeom>
            <a:avLst/>
            <a:gdLst/>
            <a:ahLst/>
            <a:cxnLst/>
            <a:rect l="l" t="t" r="r" b="b"/>
            <a:pathLst>
              <a:path w="4615468" h="3565449">
                <a:moveTo>
                  <a:pt x="0" y="0"/>
                </a:moveTo>
                <a:lnTo>
                  <a:pt x="4615469" y="0"/>
                </a:lnTo>
                <a:lnTo>
                  <a:pt x="4615469" y="3565450"/>
                </a:lnTo>
                <a:lnTo>
                  <a:pt x="0" y="3565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10995" y="4810266"/>
            <a:ext cx="1240709" cy="946041"/>
          </a:xfrm>
          <a:custGeom>
            <a:avLst/>
            <a:gdLst/>
            <a:ahLst/>
            <a:cxnLst/>
            <a:rect l="l" t="t" r="r" b="b"/>
            <a:pathLst>
              <a:path w="1240709" h="946041">
                <a:moveTo>
                  <a:pt x="0" y="0"/>
                </a:moveTo>
                <a:lnTo>
                  <a:pt x="1240709" y="0"/>
                </a:lnTo>
                <a:lnTo>
                  <a:pt x="1240709" y="946041"/>
                </a:lnTo>
                <a:lnTo>
                  <a:pt x="0" y="9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00000">
            <a:off x="15726208" y="6362939"/>
            <a:ext cx="311437" cy="833276"/>
          </a:xfrm>
          <a:custGeom>
            <a:avLst/>
            <a:gdLst/>
            <a:ahLst/>
            <a:cxnLst/>
            <a:rect l="l" t="t" r="r" b="b"/>
            <a:pathLst>
              <a:path w="311437" h="833276">
                <a:moveTo>
                  <a:pt x="0" y="0"/>
                </a:moveTo>
                <a:lnTo>
                  <a:pt x="311436" y="0"/>
                </a:lnTo>
                <a:lnTo>
                  <a:pt x="311436" y="833275"/>
                </a:lnTo>
                <a:lnTo>
                  <a:pt x="0" y="833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376751" flipH="1">
            <a:off x="11542373" y="6079174"/>
            <a:ext cx="301804" cy="781369"/>
          </a:xfrm>
          <a:custGeom>
            <a:avLst/>
            <a:gdLst/>
            <a:ahLst/>
            <a:cxnLst/>
            <a:rect l="l" t="t" r="r" b="b"/>
            <a:pathLst>
              <a:path w="301804" h="781369">
                <a:moveTo>
                  <a:pt x="301804" y="0"/>
                </a:moveTo>
                <a:lnTo>
                  <a:pt x="0" y="0"/>
                </a:lnTo>
                <a:lnTo>
                  <a:pt x="0" y="781369"/>
                </a:lnTo>
                <a:lnTo>
                  <a:pt x="301804" y="781369"/>
                </a:lnTo>
                <a:lnTo>
                  <a:pt x="30180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93492" y="8515079"/>
            <a:ext cx="1887814" cy="783443"/>
          </a:xfrm>
          <a:custGeom>
            <a:avLst/>
            <a:gdLst/>
            <a:ahLst/>
            <a:cxnLst/>
            <a:rect l="l" t="t" r="r" b="b"/>
            <a:pathLst>
              <a:path w="1887814" h="783443">
                <a:moveTo>
                  <a:pt x="0" y="0"/>
                </a:moveTo>
                <a:lnTo>
                  <a:pt x="1887814" y="0"/>
                </a:lnTo>
                <a:lnTo>
                  <a:pt x="1887814" y="783443"/>
                </a:lnTo>
                <a:lnTo>
                  <a:pt x="0" y="78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592585" y="1536741"/>
            <a:ext cx="15491248" cy="129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14"/>
              </a:lnSpc>
            </a:pPr>
            <a:r>
              <a:rPr lang="en-US" sz="9425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Example Bat Study Method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09573" y="6606650"/>
            <a:ext cx="10129282" cy="190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First, you need to </a:t>
            </a:r>
            <a:r>
              <a:rPr lang="en-US" sz="45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read</a:t>
            </a:r>
          </a:p>
          <a:p>
            <a:pPr algn="ctr">
              <a:lnSpc>
                <a:spcPts val="4967"/>
              </a:lnSpc>
            </a:pPr>
            <a:r>
              <a:rPr lang="en-US" sz="45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the page on the outside</a:t>
            </a:r>
          </a:p>
          <a:p>
            <a:pPr algn="ctr">
              <a:lnSpc>
                <a:spcPts val="4967"/>
              </a:lnSpc>
            </a:pPr>
            <a:r>
              <a:rPr lang="en-US" sz="45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carefully as a group.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1495" y="0"/>
            <a:ext cx="13316505" cy="10287000"/>
          </a:xfrm>
          <a:custGeom>
            <a:avLst/>
            <a:gdLst/>
            <a:ahLst/>
            <a:cxnLst/>
            <a:rect l="l" t="t" r="r" b="b"/>
            <a:pathLst>
              <a:path w="13316505" h="10287000">
                <a:moveTo>
                  <a:pt x="0" y="0"/>
                </a:moveTo>
                <a:lnTo>
                  <a:pt x="13316505" y="0"/>
                </a:lnTo>
                <a:lnTo>
                  <a:pt x="13316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280954" flipV="1">
            <a:off x="17164452" y="7376642"/>
            <a:ext cx="313691" cy="586007"/>
          </a:xfrm>
          <a:custGeom>
            <a:avLst/>
            <a:gdLst/>
            <a:ahLst/>
            <a:cxnLst/>
            <a:rect l="l" t="t" r="r" b="b"/>
            <a:pathLst>
              <a:path w="313691" h="586007">
                <a:moveTo>
                  <a:pt x="0" y="586008"/>
                </a:moveTo>
                <a:lnTo>
                  <a:pt x="313691" y="586008"/>
                </a:lnTo>
                <a:lnTo>
                  <a:pt x="313691" y="0"/>
                </a:lnTo>
                <a:lnTo>
                  <a:pt x="0" y="0"/>
                </a:lnTo>
                <a:lnTo>
                  <a:pt x="0" y="5860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20908">
            <a:off x="17032815" y="6217001"/>
            <a:ext cx="836473" cy="637811"/>
          </a:xfrm>
          <a:custGeom>
            <a:avLst/>
            <a:gdLst/>
            <a:ahLst/>
            <a:cxnLst/>
            <a:rect l="l" t="t" r="r" b="b"/>
            <a:pathLst>
              <a:path w="836473" h="637811">
                <a:moveTo>
                  <a:pt x="0" y="0"/>
                </a:moveTo>
                <a:lnTo>
                  <a:pt x="836473" y="0"/>
                </a:lnTo>
                <a:lnTo>
                  <a:pt x="836473" y="637811"/>
                </a:lnTo>
                <a:lnTo>
                  <a:pt x="0" y="637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911224" flipH="1" flipV="1">
            <a:off x="5193800" y="7643792"/>
            <a:ext cx="1017918" cy="1901577"/>
          </a:xfrm>
          <a:custGeom>
            <a:avLst/>
            <a:gdLst/>
            <a:ahLst/>
            <a:cxnLst/>
            <a:rect l="l" t="t" r="r" b="b"/>
            <a:pathLst>
              <a:path w="1017918" h="1901577">
                <a:moveTo>
                  <a:pt x="1017918" y="1901577"/>
                </a:moveTo>
                <a:lnTo>
                  <a:pt x="0" y="1901577"/>
                </a:lnTo>
                <a:lnTo>
                  <a:pt x="0" y="0"/>
                </a:lnTo>
                <a:lnTo>
                  <a:pt x="1017918" y="0"/>
                </a:lnTo>
                <a:lnTo>
                  <a:pt x="1017918" y="190157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72167" y="7153431"/>
            <a:ext cx="936041" cy="713731"/>
          </a:xfrm>
          <a:custGeom>
            <a:avLst/>
            <a:gdLst/>
            <a:ahLst/>
            <a:cxnLst/>
            <a:rect l="l" t="t" r="r" b="b"/>
            <a:pathLst>
              <a:path w="936041" h="713731">
                <a:moveTo>
                  <a:pt x="0" y="0"/>
                </a:moveTo>
                <a:lnTo>
                  <a:pt x="936040" y="0"/>
                </a:lnTo>
                <a:lnTo>
                  <a:pt x="936040" y="713731"/>
                </a:lnTo>
                <a:lnTo>
                  <a:pt x="0" y="713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69658" y="8006001"/>
            <a:ext cx="2541058" cy="80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9"/>
              </a:lnSpc>
            </a:pPr>
            <a:r>
              <a:rPr lang="en-US" sz="1990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Read your</a:t>
            </a:r>
          </a:p>
          <a:p>
            <a:pPr algn="ctr">
              <a:lnSpc>
                <a:spcPts val="2149"/>
              </a:lnSpc>
            </a:pPr>
            <a:r>
              <a:rPr lang="en-US" sz="1990" b="1">
                <a:solidFill>
                  <a:srgbClr val="FF2768"/>
                </a:solidFill>
                <a:latin typeface="Kalam Bold"/>
                <a:ea typeface="Kalam Bold"/>
                <a:cs typeface="Kalam Bold"/>
                <a:sym typeface="Kalam Bold"/>
              </a:rPr>
              <a:t>To Do</a:t>
            </a:r>
          </a:p>
          <a:p>
            <a:pPr algn="ctr">
              <a:lnSpc>
                <a:spcPts val="2149"/>
              </a:lnSpc>
            </a:pPr>
            <a:r>
              <a:rPr lang="en-US" sz="1990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list</a:t>
            </a:r>
          </a:p>
        </p:txBody>
      </p:sp>
      <p:sp>
        <p:nvSpPr>
          <p:cNvPr id="8" name="TextBox 8"/>
          <p:cNvSpPr txBox="1"/>
          <p:nvPr/>
        </p:nvSpPr>
        <p:spPr>
          <a:xfrm rot="-478849">
            <a:off x="305259" y="4077193"/>
            <a:ext cx="4290969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Follow along as your teacher reads this example page:</a:t>
            </a:r>
          </a:p>
        </p:txBody>
      </p:sp>
      <p:sp>
        <p:nvSpPr>
          <p:cNvPr id="9" name="TextBox 9"/>
          <p:cNvSpPr txBox="1"/>
          <p:nvPr/>
        </p:nvSpPr>
        <p:spPr>
          <a:xfrm rot="332473">
            <a:off x="16419472" y="6898706"/>
            <a:ext cx="1847461" cy="50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6"/>
              </a:lnSpc>
            </a:pPr>
            <a:r>
              <a:rPr lang="en-US" sz="1783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Always read</a:t>
            </a:r>
          </a:p>
          <a:p>
            <a:pPr algn="ctr">
              <a:lnSpc>
                <a:spcPts val="1926"/>
              </a:lnSpc>
            </a:pPr>
            <a:r>
              <a:rPr lang="en-US" sz="1783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the map </a:t>
            </a:r>
            <a:r>
              <a:rPr lang="en-US" sz="1783" b="1">
                <a:solidFill>
                  <a:srgbClr val="FF2768"/>
                </a:solidFill>
                <a:latin typeface="Kalam Bold"/>
                <a:ea typeface="Kalam Bold"/>
                <a:cs typeface="Kalam Bold"/>
                <a:sym typeface="Kalam Bold"/>
              </a:rPr>
              <a:t>key</a:t>
            </a:r>
            <a:r>
              <a:rPr lang="en-US" sz="1783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07111" y="3083533"/>
            <a:ext cx="8037310" cy="4585576"/>
            <a:chOff x="0" y="0"/>
            <a:chExt cx="10716413" cy="611410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716413" cy="6114101"/>
              <a:chOff x="0" y="0"/>
              <a:chExt cx="1684451" cy="9610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84451" cy="961040"/>
              </a:xfrm>
              <a:custGeom>
                <a:avLst/>
                <a:gdLst/>
                <a:ahLst/>
                <a:cxnLst/>
                <a:rect l="l" t="t" r="r" b="b"/>
                <a:pathLst>
                  <a:path w="1684451" h="961040">
                    <a:moveTo>
                      <a:pt x="0" y="0"/>
                    </a:moveTo>
                    <a:lnTo>
                      <a:pt x="1684451" y="0"/>
                    </a:lnTo>
                    <a:lnTo>
                      <a:pt x="1684451" y="961040"/>
                    </a:lnTo>
                    <a:lnTo>
                      <a:pt x="0" y="9610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1684451" cy="9419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462974" y="1520281"/>
              <a:ext cx="2495852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Gives very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detailed data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938262" y="1202623"/>
              <a:ext cx="3665867" cy="1726817"/>
              <a:chOff x="0" y="0"/>
              <a:chExt cx="576216" cy="2714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76216" cy="271428"/>
              </a:xfrm>
              <a:custGeom>
                <a:avLst/>
                <a:gdLst/>
                <a:ahLst/>
                <a:cxnLst/>
                <a:rect l="l" t="t" r="r" b="b"/>
                <a:pathLst>
                  <a:path w="576216" h="271428">
                    <a:moveTo>
                      <a:pt x="288108" y="0"/>
                    </a:moveTo>
                    <a:cubicBezTo>
                      <a:pt x="128990" y="0"/>
                      <a:pt x="0" y="60761"/>
                      <a:pt x="0" y="135714"/>
                    </a:cubicBezTo>
                    <a:cubicBezTo>
                      <a:pt x="0" y="210667"/>
                      <a:pt x="128990" y="271428"/>
                      <a:pt x="288108" y="271428"/>
                    </a:cubicBezTo>
                    <a:cubicBezTo>
                      <a:pt x="447226" y="271428"/>
                      <a:pt x="576216" y="210667"/>
                      <a:pt x="576216" y="135714"/>
                    </a:cubicBezTo>
                    <a:cubicBezTo>
                      <a:pt x="576216" y="60761"/>
                      <a:pt x="447226" y="0"/>
                      <a:pt x="28810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33350" cap="sq">
                <a:solidFill>
                  <a:srgbClr val="80008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54020" y="44496"/>
                <a:ext cx="468176" cy="201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3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99404" y="3245802"/>
              <a:ext cx="9955105" cy="585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3"/>
                </a:lnSpc>
              </a:pPr>
              <a:r>
                <a:rPr lang="en-US" sz="2573" b="1">
                  <a:solidFill>
                    <a:srgbClr val="42414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5</a:t>
              </a:r>
              <a:r>
                <a:rPr lang="en-US" sz="2573">
                  <a:solidFill>
                    <a:srgbClr val="42414C"/>
                  </a:solidFill>
                  <a:latin typeface="Arimo"/>
                  <a:ea typeface="Arimo"/>
                  <a:cs typeface="Arimo"/>
                  <a:sym typeface="Arimo"/>
                </a:rPr>
                <a:t>. Circle at least one </a:t>
              </a:r>
              <a:r>
                <a:rPr lang="en-US" sz="2573" b="1">
                  <a:solidFill>
                    <a:srgbClr val="42414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disadvantage</a:t>
              </a:r>
              <a:r>
                <a:rPr lang="en-US" sz="2573">
                  <a:solidFill>
                    <a:srgbClr val="42414C"/>
                  </a:solidFill>
                  <a:latin typeface="Arimo"/>
                  <a:ea typeface="Arimo"/>
                  <a:cs typeface="Arimo"/>
                  <a:sym typeface="Arimo"/>
                </a:rPr>
                <a:t> of your study: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86688" y="4214821"/>
              <a:ext cx="2010198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Covers a 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small area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265800" y="3799864"/>
              <a:ext cx="2851975" cy="1926168"/>
              <a:chOff x="0" y="0"/>
              <a:chExt cx="448285" cy="3027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8285" cy="302763"/>
              </a:xfrm>
              <a:custGeom>
                <a:avLst/>
                <a:gdLst/>
                <a:ahLst/>
                <a:cxnLst/>
                <a:rect l="l" t="t" r="r" b="b"/>
                <a:pathLst>
                  <a:path w="448285" h="302763">
                    <a:moveTo>
                      <a:pt x="224143" y="0"/>
                    </a:moveTo>
                    <a:cubicBezTo>
                      <a:pt x="100352" y="0"/>
                      <a:pt x="0" y="67776"/>
                      <a:pt x="0" y="151382"/>
                    </a:cubicBezTo>
                    <a:cubicBezTo>
                      <a:pt x="0" y="234987"/>
                      <a:pt x="100352" y="302763"/>
                      <a:pt x="224143" y="302763"/>
                    </a:cubicBezTo>
                    <a:cubicBezTo>
                      <a:pt x="347933" y="302763"/>
                      <a:pt x="448285" y="234987"/>
                      <a:pt x="448285" y="151382"/>
                    </a:cubicBezTo>
                    <a:cubicBezTo>
                      <a:pt x="448285" y="67776"/>
                      <a:pt x="347933" y="0"/>
                      <a:pt x="224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33350" cap="sq">
                <a:solidFill>
                  <a:srgbClr val="80008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42027" y="47434"/>
                <a:ext cx="364232" cy="2269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3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39305" y="545035"/>
              <a:ext cx="9325438" cy="585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3"/>
                </a:lnSpc>
              </a:pPr>
              <a:r>
                <a:rPr lang="en-US" sz="2573" b="1">
                  <a:solidFill>
                    <a:srgbClr val="42414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  <a:r>
                <a:rPr lang="en-US" sz="2573">
                  <a:solidFill>
                    <a:srgbClr val="42414C"/>
                  </a:solidFill>
                  <a:latin typeface="Arimo"/>
                  <a:ea typeface="Arimo"/>
                  <a:cs typeface="Arimo"/>
                  <a:sym typeface="Arimo"/>
                </a:rPr>
                <a:t>. Circle at least one </a:t>
              </a:r>
              <a:r>
                <a:rPr lang="en-US" sz="2573" b="1">
                  <a:solidFill>
                    <a:srgbClr val="42414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advantage</a:t>
              </a:r>
              <a:r>
                <a:rPr lang="en-US" sz="2573">
                  <a:solidFill>
                    <a:srgbClr val="42414C"/>
                  </a:solidFill>
                  <a:latin typeface="Arimo"/>
                  <a:ea typeface="Arimo"/>
                  <a:cs typeface="Arimo"/>
                  <a:sym typeface="Arimo"/>
                </a:rPr>
                <a:t> of your study: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819853" y="1520281"/>
              <a:ext cx="1743867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Covers a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big area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424748" y="1520281"/>
              <a:ext cx="2615801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Doesn’t cost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much money.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30432" y="4182902"/>
              <a:ext cx="2760936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Misses bats in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wild areas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05980" y="4214821"/>
              <a:ext cx="2058701" cy="98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Costs a lot</a:t>
              </a:r>
            </a:p>
            <a:p>
              <a:pPr algn="ctr">
                <a:lnSpc>
                  <a:spcPts val="2908"/>
                </a:lnSpc>
              </a:pPr>
              <a:r>
                <a:rPr lang="en-US" sz="2573" i="1">
                  <a:solidFill>
                    <a:srgbClr val="42414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of money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204509" y="1946143"/>
            <a:ext cx="879491" cy="670612"/>
          </a:xfrm>
          <a:custGeom>
            <a:avLst/>
            <a:gdLst/>
            <a:ahLst/>
            <a:cxnLst/>
            <a:rect l="l" t="t" r="r" b="b"/>
            <a:pathLst>
              <a:path w="879491" h="670612">
                <a:moveTo>
                  <a:pt x="0" y="0"/>
                </a:moveTo>
                <a:lnTo>
                  <a:pt x="879491" y="0"/>
                </a:lnTo>
                <a:lnTo>
                  <a:pt x="879491" y="670612"/>
                </a:lnTo>
                <a:lnTo>
                  <a:pt x="0" y="67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125131">
            <a:off x="1872604" y="3985140"/>
            <a:ext cx="4582302" cy="2903844"/>
            <a:chOff x="0" y="0"/>
            <a:chExt cx="6109737" cy="387179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109737" cy="3871792"/>
              <a:chOff x="0" y="0"/>
              <a:chExt cx="1206862" cy="7647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06862" cy="764798"/>
              </a:xfrm>
              <a:custGeom>
                <a:avLst/>
                <a:gdLst/>
                <a:ahLst/>
                <a:cxnLst/>
                <a:rect l="l" t="t" r="r" b="b"/>
                <a:pathLst>
                  <a:path w="1206862" h="764798">
                    <a:moveTo>
                      <a:pt x="0" y="0"/>
                    </a:moveTo>
                    <a:lnTo>
                      <a:pt x="1206862" y="0"/>
                    </a:lnTo>
                    <a:lnTo>
                      <a:pt x="1206862" y="764798"/>
                    </a:lnTo>
                    <a:lnTo>
                      <a:pt x="0" y="76479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9525"/>
                <a:ext cx="1206862" cy="7552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7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70125" y="254607"/>
              <a:ext cx="5569487" cy="3362578"/>
            </a:xfrm>
            <a:custGeom>
              <a:avLst/>
              <a:gdLst/>
              <a:ahLst/>
              <a:cxnLst/>
              <a:rect l="l" t="t" r="r" b="b"/>
              <a:pathLst>
                <a:path w="5569487" h="3362578">
                  <a:moveTo>
                    <a:pt x="0" y="0"/>
                  </a:moveTo>
                  <a:lnTo>
                    <a:pt x="5569487" y="0"/>
                  </a:lnTo>
                  <a:lnTo>
                    <a:pt x="5569487" y="3362578"/>
                  </a:lnTo>
                  <a:lnTo>
                    <a:pt x="0" y="3362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rot="-4627075" flipH="1">
            <a:off x="6621284" y="3561542"/>
            <a:ext cx="1110373" cy="2074294"/>
          </a:xfrm>
          <a:custGeom>
            <a:avLst/>
            <a:gdLst/>
            <a:ahLst/>
            <a:cxnLst/>
            <a:rect l="l" t="t" r="r" b="b"/>
            <a:pathLst>
              <a:path w="1110373" h="2074294">
                <a:moveTo>
                  <a:pt x="1110374" y="0"/>
                </a:moveTo>
                <a:lnTo>
                  <a:pt x="0" y="0"/>
                </a:lnTo>
                <a:lnTo>
                  <a:pt x="0" y="2074294"/>
                </a:lnTo>
                <a:lnTo>
                  <a:pt x="1110374" y="2074294"/>
                </a:lnTo>
                <a:lnTo>
                  <a:pt x="11103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230777" y="8068080"/>
            <a:ext cx="3350569" cy="4437840"/>
          </a:xfrm>
          <a:custGeom>
            <a:avLst/>
            <a:gdLst/>
            <a:ahLst/>
            <a:cxnLst/>
            <a:rect l="l" t="t" r="r" b="b"/>
            <a:pathLst>
              <a:path w="3350569" h="4437840">
                <a:moveTo>
                  <a:pt x="0" y="0"/>
                </a:moveTo>
                <a:lnTo>
                  <a:pt x="3350569" y="0"/>
                </a:lnTo>
                <a:lnTo>
                  <a:pt x="3350569" y="4437840"/>
                </a:lnTo>
                <a:lnTo>
                  <a:pt x="0" y="4437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780083">
            <a:off x="15121952" y="7579441"/>
            <a:ext cx="933162" cy="1004017"/>
          </a:xfrm>
          <a:custGeom>
            <a:avLst/>
            <a:gdLst/>
            <a:ahLst/>
            <a:cxnLst/>
            <a:rect l="l" t="t" r="r" b="b"/>
            <a:pathLst>
              <a:path w="933162" h="1004017">
                <a:moveTo>
                  <a:pt x="0" y="0"/>
                </a:moveTo>
                <a:lnTo>
                  <a:pt x="933163" y="0"/>
                </a:lnTo>
                <a:lnTo>
                  <a:pt x="933163" y="1004017"/>
                </a:lnTo>
                <a:lnTo>
                  <a:pt x="0" y="1004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5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277124" y="8523469"/>
            <a:ext cx="9124910" cy="117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Next, you can </a:t>
            </a:r>
            <a:r>
              <a:rPr lang="en-US" sz="42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open the envelope</a:t>
            </a:r>
          </a:p>
          <a:p>
            <a:pPr algn="ctr">
              <a:lnSpc>
                <a:spcPts val="4643"/>
              </a:lnSpc>
            </a:pP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to view the </a:t>
            </a:r>
            <a:r>
              <a:rPr lang="en-US" sz="42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results</a:t>
            </a:r>
            <a:r>
              <a:rPr lang="en-US" sz="42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of your study!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1379" y="669692"/>
            <a:ext cx="15465241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After reading the page, you will answer</a:t>
            </a:r>
          </a:p>
          <a:p>
            <a:pPr algn="ctr">
              <a:lnSpc>
                <a:spcPts val="4319"/>
              </a:lnSpc>
            </a:pPr>
            <a:r>
              <a:rPr lang="en-US" sz="39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questions 4 and 5</a:t>
            </a:r>
            <a:r>
              <a:rPr lang="en-US" sz="3999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on your worksheet: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72804" y="2085399"/>
            <a:ext cx="12004732" cy="53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3708" b="1">
                <a:solidFill>
                  <a:srgbClr val="FF2768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CAUTION: Do not copy these answers, this is just an example.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478849">
            <a:off x="787120" y="3102576"/>
            <a:ext cx="4290969" cy="218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Follow along as your teacher reads these example results:</a:t>
            </a:r>
          </a:p>
        </p:txBody>
      </p:sp>
      <p:grpSp>
        <p:nvGrpSpPr>
          <p:cNvPr id="3" name="Group 3"/>
          <p:cNvGrpSpPr/>
          <p:nvPr/>
        </p:nvGrpSpPr>
        <p:grpSpPr>
          <a:xfrm rot="111822">
            <a:off x="2079279" y="5250362"/>
            <a:ext cx="3068163" cy="3835236"/>
            <a:chOff x="0" y="0"/>
            <a:chExt cx="4090885" cy="5113648"/>
          </a:xfrm>
        </p:grpSpPr>
        <p:sp>
          <p:nvSpPr>
            <p:cNvPr id="4" name="Freeform 4"/>
            <p:cNvSpPr/>
            <p:nvPr/>
          </p:nvSpPr>
          <p:spPr>
            <a:xfrm rot="388923">
              <a:off x="256112" y="186850"/>
              <a:ext cx="3578660" cy="4739947"/>
            </a:xfrm>
            <a:custGeom>
              <a:avLst/>
              <a:gdLst/>
              <a:ahLst/>
              <a:cxnLst/>
              <a:rect l="l" t="t" r="r" b="b"/>
              <a:pathLst>
                <a:path w="3578660" h="4739947">
                  <a:moveTo>
                    <a:pt x="0" y="0"/>
                  </a:moveTo>
                  <a:lnTo>
                    <a:pt x="3578660" y="0"/>
                  </a:lnTo>
                  <a:lnTo>
                    <a:pt x="3578660" y="4739947"/>
                  </a:lnTo>
                  <a:lnTo>
                    <a:pt x="0" y="473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641486">
              <a:off x="398171" y="670668"/>
              <a:ext cx="2382329" cy="588113"/>
            </a:xfrm>
            <a:custGeom>
              <a:avLst/>
              <a:gdLst/>
              <a:ahLst/>
              <a:cxnLst/>
              <a:rect l="l" t="t" r="r" b="b"/>
              <a:pathLst>
                <a:path w="2382329" h="588113">
                  <a:moveTo>
                    <a:pt x="0" y="0"/>
                  </a:moveTo>
                  <a:lnTo>
                    <a:pt x="2382329" y="0"/>
                  </a:lnTo>
                  <a:lnTo>
                    <a:pt x="2382329" y="588114"/>
                  </a:lnTo>
                  <a:lnTo>
                    <a:pt x="0" y="588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063" r="-7391" b="-4146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712602" y="-50235"/>
            <a:ext cx="9610820" cy="10619691"/>
          </a:xfrm>
          <a:custGeom>
            <a:avLst/>
            <a:gdLst/>
            <a:ahLst/>
            <a:cxnLst/>
            <a:rect l="l" t="t" r="r" b="b"/>
            <a:pathLst>
              <a:path w="9610820" h="10619691">
                <a:moveTo>
                  <a:pt x="0" y="0"/>
                </a:moveTo>
                <a:lnTo>
                  <a:pt x="9610820" y="0"/>
                </a:lnTo>
                <a:lnTo>
                  <a:pt x="9610820" y="10619691"/>
                </a:lnTo>
                <a:lnTo>
                  <a:pt x="0" y="10619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714200">
            <a:off x="15942652" y="7452372"/>
            <a:ext cx="494544" cy="923860"/>
          </a:xfrm>
          <a:custGeom>
            <a:avLst/>
            <a:gdLst/>
            <a:ahLst/>
            <a:cxnLst/>
            <a:rect l="l" t="t" r="r" b="b"/>
            <a:pathLst>
              <a:path w="494544" h="923860">
                <a:moveTo>
                  <a:pt x="0" y="0"/>
                </a:moveTo>
                <a:lnTo>
                  <a:pt x="494544" y="0"/>
                </a:lnTo>
                <a:lnTo>
                  <a:pt x="494544" y="923860"/>
                </a:lnTo>
                <a:lnTo>
                  <a:pt x="0" y="92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47375" y="6962254"/>
            <a:ext cx="936041" cy="713731"/>
          </a:xfrm>
          <a:custGeom>
            <a:avLst/>
            <a:gdLst/>
            <a:ahLst/>
            <a:cxnLst/>
            <a:rect l="l" t="t" r="r" b="b"/>
            <a:pathLst>
              <a:path w="936041" h="713731">
                <a:moveTo>
                  <a:pt x="0" y="0"/>
                </a:moveTo>
                <a:lnTo>
                  <a:pt x="936041" y="0"/>
                </a:lnTo>
                <a:lnTo>
                  <a:pt x="936041" y="713731"/>
                </a:lnTo>
                <a:lnTo>
                  <a:pt x="0" y="713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292856">
            <a:off x="4919984" y="5660056"/>
            <a:ext cx="692324" cy="1293335"/>
          </a:xfrm>
          <a:custGeom>
            <a:avLst/>
            <a:gdLst/>
            <a:ahLst/>
            <a:cxnLst/>
            <a:rect l="l" t="t" r="r" b="b"/>
            <a:pathLst>
              <a:path w="692324" h="1293335">
                <a:moveTo>
                  <a:pt x="0" y="0"/>
                </a:moveTo>
                <a:lnTo>
                  <a:pt x="692324" y="0"/>
                </a:lnTo>
                <a:lnTo>
                  <a:pt x="692324" y="1293335"/>
                </a:lnTo>
                <a:lnTo>
                  <a:pt x="0" y="1293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044867" y="7814824"/>
            <a:ext cx="2541058" cy="80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9"/>
              </a:lnSpc>
            </a:pPr>
            <a:r>
              <a:rPr lang="en-US" sz="1990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Read your</a:t>
            </a:r>
          </a:p>
          <a:p>
            <a:pPr algn="ctr">
              <a:lnSpc>
                <a:spcPts val="2149"/>
              </a:lnSpc>
            </a:pPr>
            <a:r>
              <a:rPr lang="en-US" sz="1990" b="1">
                <a:solidFill>
                  <a:srgbClr val="FF2768"/>
                </a:solidFill>
                <a:latin typeface="Kalam Bold"/>
                <a:ea typeface="Kalam Bold"/>
                <a:cs typeface="Kalam Bold"/>
                <a:sym typeface="Kalam Bold"/>
              </a:rPr>
              <a:t>To Do</a:t>
            </a:r>
          </a:p>
          <a:p>
            <a:pPr algn="ctr">
              <a:lnSpc>
                <a:spcPts val="2149"/>
              </a:lnSpc>
            </a:pPr>
            <a:r>
              <a:rPr lang="en-US" sz="1990">
                <a:solidFill>
                  <a:srgbClr val="FF2768"/>
                </a:solidFill>
                <a:latin typeface="Kalam"/>
                <a:ea typeface="Kalam"/>
                <a:cs typeface="Kalam"/>
                <a:sym typeface="Kalam"/>
              </a:rPr>
              <a:t>list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2147" y="2532392"/>
            <a:ext cx="4617249" cy="5424082"/>
          </a:xfrm>
          <a:custGeom>
            <a:avLst/>
            <a:gdLst/>
            <a:ahLst/>
            <a:cxnLst/>
            <a:rect l="l" t="t" r="r" b="b"/>
            <a:pathLst>
              <a:path w="4617249" h="5424082">
                <a:moveTo>
                  <a:pt x="0" y="0"/>
                </a:moveTo>
                <a:lnTo>
                  <a:pt x="4617249" y="0"/>
                </a:lnTo>
                <a:lnTo>
                  <a:pt x="4617249" y="5424082"/>
                </a:lnTo>
                <a:lnTo>
                  <a:pt x="0" y="5424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323885" y="1427802"/>
            <a:ext cx="8470291" cy="6846193"/>
            <a:chOff x="0" y="0"/>
            <a:chExt cx="11293722" cy="91282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93722" cy="9128257"/>
            </a:xfrm>
            <a:custGeom>
              <a:avLst/>
              <a:gdLst/>
              <a:ahLst/>
              <a:cxnLst/>
              <a:rect l="l" t="t" r="r" b="b"/>
              <a:pathLst>
                <a:path w="11293722" h="9128257">
                  <a:moveTo>
                    <a:pt x="0" y="0"/>
                  </a:moveTo>
                  <a:lnTo>
                    <a:pt x="11293722" y="0"/>
                  </a:lnTo>
                  <a:lnTo>
                    <a:pt x="11293722" y="9128257"/>
                  </a:lnTo>
                  <a:lnTo>
                    <a:pt x="0" y="9128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99670" y="4982921"/>
              <a:ext cx="707378" cy="599342"/>
            </a:xfrm>
            <a:custGeom>
              <a:avLst/>
              <a:gdLst/>
              <a:ahLst/>
              <a:cxnLst/>
              <a:rect l="l" t="t" r="r" b="b"/>
              <a:pathLst>
                <a:path w="707378" h="599342">
                  <a:moveTo>
                    <a:pt x="0" y="0"/>
                  </a:moveTo>
                  <a:lnTo>
                    <a:pt x="707378" y="0"/>
                  </a:lnTo>
                  <a:lnTo>
                    <a:pt x="707378" y="599342"/>
                  </a:lnTo>
                  <a:lnTo>
                    <a:pt x="0" y="599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399670" y="4922307"/>
              <a:ext cx="707378" cy="599342"/>
            </a:xfrm>
            <a:custGeom>
              <a:avLst/>
              <a:gdLst/>
              <a:ahLst/>
              <a:cxnLst/>
              <a:rect l="l" t="t" r="r" b="b"/>
              <a:pathLst>
                <a:path w="707378" h="599342">
                  <a:moveTo>
                    <a:pt x="0" y="0"/>
                  </a:moveTo>
                  <a:lnTo>
                    <a:pt x="707378" y="0"/>
                  </a:lnTo>
                  <a:lnTo>
                    <a:pt x="707378" y="599342"/>
                  </a:lnTo>
                  <a:lnTo>
                    <a:pt x="0" y="599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399670" y="6093246"/>
              <a:ext cx="707378" cy="599342"/>
            </a:xfrm>
            <a:custGeom>
              <a:avLst/>
              <a:gdLst/>
              <a:ahLst/>
              <a:cxnLst/>
              <a:rect l="l" t="t" r="r" b="b"/>
              <a:pathLst>
                <a:path w="707378" h="599342">
                  <a:moveTo>
                    <a:pt x="0" y="0"/>
                  </a:moveTo>
                  <a:lnTo>
                    <a:pt x="707378" y="0"/>
                  </a:lnTo>
                  <a:lnTo>
                    <a:pt x="707378" y="599343"/>
                  </a:lnTo>
                  <a:lnTo>
                    <a:pt x="0" y="599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399670" y="6032633"/>
              <a:ext cx="707378" cy="599342"/>
            </a:xfrm>
            <a:custGeom>
              <a:avLst/>
              <a:gdLst/>
              <a:ahLst/>
              <a:cxnLst/>
              <a:rect l="l" t="t" r="r" b="b"/>
              <a:pathLst>
                <a:path w="707378" h="599342">
                  <a:moveTo>
                    <a:pt x="0" y="0"/>
                  </a:moveTo>
                  <a:lnTo>
                    <a:pt x="707378" y="0"/>
                  </a:lnTo>
                  <a:lnTo>
                    <a:pt x="707378" y="599342"/>
                  </a:lnTo>
                  <a:lnTo>
                    <a:pt x="0" y="599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4071981" flipH="1">
            <a:off x="5622117" y="2081822"/>
            <a:ext cx="3385902" cy="6325222"/>
          </a:xfrm>
          <a:custGeom>
            <a:avLst/>
            <a:gdLst/>
            <a:ahLst/>
            <a:cxnLst/>
            <a:rect l="l" t="t" r="r" b="b"/>
            <a:pathLst>
              <a:path w="3385902" h="6325222">
                <a:moveTo>
                  <a:pt x="3385902" y="0"/>
                </a:moveTo>
                <a:lnTo>
                  <a:pt x="0" y="0"/>
                </a:lnTo>
                <a:lnTo>
                  <a:pt x="0" y="6325222"/>
                </a:lnTo>
                <a:lnTo>
                  <a:pt x="3385902" y="6325222"/>
                </a:lnTo>
                <a:lnTo>
                  <a:pt x="33859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14703" y="673021"/>
            <a:ext cx="13858593" cy="55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901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After reading your results, answer </a:t>
            </a:r>
            <a:r>
              <a:rPr lang="en-US" sz="3901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question 6</a:t>
            </a:r>
            <a:r>
              <a:rPr lang="en-US" sz="3901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on your worksheet: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9691" y="8604273"/>
            <a:ext cx="13248618" cy="128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46"/>
              </a:lnSpc>
            </a:pPr>
            <a:r>
              <a:rPr lang="en-US" sz="9457">
                <a:solidFill>
                  <a:srgbClr val="FF2768"/>
                </a:solidFill>
                <a:latin typeface="More Sugar"/>
                <a:ea typeface="More Sugar"/>
                <a:cs typeface="More Sugar"/>
                <a:sym typeface="More Sugar"/>
              </a:rPr>
              <a:t>Now it’s your turn!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6577" y="600206"/>
            <a:ext cx="12584223" cy="159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72"/>
              </a:lnSpc>
            </a:pPr>
            <a:r>
              <a:rPr lang="en-US" sz="1173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Group Work Time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02045" y="2631113"/>
            <a:ext cx="16230600" cy="7092461"/>
            <a:chOff x="0" y="0"/>
            <a:chExt cx="4274726" cy="1867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867973"/>
            </a:xfrm>
            <a:custGeom>
              <a:avLst/>
              <a:gdLst/>
              <a:ahLst/>
              <a:cxnLst/>
              <a:rect l="l" t="t" r="r" b="b"/>
              <a:pathLst>
                <a:path w="4274726" h="1867973">
                  <a:moveTo>
                    <a:pt x="0" y="0"/>
                  </a:moveTo>
                  <a:lnTo>
                    <a:pt x="4274726" y="0"/>
                  </a:lnTo>
                  <a:lnTo>
                    <a:pt x="4274726" y="1867973"/>
                  </a:lnTo>
                  <a:lnTo>
                    <a:pt x="0" y="1867973"/>
                  </a:lnTo>
                  <a:close/>
                </a:path>
              </a:pathLst>
            </a:custGeom>
            <a:solidFill>
              <a:srgbClr val="000000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74726" cy="186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459204"/>
            <a:ext cx="16230600" cy="1052604"/>
            <a:chOff x="0" y="0"/>
            <a:chExt cx="2070210" cy="134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0210" cy="134259"/>
            </a:xfrm>
            <a:custGeom>
              <a:avLst/>
              <a:gdLst/>
              <a:ahLst/>
              <a:cxnLst/>
              <a:rect l="l" t="t" r="r" b="b"/>
              <a:pathLst>
                <a:path w="2070210" h="134259">
                  <a:moveTo>
                    <a:pt x="0" y="0"/>
                  </a:moveTo>
                  <a:lnTo>
                    <a:pt x="2070210" y="0"/>
                  </a:lnTo>
                  <a:lnTo>
                    <a:pt x="2070210" y="134259"/>
                  </a:lnTo>
                  <a:lnTo>
                    <a:pt x="0" y="134259"/>
                  </a:lnTo>
                  <a:close/>
                </a:path>
              </a:pathLst>
            </a:custGeom>
            <a:solidFill>
              <a:srgbClr val="F1E1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70210" cy="172359"/>
            </a:xfrm>
            <a:prstGeom prst="rect">
              <a:avLst/>
            </a:prstGeom>
          </p:spPr>
          <p:txBody>
            <a:bodyPr lIns="138833" tIns="138833" rIns="138833" bIns="138833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3511807"/>
            <a:ext cx="16230600" cy="6052581"/>
            <a:chOff x="0" y="0"/>
            <a:chExt cx="2070210" cy="7720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70210" cy="772005"/>
            </a:xfrm>
            <a:custGeom>
              <a:avLst/>
              <a:gdLst/>
              <a:ahLst/>
              <a:cxnLst/>
              <a:rect l="l" t="t" r="r" b="b"/>
              <a:pathLst>
                <a:path w="2070210" h="772005">
                  <a:moveTo>
                    <a:pt x="0" y="0"/>
                  </a:moveTo>
                  <a:lnTo>
                    <a:pt x="2070210" y="0"/>
                  </a:lnTo>
                  <a:lnTo>
                    <a:pt x="2070210" y="772005"/>
                  </a:lnTo>
                  <a:lnTo>
                    <a:pt x="0" y="772005"/>
                  </a:lnTo>
                  <a:close/>
                </a:path>
              </a:pathLst>
            </a:custGeom>
            <a:solidFill>
              <a:srgbClr val="FAF3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70210" cy="810106"/>
            </a:xfrm>
            <a:prstGeom prst="rect">
              <a:avLst/>
            </a:prstGeom>
          </p:spPr>
          <p:txBody>
            <a:bodyPr lIns="138833" tIns="138833" rIns="138833" bIns="138833" rtlCol="0" anchor="ctr"/>
            <a:lstStyle/>
            <a:p>
              <a:pPr algn="ctr">
                <a:lnSpc>
                  <a:spcPts val="170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443279" y="2640495"/>
            <a:ext cx="3401441" cy="88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6205" b="1">
                <a:solidFill>
                  <a:srgbClr val="D40404"/>
                </a:solidFill>
                <a:latin typeface="Kalam Bold"/>
                <a:ea typeface="Kalam Bold"/>
                <a:cs typeface="Kalam Bold"/>
                <a:sym typeface="Kalam Bold"/>
              </a:rPr>
              <a:t>To 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52390" y="3883282"/>
            <a:ext cx="15412079" cy="518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3832" lvl="1" indent="-491916" algn="l">
              <a:lnSpc>
                <a:spcPts val="8384"/>
              </a:lnSpc>
              <a:buAutoNum type="arabicPeriod"/>
            </a:pP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Read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the page on the front of the envelope as a group.</a:t>
            </a:r>
          </a:p>
          <a:p>
            <a:pPr marL="983832" lvl="1" indent="-491916" algn="l">
              <a:lnSpc>
                <a:spcPts val="8384"/>
              </a:lnSpc>
              <a:buAutoNum type="arabicPeriod"/>
            </a:pP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Answer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questions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4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and 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5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on your worksheet.</a:t>
            </a:r>
          </a:p>
          <a:p>
            <a:pPr marL="983832" lvl="1" indent="-491916" algn="l">
              <a:lnSpc>
                <a:spcPts val="8384"/>
              </a:lnSpc>
              <a:buAutoNum type="arabicPeriod"/>
            </a:pP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Open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your envelope and read the </a:t>
            </a:r>
            <a:r>
              <a:rPr lang="en-US" sz="4556" b="1">
                <a:solidFill>
                  <a:srgbClr val="B87430"/>
                </a:solidFill>
                <a:latin typeface="Kalam Bold"/>
                <a:ea typeface="Kalam Bold"/>
                <a:cs typeface="Kalam Bold"/>
                <a:sym typeface="Kalam Bold"/>
              </a:rPr>
              <a:t>results</a:t>
            </a:r>
            <a:r>
              <a:rPr lang="en-US" sz="4556" b="1">
                <a:solidFill>
                  <a:srgbClr val="E76262"/>
                </a:solidFill>
                <a:latin typeface="Kalam Bold"/>
                <a:ea typeface="Kalam Bold"/>
                <a:cs typeface="Kalam Bold"/>
                <a:sym typeface="Kalam Bold"/>
              </a:rPr>
              <a:t> </a:t>
            </a:r>
            <a:r>
              <a:rPr lang="en-US" sz="4556">
                <a:solidFill>
                  <a:srgbClr val="000000"/>
                </a:solidFill>
                <a:latin typeface="Kalam"/>
                <a:ea typeface="Kalam"/>
                <a:cs typeface="Kalam"/>
                <a:sym typeface="Kalam"/>
              </a:rPr>
              <a:t>of your study.</a:t>
            </a:r>
          </a:p>
          <a:p>
            <a:pPr marL="983832" lvl="1" indent="-491916" algn="l">
              <a:lnSpc>
                <a:spcPts val="8384"/>
              </a:lnSpc>
              <a:buAutoNum type="arabicPeriod"/>
            </a:pP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Answer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question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6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on your worksheet.</a:t>
            </a:r>
          </a:p>
          <a:p>
            <a:pPr marL="983832" lvl="1" indent="-491916" algn="l">
              <a:lnSpc>
                <a:spcPts val="8384"/>
              </a:lnSpc>
              <a:buAutoNum type="arabicPeriod"/>
            </a:pP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US" sz="4556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Wait</a:t>
            </a:r>
            <a:r>
              <a:rPr lang="en-US" sz="4556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for the class discussion.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52806" y="1038948"/>
            <a:ext cx="4847052" cy="90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2"/>
              </a:lnSpc>
            </a:pPr>
            <a:r>
              <a:rPr lang="en-US" sz="6447" b="1">
                <a:solidFill>
                  <a:srgbClr val="DA6220"/>
                </a:solidFill>
                <a:latin typeface="Kalam Bold"/>
                <a:ea typeface="Kalam Bold"/>
                <a:cs typeface="Kalam Bold"/>
                <a:sym typeface="Kalam Bold"/>
              </a:rPr>
              <a:t>(10 min)</a:t>
            </a:r>
          </a:p>
        </p:txBody>
      </p:sp>
      <p:sp>
        <p:nvSpPr>
          <p:cNvPr id="15" name="Freeform 15"/>
          <p:cNvSpPr/>
          <p:nvPr/>
        </p:nvSpPr>
        <p:spPr>
          <a:xfrm rot="1630326">
            <a:off x="12530713" y="7407104"/>
            <a:ext cx="3613213" cy="4785712"/>
          </a:xfrm>
          <a:custGeom>
            <a:avLst/>
            <a:gdLst/>
            <a:ahLst/>
            <a:cxnLst/>
            <a:rect l="l" t="t" r="r" b="b"/>
            <a:pathLst>
              <a:path w="3613213" h="4785712">
                <a:moveTo>
                  <a:pt x="0" y="0"/>
                </a:moveTo>
                <a:lnTo>
                  <a:pt x="3613213" y="0"/>
                </a:lnTo>
                <a:lnTo>
                  <a:pt x="3613213" y="4785712"/>
                </a:lnTo>
                <a:lnTo>
                  <a:pt x="0" y="478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49757">
            <a:off x="15573167" y="7441814"/>
            <a:ext cx="977873" cy="1052122"/>
          </a:xfrm>
          <a:custGeom>
            <a:avLst/>
            <a:gdLst/>
            <a:ahLst/>
            <a:cxnLst/>
            <a:rect l="l" t="t" r="r" b="b"/>
            <a:pathLst>
              <a:path w="977873" h="1052122">
                <a:moveTo>
                  <a:pt x="0" y="0"/>
                </a:moveTo>
                <a:lnTo>
                  <a:pt x="977873" y="0"/>
                </a:lnTo>
                <a:lnTo>
                  <a:pt x="977873" y="1052122"/>
                </a:lnTo>
                <a:lnTo>
                  <a:pt x="0" y="1052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518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3190" y="1708927"/>
            <a:ext cx="10621620" cy="204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521"/>
              </a:lnSpc>
            </a:pPr>
            <a:r>
              <a:rPr lang="en-US" sz="13256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Class Results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08192" y="4055818"/>
            <a:ext cx="12271617" cy="184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8"/>
              </a:lnSpc>
            </a:pPr>
            <a:r>
              <a:rPr lang="en-US" sz="5863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What did the groups that used</a:t>
            </a:r>
          </a:p>
          <a:p>
            <a:pPr algn="ctr">
              <a:lnSpc>
                <a:spcPts val="7388"/>
              </a:lnSpc>
            </a:pPr>
            <a:r>
              <a:rPr lang="en-US" sz="5863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different</a:t>
            </a:r>
            <a:r>
              <a:rPr lang="en-US" sz="5863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study methods learn?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29245" y="6601045"/>
            <a:ext cx="4492092" cy="1834211"/>
            <a:chOff x="0" y="0"/>
            <a:chExt cx="5989457" cy="244561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45615" cy="244561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6262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387511">
              <a:off x="985791" y="94742"/>
              <a:ext cx="913308" cy="1359504"/>
            </a:xfrm>
            <a:custGeom>
              <a:avLst/>
              <a:gdLst/>
              <a:ahLst/>
              <a:cxnLst/>
              <a:rect l="l" t="t" r="r" b="b"/>
              <a:pathLst>
                <a:path w="913308" h="1359504">
                  <a:moveTo>
                    <a:pt x="0" y="0"/>
                  </a:moveTo>
                  <a:lnTo>
                    <a:pt x="913308" y="0"/>
                  </a:lnTo>
                  <a:lnTo>
                    <a:pt x="913308" y="1359505"/>
                  </a:lnTo>
                  <a:lnTo>
                    <a:pt x="0" y="1359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762104">
              <a:off x="638395" y="629167"/>
              <a:ext cx="175046" cy="1112252"/>
            </a:xfrm>
            <a:custGeom>
              <a:avLst/>
              <a:gdLst/>
              <a:ahLst/>
              <a:cxnLst/>
              <a:rect l="l" t="t" r="r" b="b"/>
              <a:pathLst>
                <a:path w="175046" h="1112252">
                  <a:moveTo>
                    <a:pt x="0" y="0"/>
                  </a:moveTo>
                  <a:lnTo>
                    <a:pt x="175046" y="0"/>
                  </a:lnTo>
                  <a:lnTo>
                    <a:pt x="175046" y="1112252"/>
                  </a:lnTo>
                  <a:lnTo>
                    <a:pt x="0" y="11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09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26998" y="1560163"/>
              <a:ext cx="1191619" cy="704545"/>
            </a:xfrm>
            <a:custGeom>
              <a:avLst/>
              <a:gdLst/>
              <a:ahLst/>
              <a:cxnLst/>
              <a:rect l="l" t="t" r="r" b="b"/>
              <a:pathLst>
                <a:path w="1191619" h="704545">
                  <a:moveTo>
                    <a:pt x="0" y="0"/>
                  </a:moveTo>
                  <a:lnTo>
                    <a:pt x="1191619" y="0"/>
                  </a:lnTo>
                  <a:lnTo>
                    <a:pt x="1191619" y="704545"/>
                  </a:lnTo>
                  <a:lnTo>
                    <a:pt x="0" y="704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621873" y="626986"/>
              <a:ext cx="3367584" cy="1277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7"/>
                </a:lnSpc>
              </a:pPr>
              <a:r>
                <a:rPr lang="en-US" sz="3744" b="1">
                  <a:solidFill>
                    <a:srgbClr val="E76262"/>
                  </a:solidFill>
                  <a:latin typeface="Kalam Bold"/>
                  <a:ea typeface="Kalam Bold"/>
                  <a:cs typeface="Kalam Bold"/>
                  <a:sym typeface="Kalam Bold"/>
                </a:rPr>
                <a:t>Community</a:t>
              </a:r>
            </a:p>
            <a:p>
              <a:pPr algn="ctr">
                <a:lnSpc>
                  <a:spcPts val="3557"/>
                </a:lnSpc>
              </a:pPr>
              <a:r>
                <a:rPr lang="en-US" sz="3744" b="1">
                  <a:solidFill>
                    <a:srgbClr val="E76262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Science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21412" y="6601045"/>
            <a:ext cx="4195392" cy="1834211"/>
            <a:chOff x="0" y="0"/>
            <a:chExt cx="5593856" cy="244561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445615" cy="244561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AB37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-333536">
              <a:off x="655915" y="262811"/>
              <a:ext cx="1091516" cy="1272905"/>
            </a:xfrm>
            <a:custGeom>
              <a:avLst/>
              <a:gdLst/>
              <a:ahLst/>
              <a:cxnLst/>
              <a:rect l="l" t="t" r="r" b="b"/>
              <a:pathLst>
                <a:path w="1091516" h="1272905">
                  <a:moveTo>
                    <a:pt x="0" y="0"/>
                  </a:moveTo>
                  <a:lnTo>
                    <a:pt x="1091516" y="0"/>
                  </a:lnTo>
                  <a:lnTo>
                    <a:pt x="1091516" y="1272905"/>
                  </a:lnTo>
                  <a:lnTo>
                    <a:pt x="0" y="12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316806">
              <a:off x="545706" y="1595640"/>
              <a:ext cx="1534954" cy="665026"/>
            </a:xfrm>
            <a:custGeom>
              <a:avLst/>
              <a:gdLst/>
              <a:ahLst/>
              <a:cxnLst/>
              <a:rect l="l" t="t" r="r" b="b"/>
              <a:pathLst>
                <a:path w="1534954" h="665026">
                  <a:moveTo>
                    <a:pt x="0" y="0"/>
                  </a:moveTo>
                  <a:lnTo>
                    <a:pt x="1534955" y="0"/>
                  </a:lnTo>
                  <a:lnTo>
                    <a:pt x="1534955" y="665026"/>
                  </a:lnTo>
                  <a:lnTo>
                    <a:pt x="0" y="665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32966" t="-1699" r="-258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18558" y="635001"/>
              <a:ext cx="2975298" cy="1269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0"/>
                </a:lnSpc>
              </a:pPr>
              <a:r>
                <a:rPr lang="en-US" sz="3727" b="1">
                  <a:solidFill>
                    <a:srgbClr val="70AB37"/>
                  </a:solidFill>
                  <a:latin typeface="Kalam Bold"/>
                  <a:ea typeface="Kalam Bold"/>
                  <a:cs typeface="Kalam Bold"/>
                  <a:sym typeface="Kalam Bold"/>
                </a:rPr>
                <a:t>Sound</a:t>
              </a:r>
            </a:p>
            <a:p>
              <a:pPr algn="ctr">
                <a:lnSpc>
                  <a:spcPts val="3540"/>
                </a:lnSpc>
              </a:pPr>
              <a:r>
                <a:rPr lang="en-US" sz="3727" b="1">
                  <a:solidFill>
                    <a:srgbClr val="70AB37"/>
                  </a:solidFill>
                  <a:latin typeface="Kalam Bold"/>
                  <a:ea typeface="Kalam Bold"/>
                  <a:cs typeface="Kalam Bold"/>
                  <a:sym typeface="Kalam Bold"/>
                </a:rPr>
                <a:t>Recording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1099832">
            <a:off x="11941735" y="6496467"/>
            <a:ext cx="4177931" cy="2492243"/>
            <a:chOff x="0" y="0"/>
            <a:chExt cx="5570575" cy="3322990"/>
          </a:xfrm>
        </p:grpSpPr>
        <p:sp>
          <p:nvSpPr>
            <p:cNvPr id="21" name="Freeform 21"/>
            <p:cNvSpPr/>
            <p:nvPr/>
          </p:nvSpPr>
          <p:spPr>
            <a:xfrm rot="-2715258">
              <a:off x="1248879" y="2820118"/>
              <a:ext cx="205841" cy="329185"/>
            </a:xfrm>
            <a:custGeom>
              <a:avLst/>
              <a:gdLst/>
              <a:ahLst/>
              <a:cxnLst/>
              <a:rect l="l" t="t" r="r" b="b"/>
              <a:pathLst>
                <a:path w="205841" h="329185">
                  <a:moveTo>
                    <a:pt x="0" y="0"/>
                  </a:moveTo>
                  <a:lnTo>
                    <a:pt x="205842" y="0"/>
                  </a:lnTo>
                  <a:lnTo>
                    <a:pt x="205842" y="329185"/>
                  </a:lnTo>
                  <a:lnTo>
                    <a:pt x="0" y="329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249714" b="-79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flipH="1" flipV="1">
              <a:off x="1306859" y="1753124"/>
              <a:ext cx="0" cy="1092561"/>
            </a:xfrm>
            <a:prstGeom prst="line">
              <a:avLst/>
            </a:prstGeom>
            <a:ln w="48196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 flipH="1" flipV="1">
              <a:off x="1306859" y="2569544"/>
              <a:ext cx="0" cy="315708"/>
            </a:xfrm>
            <a:prstGeom prst="line">
              <a:avLst/>
            </a:prstGeom>
            <a:ln w="82621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 flipH="1">
              <a:off x="832543" y="2088297"/>
              <a:ext cx="948631" cy="0"/>
            </a:xfrm>
            <a:prstGeom prst="line">
              <a:avLst/>
            </a:prstGeom>
            <a:ln w="48196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flipH="1" flipV="1">
              <a:off x="768020" y="1854203"/>
              <a:ext cx="1077676" cy="0"/>
            </a:xfrm>
            <a:prstGeom prst="line">
              <a:avLst/>
            </a:prstGeom>
            <a:ln w="48196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 flipH="1" flipV="1">
              <a:off x="768020" y="2319763"/>
              <a:ext cx="1077676" cy="0"/>
            </a:xfrm>
            <a:prstGeom prst="line">
              <a:avLst/>
            </a:prstGeom>
            <a:ln w="48196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7"/>
            <p:cNvGrpSpPr/>
            <p:nvPr/>
          </p:nvGrpSpPr>
          <p:grpSpPr>
            <a:xfrm rot="-1099832">
              <a:off x="313496" y="632330"/>
              <a:ext cx="2377164" cy="237716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66DAA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4134" tIns="54134" rIns="54134" bIns="541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6102334">
              <a:off x="1366502" y="1077695"/>
              <a:ext cx="438181" cy="658505"/>
            </a:xfrm>
            <a:custGeom>
              <a:avLst/>
              <a:gdLst/>
              <a:ahLst/>
              <a:cxnLst/>
              <a:rect l="l" t="t" r="r" b="b"/>
              <a:pathLst>
                <a:path w="438181" h="658505">
                  <a:moveTo>
                    <a:pt x="0" y="0"/>
                  </a:moveTo>
                  <a:lnTo>
                    <a:pt x="438181" y="0"/>
                  </a:lnTo>
                  <a:lnTo>
                    <a:pt x="438181" y="658505"/>
                  </a:lnTo>
                  <a:lnTo>
                    <a:pt x="0" y="658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7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591940">
              <a:off x="1149509" y="678359"/>
              <a:ext cx="922918" cy="448769"/>
            </a:xfrm>
            <a:custGeom>
              <a:avLst/>
              <a:gdLst/>
              <a:ahLst/>
              <a:cxnLst/>
              <a:rect l="l" t="t" r="r" b="b"/>
              <a:pathLst>
                <a:path w="922918" h="448769">
                  <a:moveTo>
                    <a:pt x="0" y="0"/>
                  </a:moveTo>
                  <a:lnTo>
                    <a:pt x="922919" y="0"/>
                  </a:lnTo>
                  <a:lnTo>
                    <a:pt x="922919" y="448769"/>
                  </a:lnTo>
                  <a:lnTo>
                    <a:pt x="0" y="448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2"/>
            <p:cNvGrpSpPr/>
            <p:nvPr/>
          </p:nvGrpSpPr>
          <p:grpSpPr>
            <a:xfrm rot="-1824231">
              <a:off x="1618403" y="921557"/>
              <a:ext cx="74763" cy="114605"/>
              <a:chOff x="0" y="0"/>
              <a:chExt cx="70480" cy="10804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0480" cy="108040"/>
              </a:xfrm>
              <a:custGeom>
                <a:avLst/>
                <a:gdLst/>
                <a:ahLst/>
                <a:cxnLst/>
                <a:rect l="l" t="t" r="r" b="b"/>
                <a:pathLst>
                  <a:path w="70480" h="108040">
                    <a:moveTo>
                      <a:pt x="35240" y="0"/>
                    </a:moveTo>
                    <a:lnTo>
                      <a:pt x="35240" y="0"/>
                    </a:lnTo>
                    <a:cubicBezTo>
                      <a:pt x="44586" y="0"/>
                      <a:pt x="53550" y="3713"/>
                      <a:pt x="60159" y="10322"/>
                    </a:cubicBezTo>
                    <a:cubicBezTo>
                      <a:pt x="66768" y="16930"/>
                      <a:pt x="70480" y="25894"/>
                      <a:pt x="70480" y="35240"/>
                    </a:cubicBezTo>
                    <a:lnTo>
                      <a:pt x="70480" y="72800"/>
                    </a:lnTo>
                    <a:cubicBezTo>
                      <a:pt x="70480" y="92262"/>
                      <a:pt x="54703" y="108040"/>
                      <a:pt x="35240" y="108040"/>
                    </a:cubicBezTo>
                    <a:lnTo>
                      <a:pt x="35240" y="108040"/>
                    </a:lnTo>
                    <a:cubicBezTo>
                      <a:pt x="25894" y="108040"/>
                      <a:pt x="16930" y="104327"/>
                      <a:pt x="10322" y="97718"/>
                    </a:cubicBezTo>
                    <a:cubicBezTo>
                      <a:pt x="3713" y="91109"/>
                      <a:pt x="0" y="82146"/>
                      <a:pt x="0" y="72800"/>
                    </a:cubicBezTo>
                    <a:lnTo>
                      <a:pt x="0" y="35240"/>
                    </a:lnTo>
                    <a:cubicBezTo>
                      <a:pt x="0" y="15778"/>
                      <a:pt x="15778" y="0"/>
                      <a:pt x="352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70480" cy="16519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5" name="AutoShape 35"/>
            <p:cNvSpPr/>
            <p:nvPr/>
          </p:nvSpPr>
          <p:spPr>
            <a:xfrm flipH="1" flipV="1">
              <a:off x="1602218" y="888396"/>
              <a:ext cx="33985" cy="57918"/>
            </a:xfrm>
            <a:prstGeom prst="line">
              <a:avLst/>
            </a:prstGeom>
            <a:ln w="6885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36"/>
            <p:cNvGrpSpPr/>
            <p:nvPr/>
          </p:nvGrpSpPr>
          <p:grpSpPr>
            <a:xfrm rot="-1824231">
              <a:off x="1585007" y="871420"/>
              <a:ext cx="35090" cy="3509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 rot="-1099832">
              <a:off x="2471159" y="517034"/>
              <a:ext cx="2975298" cy="1269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0"/>
                </a:lnSpc>
              </a:pPr>
              <a:r>
                <a:rPr lang="en-US" sz="3727" b="1">
                  <a:solidFill>
                    <a:srgbClr val="366DAA"/>
                  </a:solidFill>
                  <a:latin typeface="Kalam Bold"/>
                  <a:ea typeface="Kalam Bold"/>
                  <a:cs typeface="Kalam Bold"/>
                  <a:sym typeface="Kalam Bold"/>
                </a:rPr>
                <a:t>Radio Tracking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>
            <a:extLst>
              <a:ext uri="{FF2B5EF4-FFF2-40B4-BE49-F238E27FC236}">
                <a16:creationId xmlns:a16="http://schemas.microsoft.com/office/drawing/2014/main" id="{2AF3D9A4-4B30-A180-BCDE-254518B4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1" y="-29240"/>
            <a:ext cx="18339982" cy="103162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AE05FA40-FF3F-B1D6-C5E8-0B975DB69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Freeform 32"/>
          <p:cNvSpPr/>
          <p:nvPr/>
        </p:nvSpPr>
        <p:spPr>
          <a:xfrm rot="-198039">
            <a:off x="3136852" y="5654973"/>
            <a:ext cx="1675905" cy="3703658"/>
          </a:xfrm>
          <a:custGeom>
            <a:avLst/>
            <a:gdLst/>
            <a:ahLst/>
            <a:cxnLst/>
            <a:rect l="l" t="t" r="r" b="b"/>
            <a:pathLst>
              <a:path w="1675905" h="3703658">
                <a:moveTo>
                  <a:pt x="0" y="0"/>
                </a:moveTo>
                <a:lnTo>
                  <a:pt x="1675905" y="0"/>
                </a:lnTo>
                <a:lnTo>
                  <a:pt x="1675905" y="3703658"/>
                </a:lnTo>
                <a:lnTo>
                  <a:pt x="0" y="370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 rot="85377">
            <a:off x="5349734" y="5717658"/>
            <a:ext cx="4115313" cy="3477127"/>
            <a:chOff x="0" y="0"/>
            <a:chExt cx="5487083" cy="46361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487083" cy="4636169"/>
            </a:xfrm>
            <a:custGeom>
              <a:avLst/>
              <a:gdLst/>
              <a:ahLst/>
              <a:cxnLst/>
              <a:rect l="l" t="t" r="r" b="b"/>
              <a:pathLst>
                <a:path w="5487083" h="4636169">
                  <a:moveTo>
                    <a:pt x="0" y="0"/>
                  </a:moveTo>
                  <a:lnTo>
                    <a:pt x="5487083" y="0"/>
                  </a:lnTo>
                  <a:lnTo>
                    <a:pt x="5487083" y="4636169"/>
                  </a:lnTo>
                  <a:lnTo>
                    <a:pt x="0" y="463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47" r="-13647"/>
              </a:stretch>
            </a:blipFill>
            <a:ln w="57150" cap="sq">
              <a:solidFill>
                <a:srgbClr val="FFBD5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268246" y="3974019"/>
              <a:ext cx="2218838" cy="425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62"/>
                </a:lnSpc>
              </a:pPr>
              <a:r>
                <a:rPr lang="en-US" sz="227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batcon.org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4661447" y="1111286"/>
            <a:ext cx="8965106" cy="137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40"/>
              </a:lnSpc>
            </a:pPr>
            <a:r>
              <a:rPr lang="en-US" sz="896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Yearly Migration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12384" y="2713947"/>
            <a:ext cx="8453859" cy="120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9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Did you know that many bat species </a:t>
            </a:r>
            <a:r>
              <a:rPr lang="en-US" sz="2948" b="1">
                <a:solidFill>
                  <a:srgbClr val="000000"/>
                </a:solidFill>
                <a:latin typeface="Kalam Bold"/>
                <a:ea typeface="Kalam Bold"/>
                <a:cs typeface="Kalam Bold"/>
                <a:sym typeface="Kalam Bold"/>
              </a:rPr>
              <a:t>migrate</a:t>
            </a:r>
          </a:p>
          <a:p>
            <a:pPr algn="ctr">
              <a:lnSpc>
                <a:spcPts val="3184"/>
              </a:lnSpc>
            </a:pPr>
            <a:r>
              <a:rPr lang="en-US" sz="29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in order to find food, warmer weather,</a:t>
            </a:r>
          </a:p>
          <a:p>
            <a:pPr algn="ctr">
              <a:lnSpc>
                <a:spcPts val="3184"/>
              </a:lnSpc>
            </a:pPr>
            <a:r>
              <a:rPr lang="en-US" sz="29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and to raise young?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12384" y="4237053"/>
            <a:ext cx="8584174" cy="123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2"/>
              </a:lnSpc>
            </a:pPr>
            <a:r>
              <a:rPr lang="en-US" sz="30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When the Lesser Long-Nosed Bat</a:t>
            </a:r>
          </a:p>
          <a:p>
            <a:pPr algn="ctr">
              <a:lnSpc>
                <a:spcPts val="3292"/>
              </a:lnSpc>
            </a:pPr>
            <a:r>
              <a:rPr lang="en-US" sz="30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migrates </a:t>
            </a:r>
            <a:r>
              <a:rPr lang="en-US" sz="3048" b="1">
                <a:solidFill>
                  <a:srgbClr val="1893F8"/>
                </a:solidFill>
                <a:latin typeface="Kalam Bold"/>
                <a:ea typeface="Kalam Bold"/>
                <a:cs typeface="Kalam Bold"/>
                <a:sym typeface="Kalam Bold"/>
              </a:rPr>
              <a:t>north</a:t>
            </a:r>
            <a:r>
              <a:rPr lang="en-US" sz="30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from Mexico in the spring,</a:t>
            </a:r>
          </a:p>
          <a:p>
            <a:pPr algn="ctr">
              <a:lnSpc>
                <a:spcPts val="3292"/>
              </a:lnSpc>
            </a:pPr>
            <a:r>
              <a:rPr lang="en-US" sz="3048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it feeds on </a:t>
            </a:r>
            <a:r>
              <a:rPr lang="en-US" sz="3048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cactus flowers.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1BEB113-66B1-3093-9AFF-348C747BB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77" y="2488276"/>
            <a:ext cx="7279756" cy="69866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>
            <a:extLst>
              <a:ext uri="{FF2B5EF4-FFF2-40B4-BE49-F238E27FC236}">
                <a16:creationId xmlns:a16="http://schemas.microsoft.com/office/drawing/2014/main" id="{2AB0012C-C129-4D15-3E58-81779AF33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>
            <a:extLst>
              <a:ext uri="{FF2B5EF4-FFF2-40B4-BE49-F238E27FC236}">
                <a16:creationId xmlns:a16="http://schemas.microsoft.com/office/drawing/2014/main" id="{E252D4C0-A78A-0AAC-7B2A-B7E87BCA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62363" y="5462230"/>
            <a:ext cx="14474423" cy="16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794" lvl="1" indent="-361397" algn="l">
              <a:lnSpc>
                <a:spcPts val="4218"/>
              </a:lnSpc>
              <a:buFont typeface="Arial"/>
              <a:buChar char="•"/>
            </a:pPr>
            <a:r>
              <a:rPr lang="en-US" sz="3347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Some studies only found bats in one or two places, but they also revealed a lot of </a:t>
            </a:r>
            <a:r>
              <a:rPr lang="en-US" sz="3347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detailed information</a:t>
            </a:r>
            <a:r>
              <a:rPr lang="en-US" sz="3347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that will help scientists </a:t>
            </a:r>
            <a:r>
              <a:rPr lang="en-US" sz="3347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protect</a:t>
            </a:r>
          </a:p>
          <a:p>
            <a:pPr algn="l">
              <a:lnSpc>
                <a:spcPts val="4218"/>
              </a:lnSpc>
            </a:pPr>
            <a:r>
              <a:rPr lang="en-US" sz="3347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    these bats in other important ways.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1850" y="1046431"/>
            <a:ext cx="10704299" cy="178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64"/>
              </a:lnSpc>
            </a:pPr>
            <a:r>
              <a:rPr lang="en-US" sz="11043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Lessons Learned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2363" y="4166508"/>
            <a:ext cx="14921540" cy="106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794" lvl="1" indent="-361397" algn="l">
              <a:lnSpc>
                <a:spcPts val="4218"/>
              </a:lnSpc>
              <a:buFont typeface="Arial"/>
              <a:buChar char="•"/>
            </a:pPr>
            <a:r>
              <a:rPr lang="en-US" sz="3347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This shows why </a:t>
            </a:r>
            <a:r>
              <a:rPr lang="en-US" sz="3347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sharing data</a:t>
            </a:r>
            <a:r>
              <a:rPr lang="en-US" sz="3347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and looking at the </a:t>
            </a:r>
            <a:r>
              <a:rPr lang="en-US" sz="3347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results from different studies</a:t>
            </a:r>
            <a:r>
              <a:rPr lang="en-US" sz="3347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is so important in science.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3339013" y="5629577"/>
            <a:ext cx="6796287" cy="5920455"/>
          </a:xfrm>
          <a:custGeom>
            <a:avLst/>
            <a:gdLst/>
            <a:ahLst/>
            <a:cxnLst/>
            <a:rect l="l" t="t" r="r" b="b"/>
            <a:pathLst>
              <a:path w="6796287" h="5920455">
                <a:moveTo>
                  <a:pt x="6796288" y="0"/>
                </a:moveTo>
                <a:lnTo>
                  <a:pt x="0" y="0"/>
                </a:lnTo>
                <a:lnTo>
                  <a:pt x="0" y="5920455"/>
                </a:lnTo>
                <a:lnTo>
                  <a:pt x="6796288" y="5920455"/>
                </a:lnTo>
                <a:lnTo>
                  <a:pt x="6796288" y="0"/>
                </a:lnTo>
                <a:close/>
              </a:path>
            </a:pathLst>
          </a:custGeom>
          <a:blipFill>
            <a:blip r:embed="rId3"/>
            <a:stretch>
              <a:fillRect t="-14126" r="-325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692239" y="8029070"/>
            <a:ext cx="1402157" cy="1402157"/>
            <a:chOff x="0" y="0"/>
            <a:chExt cx="1869542" cy="186954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869542" cy="186954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6262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387511">
              <a:off x="753585" y="72425"/>
              <a:ext cx="698175" cy="1039268"/>
            </a:xfrm>
            <a:custGeom>
              <a:avLst/>
              <a:gdLst/>
              <a:ahLst/>
              <a:cxnLst/>
              <a:rect l="l" t="t" r="r" b="b"/>
              <a:pathLst>
                <a:path w="698175" h="1039268">
                  <a:moveTo>
                    <a:pt x="0" y="0"/>
                  </a:moveTo>
                  <a:lnTo>
                    <a:pt x="698175" y="0"/>
                  </a:lnTo>
                  <a:lnTo>
                    <a:pt x="698175" y="1039269"/>
                  </a:lnTo>
                  <a:lnTo>
                    <a:pt x="0" y="103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762104">
              <a:off x="488019" y="480964"/>
              <a:ext cx="133813" cy="850257"/>
            </a:xfrm>
            <a:custGeom>
              <a:avLst/>
              <a:gdLst/>
              <a:ahLst/>
              <a:cxnLst/>
              <a:rect l="l" t="t" r="r" b="b"/>
              <a:pathLst>
                <a:path w="133813" h="850257">
                  <a:moveTo>
                    <a:pt x="0" y="0"/>
                  </a:moveTo>
                  <a:lnTo>
                    <a:pt x="133813" y="0"/>
                  </a:lnTo>
                  <a:lnTo>
                    <a:pt x="133813" y="850257"/>
                  </a:lnTo>
                  <a:lnTo>
                    <a:pt x="0" y="850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098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79306" y="1192662"/>
              <a:ext cx="910929" cy="538587"/>
            </a:xfrm>
            <a:custGeom>
              <a:avLst/>
              <a:gdLst/>
              <a:ahLst/>
              <a:cxnLst/>
              <a:rect l="l" t="t" r="r" b="b"/>
              <a:pathLst>
                <a:path w="910929" h="538587">
                  <a:moveTo>
                    <a:pt x="0" y="0"/>
                  </a:moveTo>
                  <a:lnTo>
                    <a:pt x="910930" y="0"/>
                  </a:lnTo>
                  <a:lnTo>
                    <a:pt x="910930" y="538587"/>
                  </a:lnTo>
                  <a:lnTo>
                    <a:pt x="0" y="538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47599" y="8029070"/>
            <a:ext cx="1402157" cy="1402157"/>
            <a:chOff x="0" y="0"/>
            <a:chExt cx="1869542" cy="186954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869542" cy="186954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AB37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-333536">
              <a:off x="501412" y="200905"/>
              <a:ext cx="834406" cy="973068"/>
            </a:xfrm>
            <a:custGeom>
              <a:avLst/>
              <a:gdLst/>
              <a:ahLst/>
              <a:cxnLst/>
              <a:rect l="l" t="t" r="r" b="b"/>
              <a:pathLst>
                <a:path w="834406" h="973068">
                  <a:moveTo>
                    <a:pt x="0" y="0"/>
                  </a:moveTo>
                  <a:lnTo>
                    <a:pt x="834406" y="0"/>
                  </a:lnTo>
                  <a:lnTo>
                    <a:pt x="834406" y="973068"/>
                  </a:lnTo>
                  <a:lnTo>
                    <a:pt x="0" y="973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316806">
              <a:off x="417163" y="1219782"/>
              <a:ext cx="1173391" cy="508377"/>
            </a:xfrm>
            <a:custGeom>
              <a:avLst/>
              <a:gdLst/>
              <a:ahLst/>
              <a:cxnLst/>
              <a:rect l="l" t="t" r="r" b="b"/>
              <a:pathLst>
                <a:path w="1173391" h="508377">
                  <a:moveTo>
                    <a:pt x="0" y="0"/>
                  </a:moveTo>
                  <a:lnTo>
                    <a:pt x="1173391" y="0"/>
                  </a:lnTo>
                  <a:lnTo>
                    <a:pt x="1173391" y="508376"/>
                  </a:lnTo>
                  <a:lnTo>
                    <a:pt x="0" y="508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32966" t="-1699" r="-258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1099832">
            <a:off x="10611870" y="6513341"/>
            <a:ext cx="1722388" cy="1722388"/>
            <a:chOff x="0" y="0"/>
            <a:chExt cx="2296517" cy="2296517"/>
          </a:xfrm>
        </p:grpSpPr>
        <p:sp>
          <p:nvSpPr>
            <p:cNvPr id="21" name="Freeform 21"/>
            <p:cNvSpPr/>
            <p:nvPr/>
          </p:nvSpPr>
          <p:spPr>
            <a:xfrm rot="-2715258">
              <a:off x="954702" y="1912099"/>
              <a:ext cx="157355" cy="251644"/>
            </a:xfrm>
            <a:custGeom>
              <a:avLst/>
              <a:gdLst/>
              <a:ahLst/>
              <a:cxnLst/>
              <a:rect l="l" t="t" r="r" b="b"/>
              <a:pathLst>
                <a:path w="157355" h="251644">
                  <a:moveTo>
                    <a:pt x="0" y="0"/>
                  </a:moveTo>
                  <a:lnTo>
                    <a:pt x="157354" y="0"/>
                  </a:lnTo>
                  <a:lnTo>
                    <a:pt x="157354" y="251644"/>
                  </a:lnTo>
                  <a:lnTo>
                    <a:pt x="0" y="25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49714" b="-793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flipH="1" flipV="1">
              <a:off x="999024" y="1096439"/>
              <a:ext cx="0" cy="835205"/>
            </a:xfrm>
            <a:prstGeom prst="line">
              <a:avLst/>
            </a:prstGeom>
            <a:ln w="3684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 flipH="1" flipV="1">
              <a:off x="999024" y="1720548"/>
              <a:ext cx="0" cy="241342"/>
            </a:xfrm>
            <a:prstGeom prst="line">
              <a:avLst/>
            </a:prstGeom>
            <a:ln w="63160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 flipH="1">
              <a:off x="636435" y="1352660"/>
              <a:ext cx="725178" cy="0"/>
            </a:xfrm>
            <a:prstGeom prst="line">
              <a:avLst/>
            </a:prstGeom>
            <a:ln w="3684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flipH="1" flipV="1">
              <a:off x="587111" y="1173708"/>
              <a:ext cx="823826" cy="0"/>
            </a:xfrm>
            <a:prstGeom prst="line">
              <a:avLst/>
            </a:prstGeom>
            <a:ln w="3684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 flipH="1" flipV="1">
              <a:off x="587111" y="1529604"/>
              <a:ext cx="823826" cy="0"/>
            </a:xfrm>
            <a:prstGeom prst="line">
              <a:avLst/>
            </a:prstGeom>
            <a:ln w="3684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7"/>
            <p:cNvGrpSpPr/>
            <p:nvPr/>
          </p:nvGrpSpPr>
          <p:grpSpPr>
            <a:xfrm rot="-1099832">
              <a:off x="239651" y="239651"/>
              <a:ext cx="1817215" cy="181721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66DAA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4134" tIns="54134" rIns="54134" bIns="541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6102334">
              <a:off x="1044617" y="580109"/>
              <a:ext cx="334966" cy="503392"/>
            </a:xfrm>
            <a:custGeom>
              <a:avLst/>
              <a:gdLst/>
              <a:ahLst/>
              <a:cxnLst/>
              <a:rect l="l" t="t" r="r" b="b"/>
              <a:pathLst>
                <a:path w="334966" h="503392">
                  <a:moveTo>
                    <a:pt x="0" y="0"/>
                  </a:moveTo>
                  <a:lnTo>
                    <a:pt x="334967" y="0"/>
                  </a:lnTo>
                  <a:lnTo>
                    <a:pt x="334967" y="503392"/>
                  </a:lnTo>
                  <a:lnTo>
                    <a:pt x="0" y="503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7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591940">
              <a:off x="878739" y="274838"/>
              <a:ext cx="705522" cy="343060"/>
            </a:xfrm>
            <a:custGeom>
              <a:avLst/>
              <a:gdLst/>
              <a:ahLst/>
              <a:cxnLst/>
              <a:rect l="l" t="t" r="r" b="b"/>
              <a:pathLst>
                <a:path w="705522" h="343060">
                  <a:moveTo>
                    <a:pt x="0" y="0"/>
                  </a:moveTo>
                  <a:lnTo>
                    <a:pt x="705521" y="0"/>
                  </a:lnTo>
                  <a:lnTo>
                    <a:pt x="705521" y="343060"/>
                  </a:lnTo>
                  <a:lnTo>
                    <a:pt x="0" y="343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2"/>
            <p:cNvGrpSpPr/>
            <p:nvPr/>
          </p:nvGrpSpPr>
          <p:grpSpPr>
            <a:xfrm rot="-1824231">
              <a:off x="1237182" y="460750"/>
              <a:ext cx="57152" cy="87609"/>
              <a:chOff x="0" y="0"/>
              <a:chExt cx="70480" cy="10804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0480" cy="108040"/>
              </a:xfrm>
              <a:custGeom>
                <a:avLst/>
                <a:gdLst/>
                <a:ahLst/>
                <a:cxnLst/>
                <a:rect l="l" t="t" r="r" b="b"/>
                <a:pathLst>
                  <a:path w="70480" h="108040">
                    <a:moveTo>
                      <a:pt x="35240" y="0"/>
                    </a:moveTo>
                    <a:lnTo>
                      <a:pt x="35240" y="0"/>
                    </a:lnTo>
                    <a:cubicBezTo>
                      <a:pt x="44586" y="0"/>
                      <a:pt x="53550" y="3713"/>
                      <a:pt x="60159" y="10322"/>
                    </a:cubicBezTo>
                    <a:cubicBezTo>
                      <a:pt x="66768" y="16930"/>
                      <a:pt x="70480" y="25894"/>
                      <a:pt x="70480" y="35240"/>
                    </a:cubicBezTo>
                    <a:lnTo>
                      <a:pt x="70480" y="72800"/>
                    </a:lnTo>
                    <a:cubicBezTo>
                      <a:pt x="70480" y="92262"/>
                      <a:pt x="54703" y="108040"/>
                      <a:pt x="35240" y="108040"/>
                    </a:cubicBezTo>
                    <a:lnTo>
                      <a:pt x="35240" y="108040"/>
                    </a:lnTo>
                    <a:cubicBezTo>
                      <a:pt x="25894" y="108040"/>
                      <a:pt x="16930" y="104327"/>
                      <a:pt x="10322" y="97718"/>
                    </a:cubicBezTo>
                    <a:cubicBezTo>
                      <a:pt x="3713" y="91109"/>
                      <a:pt x="0" y="82146"/>
                      <a:pt x="0" y="72800"/>
                    </a:cubicBezTo>
                    <a:lnTo>
                      <a:pt x="0" y="35240"/>
                    </a:lnTo>
                    <a:cubicBezTo>
                      <a:pt x="0" y="15778"/>
                      <a:pt x="15778" y="0"/>
                      <a:pt x="3524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70480" cy="16519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5" name="AutoShape 35"/>
            <p:cNvSpPr/>
            <p:nvPr/>
          </p:nvSpPr>
          <p:spPr>
            <a:xfrm flipH="1" flipV="1">
              <a:off x="1224810" y="435400"/>
              <a:ext cx="25980" cy="44275"/>
            </a:xfrm>
            <a:prstGeom prst="line">
              <a:avLst/>
            </a:prstGeom>
            <a:ln w="5263" cap="rnd">
              <a:solidFill>
                <a:srgbClr val="73737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36"/>
            <p:cNvGrpSpPr/>
            <p:nvPr/>
          </p:nvGrpSpPr>
          <p:grpSpPr>
            <a:xfrm rot="-1824231">
              <a:off x="1211653" y="422423"/>
              <a:ext cx="26825" cy="2682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737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19634" tIns="19634" rIns="19634" bIns="19634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</p:grpSp>
      <p:sp>
        <p:nvSpPr>
          <p:cNvPr id="39" name="TextBox 39"/>
          <p:cNvSpPr txBox="1"/>
          <p:nvPr/>
        </p:nvSpPr>
        <p:spPr>
          <a:xfrm>
            <a:off x="1862363" y="2906399"/>
            <a:ext cx="14921540" cy="16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794" lvl="1" indent="-361397" algn="l">
              <a:lnSpc>
                <a:spcPts val="4218"/>
              </a:lnSpc>
              <a:buFont typeface="Arial"/>
              <a:buChar char="•"/>
            </a:pPr>
            <a:r>
              <a:rPr lang="en-US" sz="3347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No particular group was “right” or “wrong.” Different groups chose different agave habitats to protect because they had </a:t>
            </a:r>
            <a:r>
              <a:rPr lang="en-US" sz="3347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different information</a:t>
            </a:r>
            <a:r>
              <a:rPr lang="en-US" sz="3347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  <a:p>
            <a:pPr algn="l">
              <a:lnSpc>
                <a:spcPts val="4218"/>
              </a:lnSpc>
            </a:pPr>
            <a:endParaRPr lang="en-US" sz="3347" dirty="0">
              <a:solidFill>
                <a:srgbClr val="42414C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0" name="Freeform 40"/>
          <p:cNvSpPr/>
          <p:nvPr/>
        </p:nvSpPr>
        <p:spPr>
          <a:xfrm rot="2028913">
            <a:off x="2651845" y="8025173"/>
            <a:ext cx="1042727" cy="917321"/>
          </a:xfrm>
          <a:custGeom>
            <a:avLst/>
            <a:gdLst/>
            <a:ahLst/>
            <a:cxnLst/>
            <a:rect l="l" t="t" r="r" b="b"/>
            <a:pathLst>
              <a:path w="1042727" h="917321">
                <a:moveTo>
                  <a:pt x="0" y="0"/>
                </a:moveTo>
                <a:lnTo>
                  <a:pt x="1042728" y="0"/>
                </a:lnTo>
                <a:lnTo>
                  <a:pt x="1042728" y="917321"/>
                </a:lnTo>
                <a:lnTo>
                  <a:pt x="0" y="9173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3496851" y="7603205"/>
            <a:ext cx="5433198" cy="140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8"/>
              </a:lnSpc>
            </a:pPr>
            <a:r>
              <a:rPr lang="en-US" sz="4998" b="1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Answer question 7</a:t>
            </a:r>
          </a:p>
          <a:p>
            <a:pPr marL="0" lvl="0" indent="0" algn="ctr">
              <a:lnSpc>
                <a:spcPts val="5448"/>
              </a:lnSpc>
            </a:pPr>
            <a:r>
              <a:rPr lang="en-US" sz="4998" b="1">
                <a:solidFill>
                  <a:srgbClr val="DA622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on your worksheet.</a:t>
            </a:r>
          </a:p>
        </p:txBody>
      </p:sp>
      <p:sp>
        <p:nvSpPr>
          <p:cNvPr id="42" name="TextBox 42"/>
          <p:cNvSpPr txBox="1"/>
          <p:nvPr/>
        </p:nvSpPr>
        <p:spPr>
          <a:xfrm rot="-5400000">
            <a:off x="16917908" y="8863954"/>
            <a:ext cx="2159461" cy="2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4"/>
              </a:lnSpc>
            </a:pPr>
            <a:r>
              <a:rPr lang="en-US" sz="2013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E. Vasquez-Arroyo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7403">
            <a:off x="7883303" y="2935167"/>
            <a:ext cx="7956071" cy="6292529"/>
          </a:xfrm>
          <a:custGeom>
            <a:avLst/>
            <a:gdLst/>
            <a:ahLst/>
            <a:cxnLst/>
            <a:rect l="l" t="t" r="r" b="b"/>
            <a:pathLst>
              <a:path w="7956071" h="6292529">
                <a:moveTo>
                  <a:pt x="0" y="0"/>
                </a:moveTo>
                <a:lnTo>
                  <a:pt x="7956071" y="0"/>
                </a:lnTo>
                <a:lnTo>
                  <a:pt x="7956071" y="6292529"/>
                </a:lnTo>
                <a:lnTo>
                  <a:pt x="0" y="6292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488129">
            <a:off x="9959000" y="5018870"/>
            <a:ext cx="3624321" cy="149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11"/>
              </a:lnSpc>
              <a:spcBef>
                <a:spcPct val="0"/>
              </a:spcBef>
            </a:pPr>
            <a:r>
              <a:rPr lang="en-US" sz="9676">
                <a:solidFill>
                  <a:srgbClr val="FFBD59"/>
                </a:solidFill>
                <a:latin typeface="More Sugar"/>
                <a:ea typeface="More Sugar"/>
                <a:cs typeface="More Sugar"/>
                <a:sym typeface="More Sugar"/>
              </a:rPr>
              <a:t>BATS</a:t>
            </a:r>
          </a:p>
        </p:txBody>
      </p:sp>
      <p:sp>
        <p:nvSpPr>
          <p:cNvPr id="5" name="Freeform 5"/>
          <p:cNvSpPr/>
          <p:nvPr/>
        </p:nvSpPr>
        <p:spPr>
          <a:xfrm>
            <a:off x="13380125" y="2031871"/>
            <a:ext cx="4040490" cy="7995245"/>
          </a:xfrm>
          <a:custGeom>
            <a:avLst/>
            <a:gdLst/>
            <a:ahLst/>
            <a:cxnLst/>
            <a:rect l="l" t="t" r="r" b="b"/>
            <a:pathLst>
              <a:path w="4040490" h="7995245">
                <a:moveTo>
                  <a:pt x="0" y="0"/>
                </a:moveTo>
                <a:lnTo>
                  <a:pt x="4040490" y="0"/>
                </a:lnTo>
                <a:lnTo>
                  <a:pt x="4040490" y="7995245"/>
                </a:lnTo>
                <a:lnTo>
                  <a:pt x="0" y="7995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4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488129">
            <a:off x="9604603" y="7232753"/>
            <a:ext cx="4916993" cy="148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51"/>
              </a:lnSpc>
              <a:spcBef>
                <a:spcPct val="0"/>
              </a:spcBef>
            </a:pPr>
            <a:r>
              <a:rPr lang="en-US" sz="9709">
                <a:solidFill>
                  <a:srgbClr val="5D8EA5"/>
                </a:solidFill>
                <a:latin typeface="More Sugar"/>
                <a:ea typeface="More Sugar"/>
                <a:cs typeface="More Sugar"/>
                <a:sym typeface="More Sugar"/>
              </a:rPr>
              <a:t>AGAVE</a:t>
            </a:r>
          </a:p>
        </p:txBody>
      </p:sp>
      <p:sp>
        <p:nvSpPr>
          <p:cNvPr id="7" name="TextBox 7"/>
          <p:cNvSpPr txBox="1"/>
          <p:nvPr/>
        </p:nvSpPr>
        <p:spPr>
          <a:xfrm rot="-488129">
            <a:off x="10981349" y="5654789"/>
            <a:ext cx="1866543" cy="205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043"/>
              </a:lnSpc>
              <a:spcBef>
                <a:spcPct val="0"/>
              </a:spcBef>
            </a:pPr>
            <a:r>
              <a:rPr lang="en-US" sz="1336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+</a:t>
            </a:r>
          </a:p>
        </p:txBody>
      </p:sp>
      <p:sp>
        <p:nvSpPr>
          <p:cNvPr id="8" name="Freeform 8"/>
          <p:cNvSpPr/>
          <p:nvPr/>
        </p:nvSpPr>
        <p:spPr>
          <a:xfrm>
            <a:off x="9525447" y="1757348"/>
            <a:ext cx="4363554" cy="3371837"/>
          </a:xfrm>
          <a:custGeom>
            <a:avLst/>
            <a:gdLst/>
            <a:ahLst/>
            <a:cxnLst/>
            <a:rect l="l" t="t" r="r" b="b"/>
            <a:pathLst>
              <a:path w="4363554" h="3371837">
                <a:moveTo>
                  <a:pt x="0" y="0"/>
                </a:moveTo>
                <a:lnTo>
                  <a:pt x="4363554" y="0"/>
                </a:lnTo>
                <a:lnTo>
                  <a:pt x="4363554" y="3371837"/>
                </a:lnTo>
                <a:lnTo>
                  <a:pt x="0" y="3371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434091">
            <a:off x="1874691" y="1261381"/>
            <a:ext cx="5452444" cy="35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8951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Great</a:t>
            </a:r>
          </a:p>
          <a:p>
            <a:pPr algn="ctr">
              <a:lnSpc>
                <a:spcPts val="9130"/>
              </a:lnSpc>
            </a:pPr>
            <a:r>
              <a:rPr lang="en-US" sz="8951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Work</a:t>
            </a:r>
          </a:p>
          <a:p>
            <a:pPr marL="0" lvl="0" indent="0" algn="ctr">
              <a:lnSpc>
                <a:spcPts val="9130"/>
              </a:lnSpc>
            </a:pPr>
            <a:r>
              <a:rPr lang="en-US" sz="8951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Scientists!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56323" y="7981177"/>
            <a:ext cx="5050917" cy="1487291"/>
            <a:chOff x="0" y="0"/>
            <a:chExt cx="6734556" cy="1983055"/>
          </a:xfrm>
        </p:grpSpPr>
        <p:sp>
          <p:nvSpPr>
            <p:cNvPr id="11" name="AutoShape 11"/>
            <p:cNvSpPr/>
            <p:nvPr/>
          </p:nvSpPr>
          <p:spPr>
            <a:xfrm>
              <a:off x="792846" y="1951305"/>
              <a:ext cx="5148865" cy="0"/>
            </a:xfrm>
            <a:prstGeom prst="line">
              <a:avLst/>
            </a:prstGeom>
            <a:ln w="63500" cap="flat">
              <a:solidFill>
                <a:srgbClr val="A2845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795727" y="0"/>
              <a:ext cx="1143103" cy="1131615"/>
            </a:xfrm>
            <a:custGeom>
              <a:avLst/>
              <a:gdLst/>
              <a:ahLst/>
              <a:cxnLst/>
              <a:rect l="l" t="t" r="r" b="b"/>
              <a:pathLst>
                <a:path w="1143103" h="1131615">
                  <a:moveTo>
                    <a:pt x="0" y="0"/>
                  </a:moveTo>
                  <a:lnTo>
                    <a:pt x="1143103" y="0"/>
                  </a:lnTo>
                  <a:lnTo>
                    <a:pt x="1143103" y="1131615"/>
                  </a:lnTo>
                  <a:lnTo>
                    <a:pt x="0" y="113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69169"/>
              <a:ext cx="6734556" cy="1137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6"/>
                </a:lnSpc>
              </a:pPr>
              <a:r>
                <a:rPr lang="en-US" sz="2471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Brought to you by </a:t>
              </a:r>
            </a:p>
            <a:p>
              <a:pPr marL="0" lvl="0" indent="0" algn="ctr">
                <a:lnSpc>
                  <a:spcPts val="2586"/>
                </a:lnSpc>
              </a:pPr>
              <a:r>
                <a:rPr lang="en-US" sz="2841" spc="181">
                  <a:solidFill>
                    <a:srgbClr val="70AB37"/>
                  </a:solidFill>
                  <a:latin typeface="Avenir"/>
                  <a:ea typeface="Avenir"/>
                  <a:cs typeface="Avenir"/>
                  <a:sym typeface="Avenir"/>
                </a:rPr>
                <a:t>The Asombro Institute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4661447" y="1111286"/>
            <a:ext cx="8965106" cy="137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40"/>
              </a:lnSpc>
            </a:pPr>
            <a:r>
              <a:rPr lang="en-US" sz="8960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Yearly Migration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450985" y="2779165"/>
            <a:ext cx="7412539" cy="97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8"/>
              </a:lnSpc>
            </a:pPr>
            <a:r>
              <a:rPr lang="en-US" sz="3582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When these bats migrate </a:t>
            </a:r>
            <a:r>
              <a:rPr lang="en-US" sz="3582" b="1">
                <a:solidFill>
                  <a:srgbClr val="F69309"/>
                </a:solidFill>
                <a:latin typeface="Kalam Bold"/>
                <a:ea typeface="Kalam Bold"/>
                <a:cs typeface="Kalam Bold"/>
                <a:sym typeface="Kalam Bold"/>
              </a:rPr>
              <a:t>south</a:t>
            </a:r>
            <a:r>
              <a:rPr lang="en-US" sz="3582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in the fall, they feed on </a:t>
            </a:r>
            <a:r>
              <a:rPr lang="en-US" sz="3582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agave flowers.</a:t>
            </a:r>
          </a:p>
        </p:txBody>
      </p:sp>
      <p:sp>
        <p:nvSpPr>
          <p:cNvPr id="44" name="Freeform 44"/>
          <p:cNvSpPr/>
          <p:nvPr/>
        </p:nvSpPr>
        <p:spPr>
          <a:xfrm rot="-231795">
            <a:off x="2095107" y="5252359"/>
            <a:ext cx="2528298" cy="4302623"/>
          </a:xfrm>
          <a:custGeom>
            <a:avLst/>
            <a:gdLst/>
            <a:ahLst/>
            <a:cxnLst/>
            <a:rect l="l" t="t" r="r" b="b"/>
            <a:pathLst>
              <a:path w="2528298" h="4302623">
                <a:moveTo>
                  <a:pt x="0" y="0"/>
                </a:moveTo>
                <a:lnTo>
                  <a:pt x="2528298" y="0"/>
                </a:lnTo>
                <a:lnTo>
                  <a:pt x="2528298" y="4302624"/>
                </a:lnTo>
                <a:lnTo>
                  <a:pt x="0" y="430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351" t="-17296" r="-91107" b="-160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66185">
            <a:off x="5038302" y="5287741"/>
            <a:ext cx="4882091" cy="3923981"/>
          </a:xfrm>
          <a:custGeom>
            <a:avLst/>
            <a:gdLst/>
            <a:ahLst/>
            <a:cxnLst/>
            <a:rect l="l" t="t" r="r" b="b"/>
            <a:pathLst>
              <a:path w="4882091" h="3923981">
                <a:moveTo>
                  <a:pt x="0" y="0"/>
                </a:moveTo>
                <a:lnTo>
                  <a:pt x="4882092" y="0"/>
                </a:lnTo>
                <a:lnTo>
                  <a:pt x="4882092" y="3923981"/>
                </a:lnTo>
                <a:lnTo>
                  <a:pt x="0" y="3923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FFBD59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711549" y="4071014"/>
            <a:ext cx="8891411" cy="87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3182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 beginning of this journey takes them through part of New Mexico! (look at the map)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A696086-63EC-354D-208D-917B936C2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04" y="2514344"/>
            <a:ext cx="6896496" cy="6880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852267" y="1676899"/>
            <a:ext cx="892669" cy="921464"/>
          </a:xfrm>
          <a:custGeom>
            <a:avLst/>
            <a:gdLst/>
            <a:ahLst/>
            <a:cxnLst/>
            <a:rect l="l" t="t" r="r" b="b"/>
            <a:pathLst>
              <a:path w="892669" h="921464">
                <a:moveTo>
                  <a:pt x="0" y="0"/>
                </a:moveTo>
                <a:lnTo>
                  <a:pt x="892669" y="0"/>
                </a:lnTo>
                <a:lnTo>
                  <a:pt x="892669" y="921464"/>
                </a:lnTo>
                <a:lnTo>
                  <a:pt x="0" y="9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1864920" y="5612237"/>
            <a:ext cx="887003" cy="637533"/>
          </a:xfrm>
          <a:custGeom>
            <a:avLst/>
            <a:gdLst/>
            <a:ahLst/>
            <a:cxnLst/>
            <a:rect l="l" t="t" r="r" b="b"/>
            <a:pathLst>
              <a:path w="887003" h="637533">
                <a:moveTo>
                  <a:pt x="0" y="0"/>
                </a:moveTo>
                <a:lnTo>
                  <a:pt x="887003" y="0"/>
                </a:lnTo>
                <a:lnTo>
                  <a:pt x="887003" y="637534"/>
                </a:lnTo>
                <a:lnTo>
                  <a:pt x="0" y="637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1897992" y="3135820"/>
            <a:ext cx="820859" cy="744930"/>
          </a:xfrm>
          <a:custGeom>
            <a:avLst/>
            <a:gdLst/>
            <a:ahLst/>
            <a:cxnLst/>
            <a:rect l="l" t="t" r="r" b="b"/>
            <a:pathLst>
              <a:path w="820859" h="744930">
                <a:moveTo>
                  <a:pt x="0" y="0"/>
                </a:moveTo>
                <a:lnTo>
                  <a:pt x="820859" y="0"/>
                </a:lnTo>
                <a:lnTo>
                  <a:pt x="820859" y="744930"/>
                </a:lnTo>
                <a:lnTo>
                  <a:pt x="0" y="744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5564914" y="5615449"/>
            <a:ext cx="1088121" cy="631110"/>
          </a:xfrm>
          <a:custGeom>
            <a:avLst/>
            <a:gdLst/>
            <a:ahLst/>
            <a:cxnLst/>
            <a:rect l="l" t="t" r="r" b="b"/>
            <a:pathLst>
              <a:path w="1088121" h="631110">
                <a:moveTo>
                  <a:pt x="0" y="0"/>
                </a:moveTo>
                <a:lnTo>
                  <a:pt x="1088121" y="0"/>
                </a:lnTo>
                <a:lnTo>
                  <a:pt x="1088121" y="631110"/>
                </a:lnTo>
                <a:lnTo>
                  <a:pt x="0" y="631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8179" y="1767039"/>
            <a:ext cx="835774" cy="684290"/>
          </a:xfrm>
          <a:custGeom>
            <a:avLst/>
            <a:gdLst/>
            <a:ahLst/>
            <a:cxnLst/>
            <a:rect l="l" t="t" r="r" b="b"/>
            <a:pathLst>
              <a:path w="835774" h="684290">
                <a:moveTo>
                  <a:pt x="0" y="0"/>
                </a:moveTo>
                <a:lnTo>
                  <a:pt x="835775" y="0"/>
                </a:lnTo>
                <a:lnTo>
                  <a:pt x="835775" y="684290"/>
                </a:lnTo>
                <a:lnTo>
                  <a:pt x="0" y="684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5677035" y="2924476"/>
            <a:ext cx="692217" cy="1038974"/>
          </a:xfrm>
          <a:custGeom>
            <a:avLst/>
            <a:gdLst/>
            <a:ahLst/>
            <a:cxnLst/>
            <a:rect l="l" t="t" r="r" b="b"/>
            <a:pathLst>
              <a:path w="692217" h="1038974">
                <a:moveTo>
                  <a:pt x="0" y="0"/>
                </a:moveTo>
                <a:lnTo>
                  <a:pt x="692216" y="0"/>
                </a:lnTo>
                <a:lnTo>
                  <a:pt x="692216" y="1038975"/>
                </a:lnTo>
                <a:lnTo>
                  <a:pt x="0" y="1038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323281" y="7864436"/>
            <a:ext cx="1020933" cy="1453326"/>
            <a:chOff x="0" y="0"/>
            <a:chExt cx="1361243" cy="1937769"/>
          </a:xfrm>
        </p:grpSpPr>
        <p:sp>
          <p:nvSpPr>
            <p:cNvPr id="9" name="Freeform 9"/>
            <p:cNvSpPr/>
            <p:nvPr/>
          </p:nvSpPr>
          <p:spPr>
            <a:xfrm>
              <a:off x="419568" y="199047"/>
              <a:ext cx="535400" cy="1738721"/>
            </a:xfrm>
            <a:custGeom>
              <a:avLst/>
              <a:gdLst/>
              <a:ahLst/>
              <a:cxnLst/>
              <a:rect l="l" t="t" r="r" b="b"/>
              <a:pathLst>
                <a:path w="535400" h="1738721">
                  <a:moveTo>
                    <a:pt x="0" y="0"/>
                  </a:moveTo>
                  <a:lnTo>
                    <a:pt x="535400" y="0"/>
                  </a:lnTo>
                  <a:lnTo>
                    <a:pt x="535400" y="1738722"/>
                  </a:lnTo>
                  <a:lnTo>
                    <a:pt x="0" y="173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10496" t="-227" r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3637404">
              <a:off x="756754" y="213299"/>
              <a:ext cx="650322" cy="275005"/>
            </a:xfrm>
            <a:custGeom>
              <a:avLst/>
              <a:gdLst/>
              <a:ahLst/>
              <a:cxnLst/>
              <a:rect l="l" t="t" r="r" b="b"/>
              <a:pathLst>
                <a:path w="650322" h="275005">
                  <a:moveTo>
                    <a:pt x="0" y="0"/>
                  </a:moveTo>
                  <a:lnTo>
                    <a:pt x="650322" y="0"/>
                  </a:lnTo>
                  <a:lnTo>
                    <a:pt x="650322" y="275005"/>
                  </a:lnTo>
                  <a:lnTo>
                    <a:pt x="0" y="275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65290" t="-98676" b="-43500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7213258">
              <a:off x="-42681" y="212676"/>
              <a:ext cx="650322" cy="275005"/>
            </a:xfrm>
            <a:custGeom>
              <a:avLst/>
              <a:gdLst/>
              <a:ahLst/>
              <a:cxnLst/>
              <a:rect l="l" t="t" r="r" b="b"/>
              <a:pathLst>
                <a:path w="650322" h="275005">
                  <a:moveTo>
                    <a:pt x="0" y="0"/>
                  </a:moveTo>
                  <a:lnTo>
                    <a:pt x="650322" y="0"/>
                  </a:lnTo>
                  <a:lnTo>
                    <a:pt x="650322" y="275005"/>
                  </a:lnTo>
                  <a:lnTo>
                    <a:pt x="0" y="275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65290" t="-98676" b="-4350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460089" y="7851322"/>
            <a:ext cx="854603" cy="1345831"/>
          </a:xfrm>
          <a:custGeom>
            <a:avLst/>
            <a:gdLst/>
            <a:ahLst/>
            <a:cxnLst/>
            <a:rect l="l" t="t" r="r" b="b"/>
            <a:pathLst>
              <a:path w="854603" h="1345831">
                <a:moveTo>
                  <a:pt x="0" y="0"/>
                </a:moveTo>
                <a:lnTo>
                  <a:pt x="854602" y="0"/>
                </a:lnTo>
                <a:lnTo>
                  <a:pt x="854602" y="1345831"/>
                </a:lnTo>
                <a:lnTo>
                  <a:pt x="0" y="1345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1536860" y="7851322"/>
            <a:ext cx="850274" cy="1345831"/>
            <a:chOff x="0" y="0"/>
            <a:chExt cx="1133699" cy="1794442"/>
          </a:xfrm>
        </p:grpSpPr>
        <p:sp>
          <p:nvSpPr>
            <p:cNvPr id="14" name="Freeform 14"/>
            <p:cNvSpPr/>
            <p:nvPr/>
          </p:nvSpPr>
          <p:spPr>
            <a:xfrm>
              <a:off x="170710" y="74911"/>
              <a:ext cx="822883" cy="1719530"/>
            </a:xfrm>
            <a:custGeom>
              <a:avLst/>
              <a:gdLst/>
              <a:ahLst/>
              <a:cxnLst/>
              <a:rect l="l" t="t" r="r" b="b"/>
              <a:pathLst>
                <a:path w="822883" h="1719530">
                  <a:moveTo>
                    <a:pt x="0" y="0"/>
                  </a:moveTo>
                  <a:lnTo>
                    <a:pt x="822883" y="0"/>
                  </a:lnTo>
                  <a:lnTo>
                    <a:pt x="822883" y="1719531"/>
                  </a:lnTo>
                  <a:lnTo>
                    <a:pt x="0" y="1719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5662" r="-512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722639" y="130848"/>
              <a:ext cx="541908" cy="280211"/>
            </a:xfrm>
            <a:custGeom>
              <a:avLst/>
              <a:gdLst/>
              <a:ahLst/>
              <a:cxnLst/>
              <a:rect l="l" t="t" r="r" b="b"/>
              <a:pathLst>
                <a:path w="541908" h="280211">
                  <a:moveTo>
                    <a:pt x="0" y="0"/>
                  </a:moveTo>
                  <a:lnTo>
                    <a:pt x="541908" y="0"/>
                  </a:lnTo>
                  <a:lnTo>
                    <a:pt x="541908" y="280211"/>
                  </a:lnTo>
                  <a:lnTo>
                    <a:pt x="0" y="28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14137" t="-95556" b="-4180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-130848" y="130848"/>
              <a:ext cx="541908" cy="280211"/>
            </a:xfrm>
            <a:custGeom>
              <a:avLst/>
              <a:gdLst/>
              <a:ahLst/>
              <a:cxnLst/>
              <a:rect l="l" t="t" r="r" b="b"/>
              <a:pathLst>
                <a:path w="541908" h="280211">
                  <a:moveTo>
                    <a:pt x="0" y="0"/>
                  </a:moveTo>
                  <a:lnTo>
                    <a:pt x="541907" y="0"/>
                  </a:lnTo>
                  <a:lnTo>
                    <a:pt x="541907" y="280211"/>
                  </a:lnTo>
                  <a:lnTo>
                    <a:pt x="0" y="28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14137" t="-95556" b="-4180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16053" y="5593857"/>
            <a:ext cx="8272123" cy="7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214" lvl="1" indent="-279107" algn="l">
              <a:lnSpc>
                <a:spcPts val="2792"/>
              </a:lnSpc>
              <a:buFont typeface="Arial"/>
              <a:buChar char="•"/>
            </a:pP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 students at the very end of each line wear a sign as shown.</a:t>
            </a:r>
          </a:p>
        </p:txBody>
      </p:sp>
      <p:sp>
        <p:nvSpPr>
          <p:cNvPr id="18" name="Freeform 18"/>
          <p:cNvSpPr/>
          <p:nvPr/>
        </p:nvSpPr>
        <p:spPr>
          <a:xfrm>
            <a:off x="3057602" y="5957376"/>
            <a:ext cx="848576" cy="352159"/>
          </a:xfrm>
          <a:custGeom>
            <a:avLst/>
            <a:gdLst/>
            <a:ahLst/>
            <a:cxnLst/>
            <a:rect l="l" t="t" r="r" b="b"/>
            <a:pathLst>
              <a:path w="848576" h="352159">
                <a:moveTo>
                  <a:pt x="0" y="0"/>
                </a:moveTo>
                <a:lnTo>
                  <a:pt x="848576" y="0"/>
                </a:lnTo>
                <a:lnTo>
                  <a:pt x="848576" y="352159"/>
                </a:lnTo>
                <a:lnTo>
                  <a:pt x="0" y="3521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144317" y="2021553"/>
            <a:ext cx="7683847" cy="146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637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Help the Balloon-Bat</a:t>
            </a:r>
          </a:p>
          <a:p>
            <a:pPr marL="0" lvl="0" indent="0" algn="ctr">
              <a:lnSpc>
                <a:spcPts val="5482"/>
              </a:lnSpc>
            </a:pPr>
            <a:r>
              <a:rPr lang="en-US" sz="637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migrate!</a:t>
            </a:r>
          </a:p>
        </p:txBody>
      </p:sp>
      <p:grpSp>
        <p:nvGrpSpPr>
          <p:cNvPr id="20" name="Group 20"/>
          <p:cNvGrpSpPr/>
          <p:nvPr/>
        </p:nvGrpSpPr>
        <p:grpSpPr>
          <a:xfrm rot="-1597277">
            <a:off x="744335" y="1826680"/>
            <a:ext cx="1332726" cy="1655640"/>
            <a:chOff x="0" y="0"/>
            <a:chExt cx="1776968" cy="2207521"/>
          </a:xfrm>
        </p:grpSpPr>
        <p:sp>
          <p:nvSpPr>
            <p:cNvPr id="21" name="Freeform 21"/>
            <p:cNvSpPr/>
            <p:nvPr/>
          </p:nvSpPr>
          <p:spPr>
            <a:xfrm rot="454753">
              <a:off x="126845" y="91615"/>
              <a:ext cx="1523278" cy="2024290"/>
            </a:xfrm>
            <a:custGeom>
              <a:avLst/>
              <a:gdLst/>
              <a:ahLst/>
              <a:cxnLst/>
              <a:rect l="l" t="t" r="r" b="b"/>
              <a:pathLst>
                <a:path w="1523278" h="2024290">
                  <a:moveTo>
                    <a:pt x="0" y="0"/>
                  </a:moveTo>
                  <a:lnTo>
                    <a:pt x="1523278" y="0"/>
                  </a:lnTo>
                  <a:lnTo>
                    <a:pt x="1523278" y="2024290"/>
                  </a:lnTo>
                  <a:lnTo>
                    <a:pt x="0" y="2024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8762">
              <a:off x="282223" y="555185"/>
              <a:ext cx="1255708" cy="970320"/>
            </a:xfrm>
            <a:custGeom>
              <a:avLst/>
              <a:gdLst/>
              <a:ahLst/>
              <a:cxnLst/>
              <a:rect l="l" t="t" r="r" b="b"/>
              <a:pathLst>
                <a:path w="1255708" h="970320">
                  <a:moveTo>
                    <a:pt x="0" y="0"/>
                  </a:moveTo>
                  <a:lnTo>
                    <a:pt x="1255708" y="0"/>
                  </a:lnTo>
                  <a:lnTo>
                    <a:pt x="1255708" y="970320"/>
                  </a:lnTo>
                  <a:lnTo>
                    <a:pt x="0" y="970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189412" y="7803997"/>
            <a:ext cx="978729" cy="1513766"/>
            <a:chOff x="0" y="0"/>
            <a:chExt cx="1304972" cy="2018354"/>
          </a:xfrm>
        </p:grpSpPr>
        <p:sp>
          <p:nvSpPr>
            <p:cNvPr id="24" name="Freeform 24"/>
            <p:cNvSpPr/>
            <p:nvPr/>
          </p:nvSpPr>
          <p:spPr>
            <a:xfrm>
              <a:off x="341737" y="0"/>
              <a:ext cx="680287" cy="1572261"/>
            </a:xfrm>
            <a:custGeom>
              <a:avLst/>
              <a:gdLst/>
              <a:ahLst/>
              <a:cxnLst/>
              <a:rect l="l" t="t" r="r" b="b"/>
              <a:pathLst>
                <a:path w="680287" h="1572261">
                  <a:moveTo>
                    <a:pt x="0" y="0"/>
                  </a:moveTo>
                  <a:lnTo>
                    <a:pt x="680287" y="0"/>
                  </a:lnTo>
                  <a:lnTo>
                    <a:pt x="680287" y="1572261"/>
                  </a:lnTo>
                  <a:lnTo>
                    <a:pt x="0" y="1572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b="-664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1364237"/>
              <a:ext cx="1304972" cy="654117"/>
            </a:xfrm>
            <a:custGeom>
              <a:avLst/>
              <a:gdLst/>
              <a:ahLst/>
              <a:cxnLst/>
              <a:rect l="l" t="t" r="r" b="b"/>
              <a:pathLst>
                <a:path w="1304972" h="654117">
                  <a:moveTo>
                    <a:pt x="0" y="0"/>
                  </a:moveTo>
                  <a:lnTo>
                    <a:pt x="1304972" y="0"/>
                  </a:lnTo>
                  <a:lnTo>
                    <a:pt x="1304972" y="654117"/>
                  </a:lnTo>
                  <a:lnTo>
                    <a:pt x="0" y="654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181922">
            <a:off x="12533959" y="1595479"/>
            <a:ext cx="523016" cy="1222700"/>
            <a:chOff x="0" y="0"/>
            <a:chExt cx="137749" cy="32202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7749" cy="322028"/>
            </a:xfrm>
            <a:custGeom>
              <a:avLst/>
              <a:gdLst/>
              <a:ahLst/>
              <a:cxnLst/>
              <a:rect l="l" t="t" r="r" b="b"/>
              <a:pathLst>
                <a:path w="137749" h="322028">
                  <a:moveTo>
                    <a:pt x="0" y="0"/>
                  </a:moveTo>
                  <a:lnTo>
                    <a:pt x="137749" y="0"/>
                  </a:lnTo>
                  <a:lnTo>
                    <a:pt x="137749" y="322028"/>
                  </a:lnTo>
                  <a:lnTo>
                    <a:pt x="0" y="322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37749" cy="379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 rot="-5218077">
            <a:off x="12211742" y="2031560"/>
            <a:ext cx="1175939" cy="370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</a:pPr>
            <a:r>
              <a:rPr lang="en-US" sz="2501">
                <a:solidFill>
                  <a:srgbClr val="42414C"/>
                </a:solidFill>
                <a:latin typeface="Bobby Jones"/>
                <a:ea typeface="Bobby Jones"/>
                <a:cs typeface="Bobby Jones"/>
                <a:sym typeface="Bobby Jones"/>
              </a:rPr>
              <a:t>ARIZONA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519384" y="5342045"/>
            <a:ext cx="479815" cy="1182134"/>
            <a:chOff x="0" y="0"/>
            <a:chExt cx="639753" cy="1576179"/>
          </a:xfrm>
        </p:grpSpPr>
        <p:grpSp>
          <p:nvGrpSpPr>
            <p:cNvPr id="31" name="Group 31"/>
            <p:cNvGrpSpPr/>
            <p:nvPr/>
          </p:nvGrpSpPr>
          <p:grpSpPr>
            <a:xfrm rot="-86888">
              <a:off x="19635" y="7338"/>
              <a:ext cx="600482" cy="1561502"/>
              <a:chOff x="0" y="0"/>
              <a:chExt cx="118614" cy="3084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8614" cy="308445"/>
              </a:xfrm>
              <a:custGeom>
                <a:avLst/>
                <a:gdLst/>
                <a:ahLst/>
                <a:cxnLst/>
                <a:rect l="l" t="t" r="r" b="b"/>
                <a:pathLst>
                  <a:path w="118614" h="308445">
                    <a:moveTo>
                      <a:pt x="0" y="0"/>
                    </a:moveTo>
                    <a:lnTo>
                      <a:pt x="118614" y="0"/>
                    </a:lnTo>
                    <a:lnTo>
                      <a:pt x="118614" y="308445"/>
                    </a:lnTo>
                    <a:lnTo>
                      <a:pt x="0" y="3084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118614" cy="365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 rot="-5547795">
              <a:off x="-424138" y="531435"/>
              <a:ext cx="1514141" cy="470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8"/>
                </a:lnSpc>
              </a:pPr>
              <a:r>
                <a:rPr lang="en-US" sz="2415">
                  <a:solidFill>
                    <a:srgbClr val="42414C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MEXICO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 rot="4097941">
            <a:off x="15001470" y="1824556"/>
            <a:ext cx="1278285" cy="764545"/>
            <a:chOff x="0" y="0"/>
            <a:chExt cx="1704380" cy="1019394"/>
          </a:xfrm>
        </p:grpSpPr>
        <p:grpSp>
          <p:nvGrpSpPr>
            <p:cNvPr id="36" name="Group 36"/>
            <p:cNvGrpSpPr/>
            <p:nvPr/>
          </p:nvGrpSpPr>
          <p:grpSpPr>
            <a:xfrm rot="6362618">
              <a:off x="552008" y="-290706"/>
              <a:ext cx="600363" cy="1600807"/>
              <a:chOff x="0" y="0"/>
              <a:chExt cx="137749" cy="36729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37749" cy="367294"/>
              </a:xfrm>
              <a:custGeom>
                <a:avLst/>
                <a:gdLst/>
                <a:ahLst/>
                <a:cxnLst/>
                <a:rect l="l" t="t" r="r" b="b"/>
                <a:pathLst>
                  <a:path w="137749" h="367294">
                    <a:moveTo>
                      <a:pt x="0" y="0"/>
                    </a:moveTo>
                    <a:lnTo>
                      <a:pt x="137749" y="0"/>
                    </a:lnTo>
                    <a:lnTo>
                      <a:pt x="137749" y="367294"/>
                    </a:lnTo>
                    <a:lnTo>
                      <a:pt x="0" y="3672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57150"/>
                <a:ext cx="137749" cy="424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 rot="918951">
              <a:off x="102570" y="363059"/>
              <a:ext cx="1497622" cy="33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9"/>
                </a:lnSpc>
              </a:pPr>
              <a:r>
                <a:rPr lang="en-US" sz="1786">
                  <a:solidFill>
                    <a:srgbClr val="42414C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NEW MEXICO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761025" y="742476"/>
            <a:ext cx="3640285" cy="111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1"/>
              </a:lnSpc>
              <a:spcBef>
                <a:spcPct val="0"/>
              </a:spcBef>
            </a:pPr>
            <a:r>
              <a:rPr lang="en-US" sz="7076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Activity: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968529" y="4082155"/>
            <a:ext cx="1304066" cy="48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4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Setup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5079" y="7791619"/>
            <a:ext cx="9372929" cy="7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214" lvl="1" indent="-279107" algn="l">
              <a:lnSpc>
                <a:spcPts val="2792"/>
              </a:lnSpc>
              <a:buFont typeface="Arial"/>
              <a:buChar char="•"/>
            </a:pP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Students in the </a:t>
            </a:r>
            <a:r>
              <a:rPr lang="en-US" sz="25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Mexico-New Mexico</a:t>
            </a: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line are </a:t>
            </a:r>
            <a:r>
              <a:rPr lang="en-US" sz="2585" b="1">
                <a:solidFill>
                  <a:srgbClr val="57836D"/>
                </a:solidFill>
                <a:latin typeface="Kalam Bold"/>
                <a:ea typeface="Kalam Bold"/>
                <a:cs typeface="Kalam Bold"/>
                <a:sym typeface="Kalam Bold"/>
              </a:rPr>
              <a:t>agaves </a:t>
            </a: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and hold their arms straight and at an angle like the agave leaves.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16053" y="4655345"/>
            <a:ext cx="8872198" cy="7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214" lvl="1" indent="-279107" algn="l">
              <a:lnSpc>
                <a:spcPts val="2792"/>
              </a:lnSpc>
              <a:buFont typeface="Arial"/>
              <a:buChar char="•"/>
            </a:pP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Students stand in </a:t>
            </a:r>
            <a:r>
              <a:rPr lang="en-US" sz="25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two lines</a:t>
            </a: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stretching across the whole room, facing each other, with space between each person.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536860" y="6975927"/>
            <a:ext cx="1552086" cy="76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4"/>
              </a:lnSpc>
            </a:pPr>
            <a:r>
              <a:rPr lang="en-US" sz="1884" b="1">
                <a:solidFill>
                  <a:srgbClr val="000000"/>
                </a:solidFill>
                <a:latin typeface="Kalam Bold"/>
                <a:ea typeface="Kalam Bold"/>
                <a:cs typeface="Kalam Bold"/>
                <a:sym typeface="Kalam Bold"/>
              </a:rPr>
              <a:t>This line stands like this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413369" y="6975927"/>
            <a:ext cx="1552086" cy="76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4"/>
              </a:lnSpc>
            </a:pPr>
            <a:r>
              <a:rPr lang="en-US" sz="1884" b="1">
                <a:solidFill>
                  <a:srgbClr val="000000"/>
                </a:solidFill>
                <a:latin typeface="Kalam Bold"/>
                <a:ea typeface="Kalam Bold"/>
                <a:cs typeface="Kalam Bold"/>
                <a:sym typeface="Kalam Bold"/>
              </a:rPr>
              <a:t>This line stands like this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16053" y="6876082"/>
            <a:ext cx="8872198" cy="7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214" lvl="1" indent="-279107" algn="l">
              <a:lnSpc>
                <a:spcPts val="2792"/>
              </a:lnSpc>
              <a:buFont typeface="Arial"/>
              <a:buChar char="•"/>
            </a:pP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Students in the </a:t>
            </a:r>
            <a:r>
              <a:rPr lang="en-US" sz="25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Mexico-Arizona</a:t>
            </a: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line are </a:t>
            </a:r>
            <a:r>
              <a:rPr lang="en-US" sz="2585" b="1">
                <a:solidFill>
                  <a:srgbClr val="57836D"/>
                </a:solidFill>
                <a:latin typeface="Kalam Bold"/>
                <a:ea typeface="Kalam Bold"/>
                <a:cs typeface="Kalam Bold"/>
                <a:sym typeface="Kalam Bold"/>
              </a:rPr>
              <a:t>saguaro cacti</a:t>
            </a:r>
            <a:r>
              <a:rPr lang="en-US" sz="25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and hold their arms up with elbows bent like a saguaro.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716801" y="9235253"/>
            <a:ext cx="3807523" cy="51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3661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Ready? Next Slide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344586" y="9355862"/>
            <a:ext cx="2122176" cy="52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3677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SAGUAROS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128324" y="9355862"/>
            <a:ext cx="2122176" cy="52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3677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AGAVES</a:t>
            </a:r>
          </a:p>
        </p:txBody>
      </p:sp>
      <p:grpSp>
        <p:nvGrpSpPr>
          <p:cNvPr id="50" name="Group 50"/>
          <p:cNvGrpSpPr/>
          <p:nvPr/>
        </p:nvGrpSpPr>
        <p:grpSpPr>
          <a:xfrm rot="-10625492">
            <a:off x="15513647" y="5353457"/>
            <a:ext cx="479815" cy="1182134"/>
            <a:chOff x="0" y="0"/>
            <a:chExt cx="639753" cy="1576179"/>
          </a:xfrm>
        </p:grpSpPr>
        <p:grpSp>
          <p:nvGrpSpPr>
            <p:cNvPr id="51" name="Group 51"/>
            <p:cNvGrpSpPr/>
            <p:nvPr/>
          </p:nvGrpSpPr>
          <p:grpSpPr>
            <a:xfrm rot="-86888">
              <a:off x="19635" y="7338"/>
              <a:ext cx="600482" cy="1561502"/>
              <a:chOff x="0" y="0"/>
              <a:chExt cx="118614" cy="308445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18614" cy="308445"/>
              </a:xfrm>
              <a:custGeom>
                <a:avLst/>
                <a:gdLst/>
                <a:ahLst/>
                <a:cxnLst/>
                <a:rect l="l" t="t" r="r" b="b"/>
                <a:pathLst>
                  <a:path w="118614" h="308445">
                    <a:moveTo>
                      <a:pt x="0" y="0"/>
                    </a:moveTo>
                    <a:lnTo>
                      <a:pt x="118614" y="0"/>
                    </a:lnTo>
                    <a:lnTo>
                      <a:pt x="118614" y="308445"/>
                    </a:lnTo>
                    <a:lnTo>
                      <a:pt x="0" y="3084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57150"/>
                <a:ext cx="118614" cy="365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-5547795">
              <a:off x="-424138" y="531435"/>
              <a:ext cx="1514141" cy="470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8"/>
                </a:lnSpc>
              </a:pPr>
              <a:r>
                <a:rPr lang="en-US" sz="2415">
                  <a:solidFill>
                    <a:srgbClr val="42414C"/>
                  </a:solidFill>
                  <a:latin typeface="Bobby Jones"/>
                  <a:ea typeface="Bobby Jones"/>
                  <a:cs typeface="Bobby Jones"/>
                  <a:sym typeface="Bobby Jones"/>
                </a:rPr>
                <a:t>MEXICO</a:t>
              </a:r>
            </a:p>
          </p:txBody>
        </p:sp>
      </p:grpSp>
      <p:sp>
        <p:nvSpPr>
          <p:cNvPr id="55" name="Freeform 55"/>
          <p:cNvSpPr/>
          <p:nvPr/>
        </p:nvSpPr>
        <p:spPr>
          <a:xfrm rot="5400000">
            <a:off x="15576809" y="4105326"/>
            <a:ext cx="892669" cy="921464"/>
          </a:xfrm>
          <a:custGeom>
            <a:avLst/>
            <a:gdLst/>
            <a:ahLst/>
            <a:cxnLst/>
            <a:rect l="l" t="t" r="r" b="b"/>
            <a:pathLst>
              <a:path w="892669" h="921464">
                <a:moveTo>
                  <a:pt x="0" y="0"/>
                </a:moveTo>
                <a:lnTo>
                  <a:pt x="892668" y="0"/>
                </a:lnTo>
                <a:lnTo>
                  <a:pt x="892668" y="921465"/>
                </a:lnTo>
                <a:lnTo>
                  <a:pt x="0" y="92146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rot="5400000">
            <a:off x="11969247" y="4374956"/>
            <a:ext cx="835774" cy="684290"/>
          </a:xfrm>
          <a:custGeom>
            <a:avLst/>
            <a:gdLst/>
            <a:ahLst/>
            <a:cxnLst/>
            <a:rect l="l" t="t" r="r" b="b"/>
            <a:pathLst>
              <a:path w="835774" h="684290">
                <a:moveTo>
                  <a:pt x="0" y="0"/>
                </a:moveTo>
                <a:lnTo>
                  <a:pt x="835774" y="0"/>
                </a:lnTo>
                <a:lnTo>
                  <a:pt x="835774" y="684291"/>
                </a:lnTo>
                <a:lnTo>
                  <a:pt x="0" y="6842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97277">
            <a:off x="572536" y="259385"/>
            <a:ext cx="1639636" cy="2036914"/>
            <a:chOff x="0" y="0"/>
            <a:chExt cx="2186182" cy="2715885"/>
          </a:xfrm>
        </p:grpSpPr>
        <p:sp>
          <p:nvSpPr>
            <p:cNvPr id="3" name="Freeform 3"/>
            <p:cNvSpPr/>
            <p:nvPr/>
          </p:nvSpPr>
          <p:spPr>
            <a:xfrm rot="454753">
              <a:off x="156056" y="112713"/>
              <a:ext cx="1874070" cy="2490459"/>
            </a:xfrm>
            <a:custGeom>
              <a:avLst/>
              <a:gdLst/>
              <a:ahLst/>
              <a:cxnLst/>
              <a:rect l="l" t="t" r="r" b="b"/>
              <a:pathLst>
                <a:path w="1874070" h="2490459">
                  <a:moveTo>
                    <a:pt x="0" y="0"/>
                  </a:moveTo>
                  <a:lnTo>
                    <a:pt x="1874070" y="0"/>
                  </a:lnTo>
                  <a:lnTo>
                    <a:pt x="1874070" y="2490459"/>
                  </a:lnTo>
                  <a:lnTo>
                    <a:pt x="0" y="249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118762">
              <a:off x="347215" y="683037"/>
              <a:ext cx="1544882" cy="1193772"/>
            </a:xfrm>
            <a:custGeom>
              <a:avLst/>
              <a:gdLst/>
              <a:ahLst/>
              <a:cxnLst/>
              <a:rect l="l" t="t" r="r" b="b"/>
              <a:pathLst>
                <a:path w="1544882" h="1193772">
                  <a:moveTo>
                    <a:pt x="0" y="0"/>
                  </a:moveTo>
                  <a:lnTo>
                    <a:pt x="1544882" y="0"/>
                  </a:lnTo>
                  <a:lnTo>
                    <a:pt x="1544882" y="1193773"/>
                  </a:lnTo>
                  <a:lnTo>
                    <a:pt x="0" y="1193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22999">
            <a:off x="10091136" y="2024142"/>
            <a:ext cx="4648872" cy="6198497"/>
          </a:xfrm>
          <a:custGeom>
            <a:avLst/>
            <a:gdLst/>
            <a:ahLst/>
            <a:cxnLst/>
            <a:rect l="l" t="t" r="r" b="b"/>
            <a:pathLst>
              <a:path w="4648872" h="6198497">
                <a:moveTo>
                  <a:pt x="0" y="0"/>
                </a:moveTo>
                <a:lnTo>
                  <a:pt x="4648872" y="0"/>
                </a:lnTo>
                <a:lnTo>
                  <a:pt x="4648872" y="6198497"/>
                </a:lnTo>
                <a:lnTo>
                  <a:pt x="0" y="6198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37045">
            <a:off x="4419041" y="8300364"/>
            <a:ext cx="3427763" cy="8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723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Saguaro</a:t>
            </a:r>
          </a:p>
        </p:txBody>
      </p:sp>
      <p:sp>
        <p:nvSpPr>
          <p:cNvPr id="7" name="TextBox 7"/>
          <p:cNvSpPr txBox="1"/>
          <p:nvPr/>
        </p:nvSpPr>
        <p:spPr>
          <a:xfrm rot="122999">
            <a:off x="10416932" y="8312488"/>
            <a:ext cx="3427763" cy="8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723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Agave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6128" y="9319368"/>
            <a:ext cx="17253908" cy="77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7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Starting in Mexico, use a </a:t>
            </a:r>
            <a:r>
              <a:rPr lang="en-US" sz="27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one-handed tap</a:t>
            </a:r>
            <a:r>
              <a:rPr lang="en-US" sz="27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to </a:t>
            </a:r>
            <a:r>
              <a:rPr lang="en-US" sz="27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pass the balloon-bat</a:t>
            </a:r>
            <a:r>
              <a:rPr lang="en-US" sz="27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up the line of students who are this plant.</a:t>
            </a:r>
          </a:p>
          <a:p>
            <a:pPr algn="ctr">
              <a:lnSpc>
                <a:spcPts val="3008"/>
              </a:lnSpc>
            </a:pPr>
            <a:r>
              <a:rPr lang="en-US" sz="27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Don’t skip anyone, and don’t let it hit the ground!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23924" y="9925900"/>
            <a:ext cx="3435376" cy="37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737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Done? Next Slide -&gt; </a:t>
            </a:r>
          </a:p>
        </p:txBody>
      </p:sp>
      <p:sp>
        <p:nvSpPr>
          <p:cNvPr id="10" name="Freeform 10"/>
          <p:cNvSpPr/>
          <p:nvPr/>
        </p:nvSpPr>
        <p:spPr>
          <a:xfrm rot="-170755">
            <a:off x="3364590" y="2069107"/>
            <a:ext cx="5232456" cy="6108566"/>
          </a:xfrm>
          <a:custGeom>
            <a:avLst/>
            <a:gdLst/>
            <a:ahLst/>
            <a:cxnLst/>
            <a:rect l="l" t="t" r="r" b="b"/>
            <a:pathLst>
              <a:path w="5232456" h="6108566">
                <a:moveTo>
                  <a:pt x="0" y="0"/>
                </a:moveTo>
                <a:lnTo>
                  <a:pt x="5232455" y="0"/>
                </a:lnTo>
                <a:lnTo>
                  <a:pt x="5232455" y="6108567"/>
                </a:lnTo>
                <a:lnTo>
                  <a:pt x="0" y="6108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56" r="-1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407016" y="478310"/>
            <a:ext cx="14262319" cy="41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The balloon is a </a:t>
            </a:r>
            <a:r>
              <a:rPr lang="en-US" sz="29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Lesser Long-Nosed Bat</a:t>
            </a: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in </a:t>
            </a:r>
            <a:r>
              <a:rPr lang="en-US" sz="29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Mexico</a:t>
            </a: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, ready to fly </a:t>
            </a:r>
            <a:r>
              <a:rPr lang="en-US" sz="29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north in the spring.</a:t>
            </a:r>
          </a:p>
        </p:txBody>
      </p:sp>
      <p:sp>
        <p:nvSpPr>
          <p:cNvPr id="12" name="TextBox 12"/>
          <p:cNvSpPr txBox="1"/>
          <p:nvPr/>
        </p:nvSpPr>
        <p:spPr>
          <a:xfrm rot="106086">
            <a:off x="12947644" y="7985723"/>
            <a:ext cx="1752560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4"/>
              </a:lnSpc>
            </a:pPr>
            <a:r>
              <a:rPr lang="en-US" sz="1939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Photo: </a:t>
            </a:r>
            <a:r>
              <a:rPr lang="en-US" sz="1939" u="sng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  <a:hlinkClick r:id="rId8" tooltip="https://www.inaturalist.org/people/ck2a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 Kelly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07016" y="1081588"/>
            <a:ext cx="13473968" cy="66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2"/>
              </a:lnSpc>
            </a:pPr>
            <a:r>
              <a:rPr lang="en-US" sz="4585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Which plant has flowers for the bat to feed on?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045">
            <a:off x="3606546" y="1959656"/>
            <a:ext cx="4758836" cy="6160305"/>
          </a:xfrm>
          <a:custGeom>
            <a:avLst/>
            <a:gdLst/>
            <a:ahLst/>
            <a:cxnLst/>
            <a:rect l="l" t="t" r="r" b="b"/>
            <a:pathLst>
              <a:path w="4758836" h="6160305">
                <a:moveTo>
                  <a:pt x="0" y="0"/>
                </a:moveTo>
                <a:lnTo>
                  <a:pt x="4758835" y="0"/>
                </a:lnTo>
                <a:lnTo>
                  <a:pt x="4758835" y="6160304"/>
                </a:lnTo>
                <a:lnTo>
                  <a:pt x="0" y="6160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999">
            <a:off x="10091136" y="1959565"/>
            <a:ext cx="4648872" cy="6198497"/>
          </a:xfrm>
          <a:custGeom>
            <a:avLst/>
            <a:gdLst/>
            <a:ahLst/>
            <a:cxnLst/>
            <a:rect l="l" t="t" r="r" b="b"/>
            <a:pathLst>
              <a:path w="4648872" h="6198497">
                <a:moveTo>
                  <a:pt x="0" y="0"/>
                </a:moveTo>
                <a:lnTo>
                  <a:pt x="4648872" y="0"/>
                </a:lnTo>
                <a:lnTo>
                  <a:pt x="4648872" y="6198497"/>
                </a:lnTo>
                <a:lnTo>
                  <a:pt x="0" y="6198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36525">
            <a:off x="3607895" y="1947180"/>
            <a:ext cx="4756138" cy="6250909"/>
          </a:xfrm>
          <a:custGeom>
            <a:avLst/>
            <a:gdLst/>
            <a:ahLst/>
            <a:cxnLst/>
            <a:rect l="l" t="t" r="r" b="b"/>
            <a:pathLst>
              <a:path w="4756138" h="6250909">
                <a:moveTo>
                  <a:pt x="0" y="0"/>
                </a:moveTo>
                <a:lnTo>
                  <a:pt x="4756138" y="0"/>
                </a:lnTo>
                <a:lnTo>
                  <a:pt x="4756138" y="6250909"/>
                </a:lnTo>
                <a:lnTo>
                  <a:pt x="0" y="6250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9" b="-12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4368">
            <a:off x="9981759" y="185522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6" b="-41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07016" y="478310"/>
            <a:ext cx="14262319" cy="41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The balloon-bat spends the summer in</a:t>
            </a:r>
            <a:r>
              <a:rPr lang="en-US" sz="29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 Arizona</a:t>
            </a: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. Then </a:t>
            </a:r>
            <a:r>
              <a:rPr lang="en-US" sz="29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fall</a:t>
            </a:r>
            <a:r>
              <a:rPr lang="en-US" sz="29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arrives...</a:t>
            </a:r>
          </a:p>
        </p:txBody>
      </p:sp>
      <p:sp>
        <p:nvSpPr>
          <p:cNvPr id="7" name="TextBox 7"/>
          <p:cNvSpPr txBox="1"/>
          <p:nvPr/>
        </p:nvSpPr>
        <p:spPr>
          <a:xfrm rot="-137045">
            <a:off x="4419041" y="8322782"/>
            <a:ext cx="3427763" cy="8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723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Saguaro</a:t>
            </a:r>
          </a:p>
        </p:txBody>
      </p:sp>
      <p:sp>
        <p:nvSpPr>
          <p:cNvPr id="8" name="TextBox 8"/>
          <p:cNvSpPr txBox="1"/>
          <p:nvPr/>
        </p:nvSpPr>
        <p:spPr>
          <a:xfrm rot="122999">
            <a:off x="10416932" y="8317778"/>
            <a:ext cx="3427763" cy="8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5723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Agave</a:t>
            </a:r>
          </a:p>
        </p:txBody>
      </p:sp>
      <p:sp>
        <p:nvSpPr>
          <p:cNvPr id="9" name="TextBox 9"/>
          <p:cNvSpPr txBox="1"/>
          <p:nvPr/>
        </p:nvSpPr>
        <p:spPr>
          <a:xfrm rot="106086">
            <a:off x="12981678" y="7991776"/>
            <a:ext cx="1752560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4"/>
              </a:lnSpc>
            </a:pPr>
            <a:r>
              <a:rPr lang="en-US" sz="1939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Photo: </a:t>
            </a:r>
            <a:r>
              <a:rPr lang="en-US" sz="1939" u="sng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  <a:hlinkClick r:id="rId6" tooltip="https://www.inaturalist.org/people/ck2a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 Kelly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07016" y="1017011"/>
            <a:ext cx="13473968" cy="66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2"/>
              </a:lnSpc>
            </a:pPr>
            <a:r>
              <a:rPr lang="en-US" sz="4585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Which plant has flowers for the bat to feed on </a:t>
            </a:r>
            <a:r>
              <a:rPr lang="en-US" sz="4585" u="sng">
                <a:solidFill>
                  <a:srgbClr val="800080"/>
                </a:solidFill>
                <a:latin typeface="Bobby Jones"/>
                <a:ea typeface="Bobby Jones"/>
                <a:cs typeface="Bobby Jones"/>
                <a:sym typeface="Bobby Jones"/>
              </a:rPr>
              <a:t>now</a:t>
            </a:r>
            <a:r>
              <a:rPr lang="en-US" sz="4585">
                <a:solidFill>
                  <a:srgbClr val="1E1E1E"/>
                </a:solidFill>
                <a:latin typeface="Bobby Jones"/>
                <a:ea typeface="Bobby Jones"/>
                <a:cs typeface="Bobby Jones"/>
                <a:sym typeface="Bobby Jones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0770" y="9308023"/>
            <a:ext cx="15246460" cy="41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985" dirty="0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Starting in </a:t>
            </a:r>
            <a:r>
              <a:rPr lang="en-US" sz="2985" b="1" dirty="0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New Mexico</a:t>
            </a:r>
            <a:r>
              <a:rPr lang="en-US" sz="2985" dirty="0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, </a:t>
            </a:r>
            <a:r>
              <a:rPr lang="en-US" sz="2985" b="1" dirty="0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pass the balloon-bat</a:t>
            </a:r>
            <a:r>
              <a:rPr lang="en-US" sz="2985" dirty="0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down the line of students who are this plant.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79634" y="9790444"/>
            <a:ext cx="3495616" cy="37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737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Done? Next Slide -&gt;</a:t>
            </a:r>
          </a:p>
        </p:txBody>
      </p:sp>
      <p:grpSp>
        <p:nvGrpSpPr>
          <p:cNvPr id="13" name="Group 13"/>
          <p:cNvGrpSpPr/>
          <p:nvPr/>
        </p:nvGrpSpPr>
        <p:grpSpPr>
          <a:xfrm rot="-1597277">
            <a:off x="572536" y="259385"/>
            <a:ext cx="1639636" cy="2036914"/>
            <a:chOff x="0" y="0"/>
            <a:chExt cx="2186182" cy="2715885"/>
          </a:xfrm>
        </p:grpSpPr>
        <p:sp>
          <p:nvSpPr>
            <p:cNvPr id="14" name="Freeform 14"/>
            <p:cNvSpPr/>
            <p:nvPr/>
          </p:nvSpPr>
          <p:spPr>
            <a:xfrm rot="454753">
              <a:off x="156056" y="112713"/>
              <a:ext cx="1874070" cy="2490459"/>
            </a:xfrm>
            <a:custGeom>
              <a:avLst/>
              <a:gdLst/>
              <a:ahLst/>
              <a:cxnLst/>
              <a:rect l="l" t="t" r="r" b="b"/>
              <a:pathLst>
                <a:path w="1874070" h="2490459">
                  <a:moveTo>
                    <a:pt x="0" y="0"/>
                  </a:moveTo>
                  <a:lnTo>
                    <a:pt x="1874070" y="0"/>
                  </a:lnTo>
                  <a:lnTo>
                    <a:pt x="1874070" y="2490459"/>
                  </a:lnTo>
                  <a:lnTo>
                    <a:pt x="0" y="249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8762">
              <a:off x="347215" y="683037"/>
              <a:ext cx="1544882" cy="1193772"/>
            </a:xfrm>
            <a:custGeom>
              <a:avLst/>
              <a:gdLst/>
              <a:ahLst/>
              <a:cxnLst/>
              <a:rect l="l" t="t" r="r" b="b"/>
              <a:pathLst>
                <a:path w="1544882" h="1193772">
                  <a:moveTo>
                    <a:pt x="0" y="0"/>
                  </a:moveTo>
                  <a:lnTo>
                    <a:pt x="1544882" y="0"/>
                  </a:lnTo>
                  <a:lnTo>
                    <a:pt x="1544882" y="1193773"/>
                  </a:lnTo>
                  <a:lnTo>
                    <a:pt x="0" y="1193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5923646" y="491863"/>
            <a:ext cx="7174327" cy="13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36"/>
              </a:lnSpc>
            </a:pPr>
            <a:r>
              <a:rPr lang="en-US" sz="10739" dirty="0">
                <a:solidFill>
                  <a:srgbClr val="800080"/>
                </a:solidFill>
                <a:latin typeface="More Sugar"/>
                <a:ea typeface="More Sugar"/>
                <a:cs typeface="More Sugar"/>
                <a:sym typeface="More Sugar"/>
              </a:rPr>
              <a:t>Great job!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12840" y="1860132"/>
            <a:ext cx="14262319" cy="45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8"/>
              </a:lnSpc>
            </a:pPr>
            <a:r>
              <a:rPr lang="en-US" sz="32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You modeled the real migration of the Lesser Long-Nosed Bat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5388" y="8633772"/>
            <a:ext cx="17677224" cy="53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8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Next</a:t>
            </a:r>
            <a:r>
              <a:rPr lang="en-US" sz="38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: Your teacher will divide you into </a:t>
            </a:r>
            <a:r>
              <a:rPr lang="en-US" sz="38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groups of 2 or 3 </a:t>
            </a:r>
            <a:r>
              <a:rPr lang="en-US" sz="38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and give you a </a:t>
            </a:r>
            <a:r>
              <a:rPr lang="en-US" sz="3885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worksheet</a:t>
            </a:r>
            <a:r>
              <a:rPr lang="en-US" sz="3885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5644" y="9440700"/>
            <a:ext cx="17677224" cy="53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8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Question</a:t>
            </a:r>
            <a:r>
              <a:rPr lang="en-US" sz="38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: Can the Lesser Long-Nosed Bat migrate </a:t>
            </a:r>
            <a:r>
              <a:rPr lang="en-US" sz="3885" b="1">
                <a:solidFill>
                  <a:srgbClr val="800080"/>
                </a:solidFill>
                <a:latin typeface="Kalam Bold"/>
                <a:ea typeface="Kalam Bold"/>
                <a:cs typeface="Kalam Bold"/>
                <a:sym typeface="Kalam Bold"/>
              </a:rPr>
              <a:t>without</a:t>
            </a:r>
            <a:r>
              <a:rPr lang="en-US" sz="3885">
                <a:solidFill>
                  <a:srgbClr val="800080"/>
                </a:solidFill>
                <a:latin typeface="Kalam"/>
                <a:ea typeface="Kalam"/>
                <a:cs typeface="Kalam"/>
                <a:sym typeface="Kalam"/>
              </a:rPr>
              <a:t> agave?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4DB9EC8-7B5A-5E6E-ECB0-5282B5C3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9" y="2458619"/>
            <a:ext cx="13671659" cy="60394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81235" y="6341632"/>
            <a:ext cx="3671397" cy="3675992"/>
          </a:xfrm>
          <a:custGeom>
            <a:avLst/>
            <a:gdLst/>
            <a:ahLst/>
            <a:cxnLst/>
            <a:rect l="l" t="t" r="r" b="b"/>
            <a:pathLst>
              <a:path w="3671397" h="3675992">
                <a:moveTo>
                  <a:pt x="0" y="0"/>
                </a:moveTo>
                <a:lnTo>
                  <a:pt x="3671397" y="0"/>
                </a:lnTo>
                <a:lnTo>
                  <a:pt x="3671397" y="3675992"/>
                </a:lnTo>
                <a:lnTo>
                  <a:pt x="0" y="3675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48" t="-14758" r="-12059" b="-17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35368" y="6341632"/>
            <a:ext cx="3694464" cy="3675992"/>
          </a:xfrm>
          <a:custGeom>
            <a:avLst/>
            <a:gdLst/>
            <a:ahLst/>
            <a:cxnLst/>
            <a:rect l="l" t="t" r="r" b="b"/>
            <a:pathLst>
              <a:path w="3694464" h="3675992">
                <a:moveTo>
                  <a:pt x="0" y="0"/>
                </a:moveTo>
                <a:lnTo>
                  <a:pt x="3694464" y="0"/>
                </a:lnTo>
                <a:lnTo>
                  <a:pt x="3694464" y="3675992"/>
                </a:lnTo>
                <a:lnTo>
                  <a:pt x="0" y="3675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5" tooltip="https://www.batcon.org/our-work/protect-restore-landscapes/agave-restoration/"/>
          </p:cNvPr>
          <p:cNvSpPr/>
          <p:nvPr/>
        </p:nvSpPr>
        <p:spPr>
          <a:xfrm>
            <a:off x="7316668" y="6341632"/>
            <a:ext cx="3675992" cy="3675992"/>
          </a:xfrm>
          <a:custGeom>
            <a:avLst/>
            <a:gdLst/>
            <a:ahLst/>
            <a:cxnLst/>
            <a:rect l="l" t="t" r="r" b="b"/>
            <a:pathLst>
              <a:path w="3675992" h="3675992">
                <a:moveTo>
                  <a:pt x="0" y="0"/>
                </a:moveTo>
                <a:lnTo>
                  <a:pt x="3675992" y="0"/>
                </a:lnTo>
                <a:lnTo>
                  <a:pt x="3675992" y="3675992"/>
                </a:lnTo>
                <a:lnTo>
                  <a:pt x="0" y="3675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784811" y="990600"/>
            <a:ext cx="8718378" cy="13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6"/>
              </a:lnSpc>
            </a:pPr>
            <a:r>
              <a:rPr lang="en-US" sz="8457">
                <a:solidFill>
                  <a:srgbClr val="42414C"/>
                </a:solidFill>
                <a:latin typeface="More Sugar"/>
                <a:ea typeface="More Sugar"/>
                <a:cs typeface="More Sugar"/>
                <a:sym typeface="More Sugar"/>
              </a:rPr>
              <a:t>Bats Need Agave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89766" y="2476162"/>
            <a:ext cx="15569534" cy="42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9"/>
              </a:lnSpc>
            </a:pPr>
            <a:r>
              <a:rPr lang="en-US" sz="2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In order to protect these amazing bats, we need to </a:t>
            </a:r>
            <a:r>
              <a:rPr lang="en-US" sz="29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protect the agave habitats</a:t>
            </a:r>
            <a:r>
              <a:rPr lang="en-US" sz="29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they rely 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5466" y="5110024"/>
            <a:ext cx="14908469" cy="85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134" lvl="1" indent="-333567" algn="l">
              <a:lnSpc>
                <a:spcPts val="3337"/>
              </a:lnSpc>
              <a:buFont typeface="Arial"/>
              <a:buChar char="•"/>
            </a:pP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Bat Conservation International’s </a:t>
            </a:r>
            <a:r>
              <a:rPr lang="en-US" sz="3090" b="1" u="sng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  <a:hlinkClick r:id="rId5" tooltip="https://www.batcon.org/our-work/protect-restore-landscapes/agave-restoration/"/>
              </a:rPr>
              <a:t>Agave Restoration Project</a:t>
            </a: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aims to protect and restore agave along the </a:t>
            </a:r>
            <a:r>
              <a:rPr lang="en-US" sz="30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migration routes </a:t>
            </a: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of bats like the Lesser Long-Nosed Bat.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5466" y="3207530"/>
            <a:ext cx="14908469" cy="43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134" lvl="1" indent="-333567" algn="l">
              <a:lnSpc>
                <a:spcPts val="3337"/>
              </a:lnSpc>
              <a:buFont typeface="Arial"/>
              <a:buChar char="•"/>
            </a:pP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Agave is currently </a:t>
            </a:r>
            <a:r>
              <a:rPr lang="en-US" sz="30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threatened</a:t>
            </a: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by drought, land development, and overgrazing.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5466" y="3948507"/>
            <a:ext cx="15569534" cy="85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134" lvl="1" indent="-333567" algn="l">
              <a:lnSpc>
                <a:spcPts val="3337"/>
              </a:lnSpc>
              <a:buFont typeface="Arial"/>
              <a:buChar char="•"/>
            </a:pP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Protecting agave helps </a:t>
            </a:r>
            <a:r>
              <a:rPr lang="en-US" sz="3090" b="1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 Bold"/>
              </a:rPr>
              <a:t>humans</a:t>
            </a:r>
            <a:r>
              <a:rPr lang="en-US" sz="309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 too. There is a long history of harvesting agave for use in spirits like tequila, for fiber, for soap, and for livestock feed. Bats pollinate this agave. </a:t>
            </a:r>
          </a:p>
        </p:txBody>
      </p:sp>
      <p:sp>
        <p:nvSpPr>
          <p:cNvPr id="11" name="Freeform 11">
            <a:hlinkClick r:id="rId7" tooltip="https://youtu.be/mCfmz4Bx2lo?feature=shared"/>
          </p:cNvPr>
          <p:cNvSpPr/>
          <p:nvPr/>
        </p:nvSpPr>
        <p:spPr>
          <a:xfrm>
            <a:off x="13740762" y="6112297"/>
            <a:ext cx="2209656" cy="1044063"/>
          </a:xfrm>
          <a:custGeom>
            <a:avLst/>
            <a:gdLst/>
            <a:ahLst/>
            <a:cxnLst/>
            <a:rect l="l" t="t" r="r" b="b"/>
            <a:pathLst>
              <a:path w="2209656" h="1044063">
                <a:moveTo>
                  <a:pt x="0" y="0"/>
                </a:moveTo>
                <a:lnTo>
                  <a:pt x="2209656" y="0"/>
                </a:lnTo>
                <a:lnTo>
                  <a:pt x="2209656" y="1044063"/>
                </a:lnTo>
                <a:lnTo>
                  <a:pt x="0" y="1044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1595</Words>
  <Application>Microsoft Macintosh PowerPoint</Application>
  <PresentationFormat>Custom</PresentationFormat>
  <Paragraphs>233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Asap Condensed Bold Italics</vt:lpstr>
      <vt:lpstr>Asap Condensed Italics</vt:lpstr>
      <vt:lpstr>Avenir</vt:lpstr>
      <vt:lpstr>Asap Condensed Bold</vt:lpstr>
      <vt:lpstr>Bobby Jones</vt:lpstr>
      <vt:lpstr>Calibri</vt:lpstr>
      <vt:lpstr>Kalam Bold</vt:lpstr>
      <vt:lpstr>Sniglet</vt:lpstr>
      <vt:lpstr>Arial</vt:lpstr>
      <vt:lpstr>Kalam</vt:lpstr>
      <vt:lpstr>More Sugar</vt:lpstr>
      <vt:lpstr>Arimo Italics</vt:lpstr>
      <vt:lpstr>Arimo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Slides_BatsAndAgave</dc:title>
  <cp:lastModifiedBy>Natalie Wells</cp:lastModifiedBy>
  <cp:revision>2</cp:revision>
  <dcterms:created xsi:type="dcterms:W3CDTF">2006-08-16T00:00:00Z</dcterms:created>
  <dcterms:modified xsi:type="dcterms:W3CDTF">2025-05-29T17:25:24Z</dcterms:modified>
  <dc:identifier>DAGe1kfsa-8</dc:identifier>
</cp:coreProperties>
</file>