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684" r:id="rId1"/>
  </p:sldMasterIdLst>
  <p:notesMasterIdLst>
    <p:notesMasterId r:id="rId18"/>
  </p:notesMasterIdLst>
  <p:handoutMasterIdLst>
    <p:handoutMasterId r:id="rId19"/>
  </p:handoutMasterIdLst>
  <p:sldIdLst>
    <p:sldId id="256" r:id="rId2"/>
    <p:sldId id="295" r:id="rId3"/>
    <p:sldId id="280" r:id="rId4"/>
    <p:sldId id="285" r:id="rId5"/>
    <p:sldId id="305" r:id="rId6"/>
    <p:sldId id="301" r:id="rId7"/>
    <p:sldId id="294" r:id="rId8"/>
    <p:sldId id="277" r:id="rId9"/>
    <p:sldId id="298" r:id="rId10"/>
    <p:sldId id="264" r:id="rId11"/>
    <p:sldId id="304" r:id="rId12"/>
    <p:sldId id="283" r:id="rId13"/>
    <p:sldId id="299" r:id="rId14"/>
    <p:sldId id="302" r:id="rId15"/>
    <p:sldId id="303" r:id="rId16"/>
    <p:sldId id="29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B4A957-8DC3-48A9-03FE-8E27E71EC443}" name="Gabriela Franco" initials="" userId="S::gabriela@asombroinstituteforscience.onmicrosoft.com::71bf86ef-b1be-467f-a499-a9c4af8a85b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C98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86"/>
    <p:restoredTop sz="91429"/>
  </p:normalViewPr>
  <p:slideViewPr>
    <p:cSldViewPr snapToGrid="0">
      <p:cViewPr varScale="1">
        <p:scale>
          <a:sx n="111" d="100"/>
          <a:sy n="111" d="100"/>
        </p:scale>
        <p:origin x="67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FEDC73-7E2E-AB7D-84DD-EF8D3E92F2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B474C61-9485-460E-7723-22EA220A737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DD63C5C-2D6F-E94E-912B-11D555C2A4DC}" type="datetimeyyyy">
              <a:rPr lang="en-US" smtClean="0"/>
              <a:t>2026</a:t>
            </a:fld>
            <a:endParaRPr lang="en-US"/>
          </a:p>
        </p:txBody>
      </p:sp>
      <p:sp>
        <p:nvSpPr>
          <p:cNvPr id="4" name="Footer Placeholder 3">
            <a:extLst>
              <a:ext uri="{FF2B5EF4-FFF2-40B4-BE49-F238E27FC236}">
                <a16:creationId xmlns:a16="http://schemas.microsoft.com/office/drawing/2014/main" id="{82EEBECB-7E1B-FE31-04D1-97E4C83D012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6AD6F91-B379-C083-1CE1-55FAAD48110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6A5C36-2506-6B43-A454-D14039FEA63E}" type="slidenum">
              <a:rPr lang="en-US" smtClean="0"/>
              <a:t>‹#›</a:t>
            </a:fld>
            <a:endParaRPr lang="en-US"/>
          </a:p>
        </p:txBody>
      </p:sp>
    </p:spTree>
    <p:extLst>
      <p:ext uri="{BB962C8B-B14F-4D97-AF65-F5344CB8AC3E}">
        <p14:creationId xmlns:p14="http://schemas.microsoft.com/office/powerpoint/2010/main" val="267250004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359B34-998E-EA40-88C6-694EF580266C}" type="datetimeyyyy">
              <a:rPr lang="en-US" smtClean="0"/>
              <a:t>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D2995F-D4A1-A94F-81EB-C8975527E9FF}" type="slidenum">
              <a:rPr lang="en-US" smtClean="0"/>
              <a:t>‹#›</a:t>
            </a:fld>
            <a:endParaRPr lang="en-US"/>
          </a:p>
        </p:txBody>
      </p:sp>
    </p:spTree>
    <p:extLst>
      <p:ext uri="{BB962C8B-B14F-4D97-AF65-F5344CB8AC3E}">
        <p14:creationId xmlns:p14="http://schemas.microsoft.com/office/powerpoint/2010/main" val="380962025"/>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youtu.be/u_hRm-WFM1M?feature=shared"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7F359B34-998E-EA40-88C6-694EF580266C}" type="datetimeyyyy">
              <a:rPr lang="en-US" smtClean="0"/>
              <a:t>2026</a:t>
            </a:fld>
            <a:endParaRPr lang="en-US"/>
          </a:p>
        </p:txBody>
      </p:sp>
      <p:sp>
        <p:nvSpPr>
          <p:cNvPr id="5" name="Slide Number Placeholder 4"/>
          <p:cNvSpPr>
            <a:spLocks noGrp="1"/>
          </p:cNvSpPr>
          <p:nvPr>
            <p:ph type="sldNum" sz="quarter" idx="5"/>
          </p:nvPr>
        </p:nvSpPr>
        <p:spPr/>
        <p:txBody>
          <a:bodyPr/>
          <a:lstStyle/>
          <a:p>
            <a:fld id="{A4D2995F-D4A1-A94F-81EB-C8975527E9FF}" type="slidenum">
              <a:rPr lang="en-US" smtClean="0"/>
              <a:t>1</a:t>
            </a:fld>
            <a:endParaRPr lang="en-US"/>
          </a:p>
        </p:txBody>
      </p:sp>
    </p:spTree>
    <p:extLst>
      <p:ext uri="{BB962C8B-B14F-4D97-AF65-F5344CB8AC3E}">
        <p14:creationId xmlns:p14="http://schemas.microsoft.com/office/powerpoint/2010/main" val="3658513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Hand out the Arizona farm scenario sheet. Review the information about the farm location as a class. Remind students that local climates, communities, laws, and policies may impact their decision.</a:t>
            </a:r>
            <a:r>
              <a:rPr lang="en-US" dirty="0">
                <a:effectLst/>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Ask prompting questions to help students think through how the information might affect their decision. For example:</a:t>
            </a:r>
            <a:endParaRPr lang="en-US" sz="14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Does it seem like we have a lot of neighbors? Does this seem like an urban or rural setting? Are there major cities nearby?</a:t>
            </a:r>
            <a:endParaRPr lang="en-US" sz="14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What is the main energy source currently for our state? Could solar panels impact the amount of renewable energy in our state? Would it affect the other energy industries in any way?</a:t>
            </a:r>
            <a:endParaRPr lang="en-US" sz="14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How friendly is our state to the idea of solar energy? For this state:</a:t>
            </a:r>
            <a:endParaRPr lang="en-US" sz="14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We can sell energy back to the grid, but the energy companies won’t pay us the full value for the energy we produce.</a:t>
            </a:r>
            <a:endParaRPr lang="en-US" sz="14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In Arizona, there is no tax on purchasing or owning solar panels.</a:t>
            </a:r>
            <a:endParaRPr lang="en-US" sz="14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There are some local policies supporting solar energy production, but not very many.</a:t>
            </a:r>
            <a:endParaRPr lang="en-US" sz="14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You receive a credit for installation, but would $1,000 make a big difference relative to the cost of solar panels?</a:t>
            </a:r>
            <a:endParaRPr lang="en-US" sz="14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What kind of climate do we live in? Is it hot or cold in the seasons we might be growing crops? Do we get a lot of rain?</a:t>
            </a:r>
            <a:endParaRPr lang="en-US" sz="14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Do we get a lot of sun during the day or not? This would impact how much energy solar panels might produce for us.</a:t>
            </a:r>
            <a:endParaRPr lang="en-US" sz="14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4D2995F-D4A1-A94F-81EB-C8975527E9FF}" type="slidenum">
              <a:rPr lang="en-US" smtClean="0"/>
              <a:t>10</a:t>
            </a:fld>
            <a:endParaRPr lang="en-US"/>
          </a:p>
        </p:txBody>
      </p:sp>
      <p:sp>
        <p:nvSpPr>
          <p:cNvPr id="5" name="Date Placeholder 4">
            <a:extLst>
              <a:ext uri="{FF2B5EF4-FFF2-40B4-BE49-F238E27FC236}">
                <a16:creationId xmlns:a16="http://schemas.microsoft.com/office/drawing/2014/main" id="{F5CD8DBC-ADA8-D9DF-30AB-C6D698C0A6CE}"/>
              </a:ext>
            </a:extLst>
          </p:cNvPr>
          <p:cNvSpPr>
            <a:spLocks noGrp="1"/>
          </p:cNvSpPr>
          <p:nvPr>
            <p:ph type="dt" idx="1"/>
          </p:nvPr>
        </p:nvSpPr>
        <p:spPr/>
        <p:txBody>
          <a:bodyPr/>
          <a:lstStyle/>
          <a:p>
            <a:fld id="{F93CBDBD-EF84-5A43-9918-EBB6C22FE76F}" type="datetimeyyyy">
              <a:rPr lang="en-US" smtClean="0"/>
              <a:t>2026</a:t>
            </a:fld>
            <a:endParaRPr lang="en-US"/>
          </a:p>
        </p:txBody>
      </p:sp>
    </p:spTree>
    <p:extLst>
      <p:ext uri="{BB962C8B-B14F-4D97-AF65-F5344CB8AC3E}">
        <p14:creationId xmlns:p14="http://schemas.microsoft.com/office/powerpoint/2010/main" val="1015085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CF99C-DD30-F689-4984-907A033DFC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40844B-9B7A-DFC2-F034-CC5108DD62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751129-359D-2F2E-3AC4-91F3A9A434F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Turn the page over and look at the information about the farm as a class. Ask more prompting questions to help students connect this information to the other side. For example:</a:t>
            </a:r>
          </a:p>
          <a:p>
            <a:pPr marL="685800" lvl="1" indent="-228600">
              <a:buFont typeface="+mj-lt"/>
              <a:buAutoNum type="alphaLcPeriod"/>
            </a:pPr>
            <a:r>
              <a:rPr lang="en-US" sz="1200" kern="1200" dirty="0">
                <a:solidFill>
                  <a:schemeClr val="tx1"/>
                </a:solidFill>
                <a:effectLst/>
                <a:latin typeface="+mn-lt"/>
                <a:ea typeface="+mn-ea"/>
                <a:cs typeface="+mn-cs"/>
              </a:rPr>
              <a:t>What’s our annual income? Do we seem to be making a good profit or just getting by?</a:t>
            </a:r>
            <a:endParaRPr lang="en-US" sz="14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What kind of climate do tomatoes need? Do they like a lot of sun? Do they need more water than our current climate gets? Would our irrigation system get in the way of the solar panels?</a:t>
            </a:r>
            <a:endParaRPr lang="en-US" sz="14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What kind of care and farm tools do we need to maintain our crops? Would any of those tools or care needs be difficult around solar panels? Could they damage the solar panels?</a:t>
            </a:r>
          </a:p>
          <a:p>
            <a:pPr marL="685800" lvl="1" indent="-228600">
              <a:buFont typeface="+mj-lt"/>
              <a:buAutoNum type="alphaLcPeriod"/>
            </a:pPr>
            <a:r>
              <a:rPr lang="en-US" sz="1200" kern="1200" dirty="0">
                <a:solidFill>
                  <a:schemeClr val="tx1"/>
                </a:solidFill>
                <a:effectLst/>
                <a:latin typeface="+mn-lt"/>
                <a:ea typeface="+mn-ea"/>
                <a:cs typeface="+mn-cs"/>
              </a:rPr>
              <a:t>Do our plants grow big? Would we need to put our solar panels on tall stands or short ones? Would that cost more money for install? Would it make solar panel upkeep more difficult?</a:t>
            </a:r>
          </a:p>
        </p:txBody>
      </p:sp>
      <p:sp>
        <p:nvSpPr>
          <p:cNvPr id="4" name="Slide Number Placeholder 3">
            <a:extLst>
              <a:ext uri="{FF2B5EF4-FFF2-40B4-BE49-F238E27FC236}">
                <a16:creationId xmlns:a16="http://schemas.microsoft.com/office/drawing/2014/main" id="{E4C0E33B-A533-B23E-79F8-C2018A14D0C6}"/>
              </a:ext>
            </a:extLst>
          </p:cNvPr>
          <p:cNvSpPr>
            <a:spLocks noGrp="1"/>
          </p:cNvSpPr>
          <p:nvPr>
            <p:ph type="sldNum" sz="quarter" idx="5"/>
          </p:nvPr>
        </p:nvSpPr>
        <p:spPr/>
        <p:txBody>
          <a:bodyPr/>
          <a:lstStyle/>
          <a:p>
            <a:fld id="{A4D2995F-D4A1-A94F-81EB-C8975527E9FF}" type="slidenum">
              <a:rPr lang="en-US" smtClean="0"/>
              <a:t>11</a:t>
            </a:fld>
            <a:endParaRPr lang="en-US"/>
          </a:p>
        </p:txBody>
      </p:sp>
      <p:sp>
        <p:nvSpPr>
          <p:cNvPr id="5" name="Date Placeholder 4">
            <a:extLst>
              <a:ext uri="{FF2B5EF4-FFF2-40B4-BE49-F238E27FC236}">
                <a16:creationId xmlns:a16="http://schemas.microsoft.com/office/drawing/2014/main" id="{2426F4FE-3000-663C-5150-3FC4DFB34E3D}"/>
              </a:ext>
            </a:extLst>
          </p:cNvPr>
          <p:cNvSpPr>
            <a:spLocks noGrp="1"/>
          </p:cNvSpPr>
          <p:nvPr>
            <p:ph type="dt" idx="1"/>
          </p:nvPr>
        </p:nvSpPr>
        <p:spPr/>
        <p:txBody>
          <a:bodyPr/>
          <a:lstStyle/>
          <a:p>
            <a:fld id="{B78A5CA1-7210-034F-94F9-1696B3414396}" type="datetimeyyyy">
              <a:rPr lang="en-US" smtClean="0"/>
              <a:t>2026</a:t>
            </a:fld>
            <a:endParaRPr lang="en-US"/>
          </a:p>
        </p:txBody>
      </p:sp>
    </p:spTree>
    <p:extLst>
      <p:ext uri="{BB962C8B-B14F-4D97-AF65-F5344CB8AC3E}">
        <p14:creationId xmlns:p14="http://schemas.microsoft.com/office/powerpoint/2010/main" val="3833402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Introduce the poster. </a:t>
            </a:r>
          </a:p>
          <a:p>
            <a:pPr marL="685800" lvl="1" indent="-228600">
              <a:buFont typeface="+mj-lt"/>
              <a:buAutoNum type="alphaLcPeriod"/>
            </a:pPr>
            <a:r>
              <a:rPr lang="en-US" sz="1200" kern="1200" dirty="0">
                <a:solidFill>
                  <a:schemeClr val="tx1"/>
                </a:solidFill>
                <a:effectLst/>
                <a:latin typeface="+mn-lt"/>
                <a:ea typeface="+mn-ea"/>
                <a:cs typeface="+mn-cs"/>
              </a:rPr>
              <a:t>Remind students that they still have criteria for success that they need to meet. If there’s more harm than benefits to their crops, their profit, or the people around them, then adding solar panels may not be a good idea for their farm. </a:t>
            </a:r>
          </a:p>
          <a:p>
            <a:pPr marL="685800" lvl="1" indent="-228600">
              <a:buFont typeface="+mj-lt"/>
              <a:buAutoNum type="alphaLcPeriod"/>
            </a:pPr>
            <a:r>
              <a:rPr lang="en-US" sz="1200" kern="1200" dirty="0">
                <a:solidFill>
                  <a:schemeClr val="tx1"/>
                </a:solidFill>
                <a:effectLst/>
                <a:latin typeface="+mn-lt"/>
                <a:ea typeface="+mn-ea"/>
                <a:cs typeface="+mn-cs"/>
              </a:rPr>
              <a:t>Ask students to come up with pros and cons based off the information they just read.</a:t>
            </a:r>
          </a:p>
          <a:p>
            <a:pPr marL="685800" lvl="1" indent="-228600">
              <a:buFont typeface="+mj-lt"/>
              <a:buAutoNum type="alphaLcPeriod"/>
            </a:pPr>
            <a:r>
              <a:rPr lang="en-US" sz="1200" kern="1200" dirty="0">
                <a:solidFill>
                  <a:schemeClr val="tx1"/>
                </a:solidFill>
                <a:effectLst/>
                <a:latin typeface="+mn-lt"/>
                <a:ea typeface="+mn-ea"/>
                <a:cs typeface="+mn-cs"/>
              </a:rPr>
              <a:t>As students give ideas, hand them a sticky note to write their ideas on and add it to the class poster. Take a handful of answers before moving on. There does not need to be an answer for every section. It’s better if there are more positives or more negatives. If there is a pattern to their responses, share that pattern with students.</a:t>
            </a:r>
          </a:p>
          <a:p>
            <a:pPr marL="685800" lvl="1" indent="-228600">
              <a:buFont typeface="+mj-lt"/>
              <a:buAutoNum type="alphaLcPeriod"/>
            </a:pPr>
            <a:r>
              <a:rPr lang="en-US" sz="1200" i="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All scenarios have a potential answers sheet with ideas of possible pros and cons that students might give</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A4D2995F-D4A1-A94F-81EB-C8975527E9FF}" type="slidenum">
              <a:rPr lang="en-US" smtClean="0"/>
              <a:t>12</a:t>
            </a:fld>
            <a:endParaRPr lang="en-US"/>
          </a:p>
        </p:txBody>
      </p:sp>
      <p:sp>
        <p:nvSpPr>
          <p:cNvPr id="5" name="Date Placeholder 4">
            <a:extLst>
              <a:ext uri="{FF2B5EF4-FFF2-40B4-BE49-F238E27FC236}">
                <a16:creationId xmlns:a16="http://schemas.microsoft.com/office/drawing/2014/main" id="{EA110A2D-B0F4-B91A-8B30-67A44B057E7F}"/>
              </a:ext>
            </a:extLst>
          </p:cNvPr>
          <p:cNvSpPr>
            <a:spLocks noGrp="1"/>
          </p:cNvSpPr>
          <p:nvPr>
            <p:ph type="dt" idx="1"/>
          </p:nvPr>
        </p:nvSpPr>
        <p:spPr/>
        <p:txBody>
          <a:bodyPr/>
          <a:lstStyle/>
          <a:p>
            <a:fld id="{4C4163B0-6F12-2E48-AB96-6E754B7850EE}" type="datetimeyyyy">
              <a:rPr lang="en-US" smtClean="0"/>
              <a:t>2026</a:t>
            </a:fld>
            <a:endParaRPr lang="en-US"/>
          </a:p>
        </p:txBody>
      </p:sp>
    </p:spTree>
    <p:extLst>
      <p:ext uri="{BB962C8B-B14F-4D97-AF65-F5344CB8AC3E}">
        <p14:creationId xmlns:p14="http://schemas.microsoft.com/office/powerpoint/2010/main" val="2280139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After going through several pros and cons, ask students if they would add solar panels to their tomato farm in Arizona. Ask what information they used to justify their decision. It might benefit a tomato farm in Arizona, but would it work on a different farm or ranch?</a:t>
            </a:r>
          </a:p>
          <a:p>
            <a:endParaRPr lang="en-US" dirty="0"/>
          </a:p>
        </p:txBody>
      </p:sp>
      <p:sp>
        <p:nvSpPr>
          <p:cNvPr id="4" name="Slide Number Placeholder 3"/>
          <p:cNvSpPr>
            <a:spLocks noGrp="1"/>
          </p:cNvSpPr>
          <p:nvPr>
            <p:ph type="sldNum" sz="quarter" idx="5"/>
          </p:nvPr>
        </p:nvSpPr>
        <p:spPr/>
        <p:txBody>
          <a:bodyPr/>
          <a:lstStyle/>
          <a:p>
            <a:fld id="{A4D2995F-D4A1-A94F-81EB-C8975527E9FF}" type="slidenum">
              <a:rPr lang="en-US" smtClean="0"/>
              <a:t>13</a:t>
            </a:fld>
            <a:endParaRPr lang="en-US"/>
          </a:p>
        </p:txBody>
      </p:sp>
      <p:sp>
        <p:nvSpPr>
          <p:cNvPr id="5" name="Date Placeholder 4">
            <a:extLst>
              <a:ext uri="{FF2B5EF4-FFF2-40B4-BE49-F238E27FC236}">
                <a16:creationId xmlns:a16="http://schemas.microsoft.com/office/drawing/2014/main" id="{838F3D0D-B0B5-43B7-EB36-4006331B0314}"/>
              </a:ext>
            </a:extLst>
          </p:cNvPr>
          <p:cNvSpPr>
            <a:spLocks noGrp="1"/>
          </p:cNvSpPr>
          <p:nvPr>
            <p:ph type="dt" idx="1"/>
          </p:nvPr>
        </p:nvSpPr>
        <p:spPr/>
        <p:txBody>
          <a:bodyPr/>
          <a:lstStyle/>
          <a:p>
            <a:fld id="{E297CF11-34DB-004C-A631-0D4C69EB7AC5}" type="datetimeyyyy">
              <a:rPr lang="en-US" smtClean="0"/>
              <a:t>2026</a:t>
            </a:fld>
            <a:endParaRPr lang="en-US"/>
          </a:p>
        </p:txBody>
      </p:sp>
    </p:spTree>
    <p:extLst>
      <p:ext uri="{BB962C8B-B14F-4D97-AF65-F5344CB8AC3E}">
        <p14:creationId xmlns:p14="http://schemas.microsoft.com/office/powerpoint/2010/main" val="2902614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E67B7-2AFB-5423-B23F-D9C94EA7A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D32785-A5EE-D8C2-2ABD-46D8C7EC4F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30FAE5-1075-C77C-163E-E601C3E680D7}"/>
              </a:ext>
            </a:extLst>
          </p:cNvPr>
          <p:cNvSpPr>
            <a:spLocks noGrp="1"/>
          </p:cNvSpPr>
          <p:nvPr>
            <p:ph type="body" idx="1"/>
          </p:nvPr>
        </p:nvSpPr>
        <p:spPr/>
        <p:txBody>
          <a:bodyPr/>
          <a:lstStyle/>
          <a:p>
            <a:pPr lvl="0"/>
            <a:r>
              <a:rPr lang="en-US" sz="1200" kern="1200" dirty="0">
                <a:solidFill>
                  <a:schemeClr val="tx1"/>
                </a:solidFill>
                <a:effectLst/>
                <a:latin typeface="+mn-lt"/>
                <a:ea typeface="+mn-ea"/>
                <a:cs typeface="+mn-cs"/>
              </a:rPr>
              <a:t>Split the class into pairs and have them return their Arizona scenario sheet and pick up a new state scenario sheet and a worksheet. </a:t>
            </a:r>
          </a:p>
          <a:p>
            <a:pPr marL="685800" lvl="1" indent="-228600">
              <a:buFont typeface="+mj-lt"/>
              <a:buAutoNum type="alphaLcPeriod"/>
            </a:pPr>
            <a:r>
              <a:rPr lang="en-US" sz="1200" kern="1200" dirty="0">
                <a:solidFill>
                  <a:schemeClr val="tx1"/>
                </a:solidFill>
                <a:effectLst/>
                <a:latin typeface="+mn-lt"/>
                <a:ea typeface="+mn-ea"/>
                <a:cs typeface="+mn-cs"/>
              </a:rPr>
              <a:t>Instruct them to look over the information on the scenario with their partner and discuss the pros and cons. </a:t>
            </a:r>
          </a:p>
          <a:p>
            <a:pPr marL="685800" lvl="1" indent="-228600">
              <a:buFont typeface="+mj-lt"/>
              <a:buAutoNum type="alphaLcPeriod"/>
            </a:pPr>
            <a:r>
              <a:rPr lang="en-US" sz="1200" kern="1200" dirty="0">
                <a:solidFill>
                  <a:schemeClr val="tx1"/>
                </a:solidFill>
                <a:effectLst/>
                <a:latin typeface="+mn-lt"/>
                <a:ea typeface="+mn-ea"/>
                <a:cs typeface="+mn-cs"/>
              </a:rPr>
              <a:t>Challenge students to try to find at least one pro and one con for each section (product, economics, people). They may have many pros or cons for some sections.</a:t>
            </a:r>
          </a:p>
          <a:p>
            <a:pPr marL="685800" lvl="1" indent="-228600">
              <a:buFont typeface="+mj-lt"/>
              <a:buAutoNum type="alphaLcPeriod"/>
            </a:pPr>
            <a:r>
              <a:rPr lang="en-US" sz="1200" kern="1200" dirty="0">
                <a:solidFill>
                  <a:schemeClr val="tx1"/>
                </a:solidFill>
                <a:effectLst/>
                <a:latin typeface="+mn-lt"/>
                <a:ea typeface="+mn-ea"/>
                <a:cs typeface="+mn-cs"/>
              </a:rPr>
              <a:t>As they discuss their ideas, have them fill out Questions 1-3 on the worksheet.</a:t>
            </a:r>
          </a:p>
          <a:p>
            <a:endParaRPr lang="en-US" dirty="0"/>
          </a:p>
        </p:txBody>
      </p:sp>
      <p:sp>
        <p:nvSpPr>
          <p:cNvPr id="4" name="Slide Number Placeholder 3">
            <a:extLst>
              <a:ext uri="{FF2B5EF4-FFF2-40B4-BE49-F238E27FC236}">
                <a16:creationId xmlns:a16="http://schemas.microsoft.com/office/drawing/2014/main" id="{EF50B995-3A3F-9464-FCE4-47D3A65D8EAC}"/>
              </a:ext>
            </a:extLst>
          </p:cNvPr>
          <p:cNvSpPr>
            <a:spLocks noGrp="1"/>
          </p:cNvSpPr>
          <p:nvPr>
            <p:ph type="sldNum" sz="quarter" idx="5"/>
          </p:nvPr>
        </p:nvSpPr>
        <p:spPr/>
        <p:txBody>
          <a:bodyPr/>
          <a:lstStyle/>
          <a:p>
            <a:fld id="{A4D2995F-D4A1-A94F-81EB-C8975527E9FF}" type="slidenum">
              <a:rPr lang="en-US" smtClean="0"/>
              <a:t>14</a:t>
            </a:fld>
            <a:endParaRPr lang="en-US"/>
          </a:p>
        </p:txBody>
      </p:sp>
      <p:sp>
        <p:nvSpPr>
          <p:cNvPr id="5" name="Date Placeholder 4">
            <a:extLst>
              <a:ext uri="{FF2B5EF4-FFF2-40B4-BE49-F238E27FC236}">
                <a16:creationId xmlns:a16="http://schemas.microsoft.com/office/drawing/2014/main" id="{ED2F5068-41D8-C7F6-2D85-3A3C4446FDE6}"/>
              </a:ext>
            </a:extLst>
          </p:cNvPr>
          <p:cNvSpPr>
            <a:spLocks noGrp="1"/>
          </p:cNvSpPr>
          <p:nvPr>
            <p:ph type="dt" idx="1"/>
          </p:nvPr>
        </p:nvSpPr>
        <p:spPr/>
        <p:txBody>
          <a:bodyPr/>
          <a:lstStyle/>
          <a:p>
            <a:fld id="{EC363488-FCFE-5243-A0EA-DD2DB0771574}" type="datetimeyyyy">
              <a:rPr lang="en-US" smtClean="0"/>
              <a:t>2026</a:t>
            </a:fld>
            <a:endParaRPr lang="en-US"/>
          </a:p>
        </p:txBody>
      </p:sp>
    </p:spTree>
    <p:extLst>
      <p:ext uri="{BB962C8B-B14F-4D97-AF65-F5344CB8AC3E}">
        <p14:creationId xmlns:p14="http://schemas.microsoft.com/office/powerpoint/2010/main" val="60453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D141D-D81B-47D6-F5A1-57A7819D70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14FA6D-EC29-4DB8-2BEB-771CF5F65F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D616FC-CDF3-4B5A-AA1C-C4A2A6EF906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Give each group 2 sticky notes. </a:t>
            </a:r>
            <a:r>
              <a:rPr lang="en-US" sz="1200" u="sng" kern="1200" dirty="0">
                <a:solidFill>
                  <a:schemeClr val="tx1"/>
                </a:solidFill>
                <a:effectLst/>
                <a:latin typeface="+mn-lt"/>
                <a:ea typeface="+mn-ea"/>
                <a:cs typeface="+mn-cs"/>
              </a:rPr>
              <a:t>Make sure those groups who have the same scenario have the same color of sticky notes.</a:t>
            </a:r>
            <a:endParaRPr lang="en-US" sz="1200" kern="1200" dirty="0">
              <a:solidFill>
                <a:schemeClr val="tx1"/>
              </a:solidFill>
              <a:effectLst/>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200" kern="1200" dirty="0">
                <a:solidFill>
                  <a:schemeClr val="tx1"/>
                </a:solidFill>
                <a:effectLst/>
                <a:latin typeface="+mn-lt"/>
                <a:ea typeface="+mn-ea"/>
                <a:cs typeface="+mn-cs"/>
              </a:rPr>
              <a:t>Ask students to write their two strongest arguments on the sticky notes and place them in the correct location on the poster. They can be two pros, two cons, or one of each, but they need to be their strongest arguments.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Using the poster with sticky notes attached, talk about any patterns your students notice. Make sure the contributors of the sticky notes being discussed are sharing what scenario they had and why they felt it was a pro or con.</a:t>
            </a:r>
            <a:endParaRPr lang="en-US" sz="14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There may be patterns in the different colored sticky notes and where they are on the poster. Groups that have the same scenario may all find more pros or more cons.</a:t>
            </a:r>
            <a:endParaRPr lang="en-US" sz="14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Some submissions may be similar. These could be discussed at the same time.</a:t>
            </a:r>
            <a:endParaRPr lang="en-US" sz="14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Some ideas may be contradictory. The opposing contributors could talk through their reasons.</a:t>
            </a:r>
            <a:endParaRPr lang="en-US" sz="14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Highlight for students that while many plants and animals have similar general needs, they also have unique needs, and we may not know if agrivoltaics will succeed for every crop or on every ranch until we begin to test it. That’s why it’s being studied.</a:t>
            </a:r>
            <a:endParaRPr lang="en-US" sz="1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EE230D3F-ABE5-1166-13E4-169901EEFDB6}"/>
              </a:ext>
            </a:extLst>
          </p:cNvPr>
          <p:cNvSpPr>
            <a:spLocks noGrp="1"/>
          </p:cNvSpPr>
          <p:nvPr>
            <p:ph type="sldNum" sz="quarter" idx="5"/>
          </p:nvPr>
        </p:nvSpPr>
        <p:spPr/>
        <p:txBody>
          <a:bodyPr/>
          <a:lstStyle/>
          <a:p>
            <a:fld id="{A4D2995F-D4A1-A94F-81EB-C8975527E9FF}" type="slidenum">
              <a:rPr lang="en-US" smtClean="0"/>
              <a:t>15</a:t>
            </a:fld>
            <a:endParaRPr lang="en-US"/>
          </a:p>
        </p:txBody>
      </p:sp>
      <p:sp>
        <p:nvSpPr>
          <p:cNvPr id="5" name="Date Placeholder 4">
            <a:extLst>
              <a:ext uri="{FF2B5EF4-FFF2-40B4-BE49-F238E27FC236}">
                <a16:creationId xmlns:a16="http://schemas.microsoft.com/office/drawing/2014/main" id="{D17365EB-1020-8ACB-0C0D-7DDADB039FBB}"/>
              </a:ext>
            </a:extLst>
          </p:cNvPr>
          <p:cNvSpPr>
            <a:spLocks noGrp="1"/>
          </p:cNvSpPr>
          <p:nvPr>
            <p:ph type="dt" idx="1"/>
          </p:nvPr>
        </p:nvSpPr>
        <p:spPr/>
        <p:txBody>
          <a:bodyPr/>
          <a:lstStyle/>
          <a:p>
            <a:fld id="{FDA306AA-8F98-854D-BD2E-536743B85C77}" type="datetimeyyyy">
              <a:rPr lang="en-US" smtClean="0"/>
              <a:t>2026</a:t>
            </a:fld>
            <a:endParaRPr lang="en-US"/>
          </a:p>
        </p:txBody>
      </p:sp>
    </p:spTree>
    <p:extLst>
      <p:ext uri="{BB962C8B-B14F-4D97-AF65-F5344CB8AC3E}">
        <p14:creationId xmlns:p14="http://schemas.microsoft.com/office/powerpoint/2010/main" val="1664337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After the discussion, have students turn their worksheet over and choose whether they would add solar panels to their farm/ranch. When explaining their answer, they should include the pros or cons that persuaded them. If they are undecided, have students explain what information they would want before making the decision.</a:t>
            </a:r>
          </a:p>
          <a:p>
            <a:endParaRPr lang="en-US" dirty="0"/>
          </a:p>
        </p:txBody>
      </p:sp>
      <p:sp>
        <p:nvSpPr>
          <p:cNvPr id="4" name="Slide Number Placeholder 3"/>
          <p:cNvSpPr>
            <a:spLocks noGrp="1"/>
          </p:cNvSpPr>
          <p:nvPr>
            <p:ph type="sldNum" sz="quarter" idx="5"/>
          </p:nvPr>
        </p:nvSpPr>
        <p:spPr/>
        <p:txBody>
          <a:bodyPr/>
          <a:lstStyle/>
          <a:p>
            <a:fld id="{A4D2995F-D4A1-A94F-81EB-C8975527E9FF}" type="slidenum">
              <a:rPr lang="en-US" smtClean="0"/>
              <a:t>16</a:t>
            </a:fld>
            <a:endParaRPr lang="en-US"/>
          </a:p>
        </p:txBody>
      </p:sp>
      <p:sp>
        <p:nvSpPr>
          <p:cNvPr id="5" name="Date Placeholder 4">
            <a:extLst>
              <a:ext uri="{FF2B5EF4-FFF2-40B4-BE49-F238E27FC236}">
                <a16:creationId xmlns:a16="http://schemas.microsoft.com/office/drawing/2014/main" id="{C7929439-0ECF-2122-3078-A39A4EEA79CA}"/>
              </a:ext>
            </a:extLst>
          </p:cNvPr>
          <p:cNvSpPr>
            <a:spLocks noGrp="1"/>
          </p:cNvSpPr>
          <p:nvPr>
            <p:ph type="dt" idx="1"/>
          </p:nvPr>
        </p:nvSpPr>
        <p:spPr/>
        <p:txBody>
          <a:bodyPr/>
          <a:lstStyle/>
          <a:p>
            <a:fld id="{F578CA24-CFFD-4944-85BF-172345EBAA31}" type="datetimeyyyy">
              <a:rPr lang="en-US" smtClean="0"/>
              <a:t>2026</a:t>
            </a:fld>
            <a:endParaRPr lang="en-US"/>
          </a:p>
        </p:txBody>
      </p:sp>
    </p:spTree>
    <p:extLst>
      <p:ext uri="{BB962C8B-B14F-4D97-AF65-F5344CB8AC3E}">
        <p14:creationId xmlns:p14="http://schemas.microsoft.com/office/powerpoint/2010/main" val="1127712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Ask students what solar panels do and where they may have seen them. Explain that solar panels convert sunlight into electricity. Let students know that in today’s lesson, they will be looking at how solar panels could be used by farmers and ranchers.</a:t>
            </a:r>
          </a:p>
          <a:p>
            <a:endParaRPr lang="en-US" dirty="0"/>
          </a:p>
        </p:txBody>
      </p:sp>
      <p:sp>
        <p:nvSpPr>
          <p:cNvPr id="4" name="Slide Number Placeholder 3"/>
          <p:cNvSpPr>
            <a:spLocks noGrp="1"/>
          </p:cNvSpPr>
          <p:nvPr>
            <p:ph type="sldNum" sz="quarter" idx="5"/>
          </p:nvPr>
        </p:nvSpPr>
        <p:spPr/>
        <p:txBody>
          <a:bodyPr/>
          <a:lstStyle/>
          <a:p>
            <a:fld id="{A4D2995F-D4A1-A94F-81EB-C8975527E9FF}" type="slidenum">
              <a:rPr lang="en-US" smtClean="0"/>
              <a:t>2</a:t>
            </a:fld>
            <a:endParaRPr lang="en-US"/>
          </a:p>
        </p:txBody>
      </p:sp>
      <p:sp>
        <p:nvSpPr>
          <p:cNvPr id="5" name="Date Placeholder 4">
            <a:extLst>
              <a:ext uri="{FF2B5EF4-FFF2-40B4-BE49-F238E27FC236}">
                <a16:creationId xmlns:a16="http://schemas.microsoft.com/office/drawing/2014/main" id="{10D2C262-7B60-F52D-AD44-AAE4CFA3A196}"/>
              </a:ext>
            </a:extLst>
          </p:cNvPr>
          <p:cNvSpPr>
            <a:spLocks noGrp="1"/>
          </p:cNvSpPr>
          <p:nvPr>
            <p:ph type="dt" idx="1"/>
          </p:nvPr>
        </p:nvSpPr>
        <p:spPr/>
        <p:txBody>
          <a:bodyPr/>
          <a:lstStyle/>
          <a:p>
            <a:fld id="{9D157F47-C491-BE45-94CF-4DD3CA776355}" type="datetimeyyyy">
              <a:rPr lang="en-US" smtClean="0"/>
              <a:t>2026</a:t>
            </a:fld>
            <a:endParaRPr lang="en-US"/>
          </a:p>
        </p:txBody>
      </p:sp>
    </p:spTree>
    <p:extLst>
      <p:ext uri="{BB962C8B-B14F-4D97-AF65-F5344CB8AC3E}">
        <p14:creationId xmlns:p14="http://schemas.microsoft.com/office/powerpoint/2010/main" val="770355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Prior to starting the video, tell students to pay attention to how it explains the term </a:t>
            </a:r>
            <a:r>
              <a:rPr lang="en-US" sz="1200" b="1" kern="1200" dirty="0">
                <a:solidFill>
                  <a:schemeClr val="tx1"/>
                </a:solidFill>
                <a:effectLst/>
                <a:latin typeface="+mn-lt"/>
                <a:ea typeface="+mn-ea"/>
                <a:cs typeface="+mn-cs"/>
              </a:rPr>
              <a:t>agrivoltaics</a:t>
            </a:r>
            <a:r>
              <a:rPr lang="en-US" sz="1200" kern="1200" dirty="0">
                <a:solidFill>
                  <a:schemeClr val="tx1"/>
                </a:solidFill>
                <a:effectLst/>
                <a:latin typeface="+mn-lt"/>
                <a:ea typeface="+mn-ea"/>
                <a:cs typeface="+mn-cs"/>
              </a:rPr>
              <a:t>. Ask them to think about how agrivoltaics is being used by the farmer in the video. </a:t>
            </a:r>
            <a:endParaRPr lang="en-US" sz="14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Play the five-minute video: “Agrivoltaics: Solar Panels Bring Life to Struggling Farms” by Now This: </a:t>
            </a:r>
            <a:r>
              <a:rPr lang="en-US" sz="1200" u="sng" kern="1200" dirty="0">
                <a:solidFill>
                  <a:schemeClr val="tx1"/>
                </a:solidFill>
                <a:effectLst/>
                <a:latin typeface="+mn-lt"/>
                <a:ea typeface="+mn-ea"/>
                <a:cs typeface="+mn-cs"/>
                <a:hlinkClick r:id="rId3"/>
              </a:rPr>
              <a:t>https://youtu.be/u_hRm-WFM1M?feature=shared</a:t>
            </a:r>
            <a:endParaRPr lang="en-US" sz="1400" u="sng"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Based on the video, ask students to define agrivoltaics. Agrivoltaics is the dual use of land for agricultural production and photovoltaic (solar energy) production. </a:t>
            </a:r>
          </a:p>
          <a:p>
            <a:pPr marL="685800" lvl="1" indent="-228600">
              <a:buFont typeface="+mj-lt"/>
              <a:buAutoNum type="alphaLcPeriod"/>
            </a:pPr>
            <a:r>
              <a:rPr lang="en-US" sz="1200" kern="1200" dirty="0">
                <a:solidFill>
                  <a:schemeClr val="tx1"/>
                </a:solidFill>
                <a:effectLst/>
                <a:latin typeface="+mn-lt"/>
                <a:ea typeface="+mn-ea"/>
                <a:cs typeface="+mn-cs"/>
              </a:rPr>
              <a:t>Today’s lesson will look at scenarios where agrivoltaics might be used in the U.S. and consider the pros and cons of shifting traditional farms and ranches to agrivoltaics.</a:t>
            </a:r>
            <a:r>
              <a:rPr lang="en-US" dirty="0">
                <a:effectLst/>
              </a:rPr>
              <a:t> </a:t>
            </a:r>
            <a:endParaRPr lang="en-US" dirty="0"/>
          </a:p>
          <a:p>
            <a:endParaRPr lang="en-US" dirty="0"/>
          </a:p>
        </p:txBody>
      </p:sp>
      <p:sp>
        <p:nvSpPr>
          <p:cNvPr id="4" name="Date Placeholder 3"/>
          <p:cNvSpPr>
            <a:spLocks noGrp="1"/>
          </p:cNvSpPr>
          <p:nvPr>
            <p:ph type="dt" idx="1"/>
          </p:nvPr>
        </p:nvSpPr>
        <p:spPr/>
        <p:txBody>
          <a:bodyPr/>
          <a:lstStyle/>
          <a:p>
            <a:fld id="{7F359B34-998E-EA40-88C6-694EF580266C}" type="datetimeyyyy">
              <a:rPr lang="en-US" smtClean="0"/>
              <a:t>2026</a:t>
            </a:fld>
            <a:endParaRPr lang="en-US"/>
          </a:p>
        </p:txBody>
      </p:sp>
      <p:sp>
        <p:nvSpPr>
          <p:cNvPr id="5" name="Slide Number Placeholder 4"/>
          <p:cNvSpPr>
            <a:spLocks noGrp="1"/>
          </p:cNvSpPr>
          <p:nvPr>
            <p:ph type="sldNum" sz="quarter" idx="5"/>
          </p:nvPr>
        </p:nvSpPr>
        <p:spPr/>
        <p:txBody>
          <a:bodyPr/>
          <a:lstStyle/>
          <a:p>
            <a:fld id="{A4D2995F-D4A1-A94F-81EB-C8975527E9FF}" type="slidenum">
              <a:rPr lang="en-US" smtClean="0"/>
              <a:t>3</a:t>
            </a:fld>
            <a:endParaRPr lang="en-US"/>
          </a:p>
        </p:txBody>
      </p:sp>
    </p:spTree>
    <p:extLst>
      <p:ext uri="{BB962C8B-B14F-4D97-AF65-F5344CB8AC3E}">
        <p14:creationId xmlns:p14="http://schemas.microsoft.com/office/powerpoint/2010/main" val="212488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U.S. is considering dual land use because solar panels take up space, and that space competes with farms and ranches.</a:t>
            </a:r>
          </a:p>
          <a:p>
            <a:pPr marL="685800" lvl="1" indent="-228600">
              <a:buFont typeface="+mj-lt"/>
              <a:buAutoNum type="alphaLcPeriod"/>
            </a:pPr>
            <a:r>
              <a:rPr lang="en-US" sz="1200" kern="1200" dirty="0">
                <a:solidFill>
                  <a:schemeClr val="tx1"/>
                </a:solidFill>
                <a:effectLst/>
                <a:latin typeface="+mn-lt"/>
                <a:ea typeface="+mn-ea"/>
                <a:cs typeface="+mn-cs"/>
              </a:rPr>
              <a:t>Solar energy production needs a lot of space. Solar panels can only produce about 10 watts/meter</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a:t>
            </a:r>
          </a:p>
          <a:p>
            <a:pPr marL="685800" lvl="1" indent="-228600">
              <a:buFont typeface="+mj-lt"/>
              <a:buAutoNum type="alphaLcPeriod"/>
            </a:pPr>
            <a:r>
              <a:rPr lang="en-US" sz="1200" kern="1200" dirty="0">
                <a:solidFill>
                  <a:schemeClr val="tx1"/>
                </a:solidFill>
                <a:effectLst/>
                <a:latin typeface="+mn-lt"/>
                <a:ea typeface="+mn-ea"/>
                <a:cs typeface="+mn-cs"/>
              </a:rPr>
              <a:t>To give perspective, share that the average household uses ~2,500 watts a day. It takes about the space of 26 full-size beds, side-by-side, to run a house on solar panels. </a:t>
            </a:r>
          </a:p>
          <a:p>
            <a:pPr marL="685800" lvl="1" indent="-228600">
              <a:buFont typeface="+mj-lt"/>
              <a:buAutoNum type="alphaLcPeriod"/>
            </a:pPr>
            <a:r>
              <a:rPr lang="en-US" sz="1200" kern="1200" dirty="0">
                <a:solidFill>
                  <a:schemeClr val="tx1"/>
                </a:solidFill>
                <a:effectLst/>
                <a:latin typeface="+mn-lt"/>
                <a:ea typeface="+mn-ea"/>
                <a:cs typeface="+mn-cs"/>
              </a:rPr>
              <a:t>But not just any land works. It needs to be flat, open, sunny, and accessible to a city’s grid via transmission lines. Many of the ideal areas for solar farms are already being used by farmers and ranchers. Some people feel the agriculture and the solar industry are having to compete for this land. Agrivoltaics could support both.</a:t>
            </a:r>
          </a:p>
          <a:p>
            <a:endParaRPr lang="en-US" dirty="0"/>
          </a:p>
        </p:txBody>
      </p:sp>
      <p:sp>
        <p:nvSpPr>
          <p:cNvPr id="4" name="Slide Number Placeholder 3"/>
          <p:cNvSpPr>
            <a:spLocks noGrp="1"/>
          </p:cNvSpPr>
          <p:nvPr>
            <p:ph type="sldNum" sz="quarter" idx="5"/>
          </p:nvPr>
        </p:nvSpPr>
        <p:spPr/>
        <p:txBody>
          <a:bodyPr/>
          <a:lstStyle/>
          <a:p>
            <a:fld id="{A4D2995F-D4A1-A94F-81EB-C8975527E9FF}" type="slidenum">
              <a:rPr lang="en-US" smtClean="0"/>
              <a:t>4</a:t>
            </a:fld>
            <a:endParaRPr lang="en-US"/>
          </a:p>
        </p:txBody>
      </p:sp>
      <p:sp>
        <p:nvSpPr>
          <p:cNvPr id="5" name="Date Placeholder 4">
            <a:extLst>
              <a:ext uri="{FF2B5EF4-FFF2-40B4-BE49-F238E27FC236}">
                <a16:creationId xmlns:a16="http://schemas.microsoft.com/office/drawing/2014/main" id="{2622E0F0-3A3B-E541-827F-77783766AB13}"/>
              </a:ext>
            </a:extLst>
          </p:cNvPr>
          <p:cNvSpPr>
            <a:spLocks noGrp="1"/>
          </p:cNvSpPr>
          <p:nvPr>
            <p:ph type="dt" idx="1"/>
          </p:nvPr>
        </p:nvSpPr>
        <p:spPr/>
        <p:txBody>
          <a:bodyPr/>
          <a:lstStyle/>
          <a:p>
            <a:fld id="{BE607EEA-7B39-1640-BE59-071FAE4EB170}" type="datetimeyyyy">
              <a:rPr lang="en-US" smtClean="0"/>
              <a:t>2026</a:t>
            </a:fld>
            <a:endParaRPr lang="en-US"/>
          </a:p>
        </p:txBody>
      </p:sp>
    </p:spTree>
    <p:extLst>
      <p:ext uri="{BB962C8B-B14F-4D97-AF65-F5344CB8AC3E}">
        <p14:creationId xmlns:p14="http://schemas.microsoft.com/office/powerpoint/2010/main" val="3865748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69352-6599-07C4-5F5A-4FA6456690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B54969-5B56-DD9C-AE6C-1DA395645C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B743C1-904B-70DC-AF56-2B2ECCCA49DA}"/>
              </a:ext>
            </a:extLst>
          </p:cNvPr>
          <p:cNvSpPr>
            <a:spLocks noGrp="1"/>
          </p:cNvSpPr>
          <p:nvPr>
            <p:ph type="body" idx="1"/>
          </p:nvPr>
        </p:nvSpPr>
        <p:spPr/>
        <p:txBody>
          <a:bodyPr/>
          <a:lstStyle/>
          <a:p>
            <a:pPr lvl="0"/>
            <a:r>
              <a:rPr lang="en-US" sz="1200" kern="1200" dirty="0">
                <a:solidFill>
                  <a:schemeClr val="tx1"/>
                </a:solidFill>
                <a:effectLst/>
                <a:latin typeface="+mn-lt"/>
                <a:ea typeface="+mn-ea"/>
                <a:cs typeface="+mn-cs"/>
              </a:rPr>
              <a:t>Agriculture is such a diverse industry, and there are many ways agrivoltaics could be implemented. Farmers could put them over or around different crops. Sheep and cattle could graze under them. Even pollinator habitats could be established beneath them.</a:t>
            </a:r>
            <a:r>
              <a:rPr lang="en-US" dirty="0">
                <a:effectLst/>
              </a:rPr>
              <a:t> </a:t>
            </a:r>
            <a:endParaRPr lang="en-US" dirty="0"/>
          </a:p>
        </p:txBody>
      </p:sp>
      <p:sp>
        <p:nvSpPr>
          <p:cNvPr id="4" name="Date Placeholder 3">
            <a:extLst>
              <a:ext uri="{FF2B5EF4-FFF2-40B4-BE49-F238E27FC236}">
                <a16:creationId xmlns:a16="http://schemas.microsoft.com/office/drawing/2014/main" id="{AF1146D3-DC9C-50A0-CEEE-6D510CA48B68}"/>
              </a:ext>
            </a:extLst>
          </p:cNvPr>
          <p:cNvSpPr>
            <a:spLocks noGrp="1"/>
          </p:cNvSpPr>
          <p:nvPr>
            <p:ph type="dt" idx="1"/>
          </p:nvPr>
        </p:nvSpPr>
        <p:spPr/>
        <p:txBody>
          <a:bodyPr/>
          <a:lstStyle/>
          <a:p>
            <a:fld id="{7F359B34-998E-EA40-88C6-694EF580266C}" type="datetimeyyyy">
              <a:rPr lang="en-US" smtClean="0"/>
              <a:t>2026</a:t>
            </a:fld>
            <a:endParaRPr lang="en-US"/>
          </a:p>
        </p:txBody>
      </p:sp>
      <p:sp>
        <p:nvSpPr>
          <p:cNvPr id="5" name="Slide Number Placeholder 4">
            <a:extLst>
              <a:ext uri="{FF2B5EF4-FFF2-40B4-BE49-F238E27FC236}">
                <a16:creationId xmlns:a16="http://schemas.microsoft.com/office/drawing/2014/main" id="{048B5A28-2294-9A17-77A3-3651C9DBB4F0}"/>
              </a:ext>
            </a:extLst>
          </p:cNvPr>
          <p:cNvSpPr>
            <a:spLocks noGrp="1"/>
          </p:cNvSpPr>
          <p:nvPr>
            <p:ph type="sldNum" sz="quarter" idx="5"/>
          </p:nvPr>
        </p:nvSpPr>
        <p:spPr/>
        <p:txBody>
          <a:bodyPr/>
          <a:lstStyle/>
          <a:p>
            <a:fld id="{A4D2995F-D4A1-A94F-81EB-C8975527E9FF}" type="slidenum">
              <a:rPr lang="en-US" smtClean="0"/>
              <a:t>5</a:t>
            </a:fld>
            <a:endParaRPr lang="en-US"/>
          </a:p>
        </p:txBody>
      </p:sp>
    </p:spTree>
    <p:extLst>
      <p:ext uri="{BB962C8B-B14F-4D97-AF65-F5344CB8AC3E}">
        <p14:creationId xmlns:p14="http://schemas.microsoft.com/office/powerpoint/2010/main" val="2416398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also many ways solar panels could be installed.</a:t>
            </a:r>
          </a:p>
          <a:p>
            <a:pPr marL="685800" lvl="1" indent="-228600">
              <a:buFont typeface="+mj-lt"/>
              <a:buAutoNum type="alphaLcPeriod"/>
            </a:pPr>
            <a:r>
              <a:rPr lang="en-US" sz="1200" kern="1200" dirty="0">
                <a:solidFill>
                  <a:schemeClr val="tx1"/>
                </a:solidFill>
                <a:effectLst/>
                <a:latin typeface="+mn-lt"/>
                <a:ea typeface="+mn-ea"/>
                <a:cs typeface="+mn-cs"/>
              </a:rPr>
              <a:t>They could be placed directly </a:t>
            </a:r>
            <a:r>
              <a:rPr lang="en-US" sz="1200" u="sng" kern="1200" dirty="0">
                <a:solidFill>
                  <a:schemeClr val="tx1"/>
                </a:solidFill>
                <a:effectLst/>
                <a:latin typeface="+mn-lt"/>
                <a:ea typeface="+mn-ea"/>
                <a:cs typeface="+mn-cs"/>
              </a:rPr>
              <a:t>over the crops</a:t>
            </a:r>
            <a:r>
              <a:rPr lang="en-US" sz="1200" kern="1200" dirty="0">
                <a:solidFill>
                  <a:schemeClr val="tx1"/>
                </a:solidFill>
                <a:effectLst/>
                <a:latin typeface="+mn-lt"/>
                <a:ea typeface="+mn-ea"/>
                <a:cs typeface="+mn-cs"/>
              </a:rPr>
              <a:t>. This works best if you want the crops to be shaded during the day.</a:t>
            </a:r>
          </a:p>
          <a:p>
            <a:pPr marL="685800" lvl="1" indent="-228600">
              <a:buFont typeface="+mj-lt"/>
              <a:buAutoNum type="alphaLcPeriod"/>
            </a:pPr>
            <a:r>
              <a:rPr lang="en-US" sz="1200" kern="1200" dirty="0">
                <a:solidFill>
                  <a:schemeClr val="tx1"/>
                </a:solidFill>
                <a:effectLst/>
                <a:latin typeface="+mn-lt"/>
                <a:ea typeface="+mn-ea"/>
                <a:cs typeface="+mn-cs"/>
              </a:rPr>
              <a:t>The panels could be placed in </a:t>
            </a:r>
            <a:r>
              <a:rPr lang="en-US" sz="1200" u="sng" kern="1200" dirty="0">
                <a:solidFill>
                  <a:schemeClr val="tx1"/>
                </a:solidFill>
                <a:effectLst/>
                <a:latin typeface="+mn-lt"/>
                <a:ea typeface="+mn-ea"/>
                <a:cs typeface="+mn-cs"/>
              </a:rPr>
              <a:t>alternating rows</a:t>
            </a:r>
            <a:r>
              <a:rPr lang="en-US" sz="1200" kern="1200" dirty="0">
                <a:solidFill>
                  <a:schemeClr val="tx1"/>
                </a:solidFill>
                <a:effectLst/>
                <a:latin typeface="+mn-lt"/>
                <a:ea typeface="+mn-ea"/>
                <a:cs typeface="+mn-cs"/>
              </a:rPr>
              <a:t>. This works best if you don’t want as much shade and have the space to place the solar panels.</a:t>
            </a:r>
          </a:p>
          <a:p>
            <a:pPr marL="685800" lvl="1" indent="-228600">
              <a:buFont typeface="+mj-lt"/>
              <a:buAutoNum type="alphaLcPeriod"/>
            </a:pPr>
            <a:r>
              <a:rPr lang="en-US" sz="1200" kern="1200" dirty="0">
                <a:solidFill>
                  <a:schemeClr val="tx1"/>
                </a:solidFill>
                <a:effectLst/>
                <a:latin typeface="+mn-lt"/>
                <a:ea typeface="+mn-ea"/>
                <a:cs typeface="+mn-cs"/>
              </a:rPr>
              <a:t>They could be mounted at different angles and could even be </a:t>
            </a:r>
            <a:r>
              <a:rPr lang="en-US" sz="1200" u="sng" kern="1200" dirty="0">
                <a:solidFill>
                  <a:schemeClr val="tx1"/>
                </a:solidFill>
                <a:effectLst/>
                <a:latin typeface="+mn-lt"/>
                <a:ea typeface="+mn-ea"/>
                <a:cs typeface="+mn-cs"/>
              </a:rPr>
              <a:t>placed vertically</a:t>
            </a:r>
            <a:r>
              <a:rPr lang="en-US" sz="1200" kern="1200" dirty="0">
                <a:solidFill>
                  <a:schemeClr val="tx1"/>
                </a:solidFill>
                <a:effectLst/>
                <a:latin typeface="+mn-lt"/>
                <a:ea typeface="+mn-ea"/>
                <a:cs typeface="+mn-cs"/>
              </a:rPr>
              <a:t> as a barrier. Different angles could impact how much light is being converted to energy.</a:t>
            </a:r>
          </a:p>
          <a:p>
            <a:pPr marL="685800" lvl="1" indent="-228600">
              <a:buFont typeface="+mj-lt"/>
              <a:buAutoNum type="alphaLcPeriod"/>
            </a:pPr>
            <a:r>
              <a:rPr lang="en-US" sz="1200" kern="1200" dirty="0">
                <a:solidFill>
                  <a:schemeClr val="tx1"/>
                </a:solidFill>
                <a:effectLst/>
                <a:latin typeface="+mn-lt"/>
                <a:ea typeface="+mn-ea"/>
                <a:cs typeface="+mn-cs"/>
              </a:rPr>
              <a:t>The panels could be placed on </a:t>
            </a:r>
            <a:r>
              <a:rPr lang="en-US" sz="1200" u="sng" kern="1200" dirty="0">
                <a:solidFill>
                  <a:schemeClr val="tx1"/>
                </a:solidFill>
                <a:effectLst/>
                <a:latin typeface="+mn-lt"/>
                <a:ea typeface="+mn-ea"/>
                <a:cs typeface="+mn-cs"/>
              </a:rPr>
              <a:t>higher or lower frames</a:t>
            </a:r>
            <a:r>
              <a:rPr lang="en-US" sz="1200" kern="1200" dirty="0">
                <a:solidFill>
                  <a:schemeClr val="tx1"/>
                </a:solidFill>
                <a:effectLst/>
                <a:latin typeface="+mn-lt"/>
                <a:ea typeface="+mn-ea"/>
                <a:cs typeface="+mn-cs"/>
              </a:rPr>
              <a:t>, depending on the needs. It’s good to keep in mind that taller frames mean more material costs.</a:t>
            </a:r>
          </a:p>
          <a:p>
            <a:pPr marL="685800" lvl="1" indent="-228600">
              <a:buFont typeface="+mj-lt"/>
              <a:buAutoNum type="alphaLcPeriod"/>
            </a:pPr>
            <a:r>
              <a:rPr lang="en-US" sz="1200" kern="1200" dirty="0">
                <a:solidFill>
                  <a:schemeClr val="tx1"/>
                </a:solidFill>
                <a:effectLst/>
                <a:latin typeface="+mn-lt"/>
                <a:ea typeface="+mn-ea"/>
                <a:cs typeface="+mn-cs"/>
              </a:rPr>
              <a:t>There are even panels that can be </a:t>
            </a:r>
            <a:r>
              <a:rPr lang="en-US" sz="1200" u="sng" kern="1200" dirty="0">
                <a:solidFill>
                  <a:schemeClr val="tx1"/>
                </a:solidFill>
                <a:effectLst/>
                <a:latin typeface="+mn-lt"/>
                <a:ea typeface="+mn-ea"/>
                <a:cs typeface="+mn-cs"/>
              </a:rPr>
              <a:t>mechanically rotated</a:t>
            </a:r>
            <a:r>
              <a:rPr lang="en-US" sz="1200" kern="1200" dirty="0">
                <a:solidFill>
                  <a:schemeClr val="tx1"/>
                </a:solidFill>
                <a:effectLst/>
                <a:latin typeface="+mn-lt"/>
                <a:ea typeface="+mn-ea"/>
                <a:cs typeface="+mn-cs"/>
              </a:rPr>
              <a:t> to the angle needed. This could mean larger farm equipment could be used beneath them, or it could track the sun through the day. However, these systems are much more costly. </a:t>
            </a:r>
          </a:p>
          <a:p>
            <a:pPr marL="685800" lvl="1" indent="-228600">
              <a:buFont typeface="+mj-lt"/>
              <a:buAutoNum type="alphaLcPeriod"/>
            </a:pPr>
            <a:endParaRPr lang="en-US" dirty="0"/>
          </a:p>
        </p:txBody>
      </p:sp>
      <p:sp>
        <p:nvSpPr>
          <p:cNvPr id="4" name="Date Placeholder 3"/>
          <p:cNvSpPr>
            <a:spLocks noGrp="1"/>
          </p:cNvSpPr>
          <p:nvPr>
            <p:ph type="dt" idx="1"/>
          </p:nvPr>
        </p:nvSpPr>
        <p:spPr/>
        <p:txBody>
          <a:bodyPr/>
          <a:lstStyle/>
          <a:p>
            <a:fld id="{7F359B34-998E-EA40-88C6-694EF580266C}" type="datetimeyyyy">
              <a:rPr lang="en-US" smtClean="0"/>
              <a:t>2026</a:t>
            </a:fld>
            <a:endParaRPr lang="en-US"/>
          </a:p>
        </p:txBody>
      </p:sp>
      <p:sp>
        <p:nvSpPr>
          <p:cNvPr id="5" name="Slide Number Placeholder 4"/>
          <p:cNvSpPr>
            <a:spLocks noGrp="1"/>
          </p:cNvSpPr>
          <p:nvPr>
            <p:ph type="sldNum" sz="quarter" idx="5"/>
          </p:nvPr>
        </p:nvSpPr>
        <p:spPr/>
        <p:txBody>
          <a:bodyPr/>
          <a:lstStyle/>
          <a:p>
            <a:fld id="{A4D2995F-D4A1-A94F-81EB-C8975527E9FF}" type="slidenum">
              <a:rPr lang="en-US" smtClean="0"/>
              <a:t>6</a:t>
            </a:fld>
            <a:endParaRPr lang="en-US"/>
          </a:p>
        </p:txBody>
      </p:sp>
    </p:spTree>
    <p:extLst>
      <p:ext uri="{BB962C8B-B14F-4D97-AF65-F5344CB8AC3E}">
        <p14:creationId xmlns:p14="http://schemas.microsoft.com/office/powerpoint/2010/main" val="4186339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Because there are many ways agrivoltaics could be implemented and installed, there are many variables to study through scientific research. Scientists at New Mexico State University and the U.S. Department of Agriculture’s Cotton Ginning Lab and Jornada Experimental Range are actively researching agrivoltaics in Las Cruces, New Mexico.</a:t>
            </a:r>
            <a:r>
              <a:rPr lang="en-US" dirty="0">
                <a:effectLst/>
              </a:rPr>
              <a:t> </a:t>
            </a:r>
            <a:endParaRPr lang="en-US" dirty="0"/>
          </a:p>
        </p:txBody>
      </p:sp>
      <p:sp>
        <p:nvSpPr>
          <p:cNvPr id="4" name="Date Placeholder 3"/>
          <p:cNvSpPr>
            <a:spLocks noGrp="1"/>
          </p:cNvSpPr>
          <p:nvPr>
            <p:ph type="dt" idx="1"/>
          </p:nvPr>
        </p:nvSpPr>
        <p:spPr/>
        <p:txBody>
          <a:bodyPr/>
          <a:lstStyle/>
          <a:p>
            <a:fld id="{7F359B34-998E-EA40-88C6-694EF580266C}" type="datetimeyyyy">
              <a:rPr lang="en-US" smtClean="0"/>
              <a:t>2026</a:t>
            </a:fld>
            <a:endParaRPr lang="en-US"/>
          </a:p>
        </p:txBody>
      </p:sp>
      <p:sp>
        <p:nvSpPr>
          <p:cNvPr id="5" name="Slide Number Placeholder 4"/>
          <p:cNvSpPr>
            <a:spLocks noGrp="1"/>
          </p:cNvSpPr>
          <p:nvPr>
            <p:ph type="sldNum" sz="quarter" idx="5"/>
          </p:nvPr>
        </p:nvSpPr>
        <p:spPr/>
        <p:txBody>
          <a:bodyPr/>
          <a:lstStyle/>
          <a:p>
            <a:fld id="{A4D2995F-D4A1-A94F-81EB-C8975527E9FF}" type="slidenum">
              <a:rPr lang="en-US" smtClean="0"/>
              <a:t>7</a:t>
            </a:fld>
            <a:endParaRPr lang="en-US"/>
          </a:p>
        </p:txBody>
      </p:sp>
    </p:spTree>
    <p:extLst>
      <p:ext uri="{BB962C8B-B14F-4D97-AF65-F5344CB8AC3E}">
        <p14:creationId xmlns:p14="http://schemas.microsoft.com/office/powerpoint/2010/main" val="4113438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Tell students that today they are going to be farmers and ranchers trying to decide whether they should add solar panels to their farm or ranch. The first scenario will be done together as a class to show how to use the information provided to help in the decision making.</a:t>
            </a:r>
          </a:p>
          <a:p>
            <a:pPr marL="685800" marR="0" lvl="1"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sz="1200" kern="1200" dirty="0">
                <a:solidFill>
                  <a:schemeClr val="tx1"/>
                </a:solidFill>
                <a:effectLst/>
                <a:latin typeface="+mn-lt"/>
                <a:ea typeface="+mn-ea"/>
                <a:cs typeface="+mn-cs"/>
              </a:rPr>
              <a:t>Our scenario: You have a farm in Arizona that is growing cherry tomatoes. You are thinking about adding solar panels to your fields. Based on the information given, do you think you should install solar panels?</a:t>
            </a:r>
          </a:p>
          <a:p>
            <a:pPr marL="685800" lvl="1" indent="-228600">
              <a:buFont typeface="+mj-lt"/>
              <a:buAutoNum type="alphaLcParenR"/>
            </a:pPr>
            <a:endParaRPr lang="en-US" dirty="0"/>
          </a:p>
        </p:txBody>
      </p:sp>
      <p:sp>
        <p:nvSpPr>
          <p:cNvPr id="4" name="Slide Number Placeholder 3"/>
          <p:cNvSpPr>
            <a:spLocks noGrp="1"/>
          </p:cNvSpPr>
          <p:nvPr>
            <p:ph type="sldNum" sz="quarter" idx="5"/>
          </p:nvPr>
        </p:nvSpPr>
        <p:spPr/>
        <p:txBody>
          <a:bodyPr/>
          <a:lstStyle/>
          <a:p>
            <a:fld id="{A4D2995F-D4A1-A94F-81EB-C8975527E9FF}" type="slidenum">
              <a:rPr lang="en-US" smtClean="0"/>
              <a:t>8</a:t>
            </a:fld>
            <a:endParaRPr lang="en-US"/>
          </a:p>
        </p:txBody>
      </p:sp>
      <p:sp>
        <p:nvSpPr>
          <p:cNvPr id="5" name="Date Placeholder 4">
            <a:extLst>
              <a:ext uri="{FF2B5EF4-FFF2-40B4-BE49-F238E27FC236}">
                <a16:creationId xmlns:a16="http://schemas.microsoft.com/office/drawing/2014/main" id="{4B97CACD-27D9-959D-BE10-1287410E994A}"/>
              </a:ext>
            </a:extLst>
          </p:cNvPr>
          <p:cNvSpPr>
            <a:spLocks noGrp="1"/>
          </p:cNvSpPr>
          <p:nvPr>
            <p:ph type="dt" idx="1"/>
          </p:nvPr>
        </p:nvSpPr>
        <p:spPr/>
        <p:txBody>
          <a:bodyPr/>
          <a:lstStyle/>
          <a:p>
            <a:fld id="{5D637D9E-AC70-F84A-BFE6-45C1A2FD4224}" type="datetimeyyyy">
              <a:rPr lang="en-US" smtClean="0"/>
              <a:t>2026</a:t>
            </a:fld>
            <a:endParaRPr lang="en-US"/>
          </a:p>
        </p:txBody>
      </p:sp>
    </p:spTree>
    <p:extLst>
      <p:ext uri="{BB962C8B-B14F-4D97-AF65-F5344CB8AC3E}">
        <p14:creationId xmlns:p14="http://schemas.microsoft.com/office/powerpoint/2010/main" val="4155899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Before evaluating the information, explain that students need to establish the farm’s criteria for success. This will help them decide whether to add solar panels. If our success is negatively affected, then solar panels may not be a good choice. On this farm, they need to continue to grow healthy tomatoes and make a profit from those tomatoes. They also need to ensure that the solar panels don’t negatively impact them, their farm help, or their community. Tell students that they need to think about how adding solar panels might affect these criteria.</a:t>
            </a:r>
          </a:p>
          <a:p>
            <a:endParaRPr lang="en-US" dirty="0"/>
          </a:p>
        </p:txBody>
      </p:sp>
      <p:sp>
        <p:nvSpPr>
          <p:cNvPr id="4" name="Date Placeholder 3"/>
          <p:cNvSpPr>
            <a:spLocks noGrp="1"/>
          </p:cNvSpPr>
          <p:nvPr>
            <p:ph type="dt" idx="1"/>
          </p:nvPr>
        </p:nvSpPr>
        <p:spPr/>
        <p:txBody>
          <a:bodyPr/>
          <a:lstStyle/>
          <a:p>
            <a:fld id="{7F359B34-998E-EA40-88C6-694EF580266C}" type="datetimeyyyy">
              <a:rPr lang="en-US" smtClean="0"/>
              <a:t>2026</a:t>
            </a:fld>
            <a:endParaRPr lang="en-US"/>
          </a:p>
        </p:txBody>
      </p:sp>
      <p:sp>
        <p:nvSpPr>
          <p:cNvPr id="5" name="Slide Number Placeholder 4"/>
          <p:cNvSpPr>
            <a:spLocks noGrp="1"/>
          </p:cNvSpPr>
          <p:nvPr>
            <p:ph type="sldNum" sz="quarter" idx="5"/>
          </p:nvPr>
        </p:nvSpPr>
        <p:spPr/>
        <p:txBody>
          <a:bodyPr/>
          <a:lstStyle/>
          <a:p>
            <a:fld id="{A4D2995F-D4A1-A94F-81EB-C8975527E9FF}" type="slidenum">
              <a:rPr lang="en-US" smtClean="0"/>
              <a:t>9</a:t>
            </a:fld>
            <a:endParaRPr lang="en-US"/>
          </a:p>
        </p:txBody>
      </p:sp>
    </p:spTree>
    <p:extLst>
      <p:ext uri="{BB962C8B-B14F-4D97-AF65-F5344CB8AC3E}">
        <p14:creationId xmlns:p14="http://schemas.microsoft.com/office/powerpoint/2010/main" val="2576671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t>6/1/26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305841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B53A7-3209-46A6-9454-F38EAC8F11E7}" type="datetimeFigureOut">
              <a:rPr lang="en-US" smtClean="0"/>
              <a:pPr/>
              <a:t>6/1/26</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3364037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B53A7-3209-46A6-9454-F38EAC8F11E7}" type="datetimeFigureOut">
              <a:rPr lang="en-US" smtClean="0"/>
              <a:pPr/>
              <a:t>6/1/26</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528507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B53A7-3209-46A6-9454-F38EAC8F11E7}" type="datetimeFigureOut">
              <a:rPr lang="en-US" smtClean="0"/>
              <a:pPr/>
              <a:t>6/1/26</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4013134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B53A7-3209-46A6-9454-F38EAC8F11E7}" type="datetimeFigureOut">
              <a:rPr lang="en-US" smtClean="0"/>
              <a:pPr/>
              <a:t>6/1/26</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91238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B53A7-3209-46A6-9454-F38EAC8F11E7}" type="datetimeFigureOut">
              <a:rPr lang="en-US" smtClean="0"/>
              <a:pPr/>
              <a:t>6/1/26</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34603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t>6/1/26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804988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t>6/1/26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986478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t>6/1/26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516348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B53A7-3209-46A6-9454-F38EAC8F11E7}" type="datetimeFigureOut">
              <a:rPr lang="en-US" smtClean="0"/>
              <a:t>6/1/26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991771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4B53A7-3209-46A6-9454-F38EAC8F11E7}" type="datetimeFigureOut">
              <a:rPr lang="en-US" smtClean="0"/>
              <a:t>6/1/26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850164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4B53A7-3209-46A6-9454-F38EAC8F11E7}" type="datetimeFigureOut">
              <a:rPr lang="en-US" smtClean="0"/>
              <a:t>6/1/26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571126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4B53A7-3209-46A6-9454-F38EAC8F11E7}" type="datetimeFigureOut">
              <a:rPr lang="en-US" smtClean="0"/>
              <a:t>6/1/26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4131529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4B53A7-3209-46A6-9454-F38EAC8F11E7}" type="datetimeFigureOut">
              <a:rPr lang="en-US" smtClean="0"/>
              <a:t>6/1/26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161879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4B53A7-3209-46A6-9454-F38EAC8F11E7}" type="datetimeFigureOut">
              <a:rPr lang="en-US" smtClean="0"/>
              <a:t>6/1/26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4038689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4B53A7-3209-46A6-9454-F38EAC8F11E7}" type="datetimeFigureOut">
              <a:rPr lang="en-US" smtClean="0"/>
              <a:t>6/1/26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778624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A4B53A7-3209-46A6-9454-F38EAC8F11E7}" type="datetimeFigureOut">
              <a:rPr lang="en-US" smtClean="0"/>
              <a:pPr/>
              <a:t>6/1/26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1838754884"/>
      </p:ext>
    </p:extLst>
  </p:cSld>
  <p:clrMap bg1="lt1" tx1="dk1" bg2="lt2" tx2="dk2" accent1="accent1" accent2="accent2" accent3="accent3" accent4="accent4" accent5="accent5" accent6="accent6" hlink="hlink" folHlink="folHlink"/>
  <p:sldLayoutIdLst>
    <p:sldLayoutId id="2147485685" r:id="rId1"/>
    <p:sldLayoutId id="2147485686" r:id="rId2"/>
    <p:sldLayoutId id="2147485687" r:id="rId3"/>
    <p:sldLayoutId id="2147485688" r:id="rId4"/>
    <p:sldLayoutId id="2147485689" r:id="rId5"/>
    <p:sldLayoutId id="2147485690" r:id="rId6"/>
    <p:sldLayoutId id="2147485691" r:id="rId7"/>
    <p:sldLayoutId id="2147485692" r:id="rId8"/>
    <p:sldLayoutId id="2147485693" r:id="rId9"/>
    <p:sldLayoutId id="2147485694" r:id="rId10"/>
    <p:sldLayoutId id="2147485695" r:id="rId11"/>
    <p:sldLayoutId id="2147485696" r:id="rId12"/>
    <p:sldLayoutId id="2147485697" r:id="rId13"/>
    <p:sldLayoutId id="2147485698" r:id="rId14"/>
    <p:sldLayoutId id="2147485699" r:id="rId15"/>
    <p:sldLayoutId id="2147485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1.jpeg"/><Relationship Id="rId7"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4.jpeg"/><Relationship Id="rId11" Type="http://schemas.openxmlformats.org/officeDocument/2006/relationships/image" Target="../media/image40.png"/><Relationship Id="rId5" Type="http://schemas.openxmlformats.org/officeDocument/2006/relationships/image" Target="../media/image33.jpeg"/><Relationship Id="rId10" Type="http://schemas.openxmlformats.org/officeDocument/2006/relationships/image" Target="../media/image39.png"/><Relationship Id="rId4" Type="http://schemas.openxmlformats.org/officeDocument/2006/relationships/image" Target="../media/image32.jpeg"/><Relationship Id="rId9" Type="http://schemas.openxmlformats.org/officeDocument/2006/relationships/image" Target="../media/image3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u_hRm-WFM1M?feature=oembed" TargetMode="Externa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7.sv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blue and white curved wall&#10;&#10;Description automatically generated with medium confidence">
            <a:extLst>
              <a:ext uri="{FF2B5EF4-FFF2-40B4-BE49-F238E27FC236}">
                <a16:creationId xmlns:a16="http://schemas.microsoft.com/office/drawing/2014/main" id="{28C43CC6-B858-F72C-5B9E-0BBA88A07041}"/>
              </a:ext>
            </a:extLst>
          </p:cNvPr>
          <p:cNvPicPr>
            <a:picLocks noChangeAspect="1"/>
          </p:cNvPicPr>
          <p:nvPr/>
        </p:nvPicPr>
        <p:blipFill>
          <a:blip r:embed="rId3" cstate="screen">
            <a:duotone>
              <a:schemeClr val="accent1">
                <a:shade val="45000"/>
                <a:satMod val="135000"/>
              </a:schemeClr>
              <a:prstClr val="white"/>
            </a:duotone>
            <a:alphaModFix amt="35000"/>
            <a:extLst>
              <a:ext uri="{28A0092B-C50C-407E-A947-70E740481C1C}">
                <a14:useLocalDpi xmlns:a14="http://schemas.microsoft.com/office/drawing/2010/main"/>
              </a:ext>
            </a:extLst>
          </a:blip>
          <a:srcRect/>
          <a:stretch/>
        </p:blipFill>
        <p:spPr>
          <a:xfrm>
            <a:off x="22130" y="11"/>
            <a:ext cx="12183122" cy="6857989"/>
          </a:xfrm>
          <a:prstGeom prst="rect">
            <a:avLst/>
          </a:prstGeom>
        </p:spPr>
      </p:pic>
      <p:pic>
        <p:nvPicPr>
          <p:cNvPr id="7" name="Picture 6">
            <a:extLst>
              <a:ext uri="{FF2B5EF4-FFF2-40B4-BE49-F238E27FC236}">
                <a16:creationId xmlns:a16="http://schemas.microsoft.com/office/drawing/2014/main" id="{9CDF0BE2-3B9A-4189-7E6B-49B3733721F2}"/>
              </a:ext>
            </a:extLst>
          </p:cNvPr>
          <p:cNvPicPr>
            <a:picLocks noChangeAspect="1"/>
          </p:cNvPicPr>
          <p:nvPr/>
        </p:nvPicPr>
        <p:blipFill>
          <a:blip r:embed="rId4"/>
          <a:stretch>
            <a:fillRect/>
          </a:stretch>
        </p:blipFill>
        <p:spPr>
          <a:xfrm>
            <a:off x="4629331" y="4299340"/>
            <a:ext cx="2924460" cy="2958664"/>
          </a:xfrm>
          <a:prstGeom prst="rect">
            <a:avLst/>
          </a:prstGeom>
        </p:spPr>
      </p:pic>
      <p:sp>
        <p:nvSpPr>
          <p:cNvPr id="8" name="TextBox 7">
            <a:extLst>
              <a:ext uri="{FF2B5EF4-FFF2-40B4-BE49-F238E27FC236}">
                <a16:creationId xmlns:a16="http://schemas.microsoft.com/office/drawing/2014/main" id="{D3B68666-22C2-D2F3-6506-0065FD5C3A43}"/>
              </a:ext>
            </a:extLst>
          </p:cNvPr>
          <p:cNvSpPr txBox="1"/>
          <p:nvPr/>
        </p:nvSpPr>
        <p:spPr>
          <a:xfrm>
            <a:off x="924732" y="826236"/>
            <a:ext cx="9783373" cy="2031325"/>
          </a:xfrm>
          <a:prstGeom prst="rect">
            <a:avLst/>
          </a:prstGeom>
          <a:noFill/>
        </p:spPr>
        <p:txBody>
          <a:bodyPr wrap="square">
            <a:spAutoFit/>
          </a:bodyPr>
          <a:lstStyle/>
          <a:p>
            <a:r>
              <a:rPr lang="en-US" sz="5400" b="1" dirty="0">
                <a:solidFill>
                  <a:schemeClr val="tx1"/>
                </a:solidFill>
                <a:latin typeface="Avenir Black" panose="02000503020000020003" pitchFamily="2" charset="0"/>
              </a:rPr>
              <a:t>Agrivoltaics Scenarios: </a:t>
            </a:r>
          </a:p>
          <a:p>
            <a:r>
              <a:rPr lang="en-US" sz="3600" dirty="0">
                <a:latin typeface="Avenir Book" panose="02000503020000020003" pitchFamily="2" charset="0"/>
              </a:rPr>
              <a:t>The Pros and Cons of Using Land for Agricultural and Energy Production</a:t>
            </a:r>
          </a:p>
        </p:txBody>
      </p:sp>
      <p:sp>
        <p:nvSpPr>
          <p:cNvPr id="6" name="Title 1">
            <a:extLst>
              <a:ext uri="{FF2B5EF4-FFF2-40B4-BE49-F238E27FC236}">
                <a16:creationId xmlns:a16="http://schemas.microsoft.com/office/drawing/2014/main" id="{E8FEA72B-4E4A-CEA9-AC67-B6B34B49BE62}"/>
              </a:ext>
            </a:extLst>
          </p:cNvPr>
          <p:cNvSpPr txBox="1">
            <a:spLocks/>
          </p:cNvSpPr>
          <p:nvPr/>
        </p:nvSpPr>
        <p:spPr>
          <a:xfrm>
            <a:off x="2008308" y="3008475"/>
            <a:ext cx="7616219" cy="890861"/>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br>
              <a:rPr lang="en-US" sz="2400" dirty="0">
                <a:solidFill>
                  <a:schemeClr val="tx1"/>
                </a:solidFill>
                <a:latin typeface="Avenir Medium" panose="02000503020000020003" pitchFamily="2" charset="0"/>
              </a:rPr>
            </a:br>
            <a:br>
              <a:rPr lang="en-US" sz="2400" dirty="0">
                <a:solidFill>
                  <a:schemeClr val="tx1"/>
                </a:solidFill>
                <a:latin typeface="Avenir Medium" panose="02000503020000020003" pitchFamily="2" charset="0"/>
              </a:rPr>
            </a:br>
            <a:br>
              <a:rPr lang="en-US" sz="2400" dirty="0">
                <a:solidFill>
                  <a:srgbClr val="FFFFFF"/>
                </a:solidFill>
                <a:latin typeface="Avenir Medium" panose="02000503020000020003" pitchFamily="2" charset="0"/>
              </a:rPr>
            </a:br>
            <a:r>
              <a:rPr lang="en-US" sz="2400" dirty="0">
                <a:solidFill>
                  <a:schemeClr val="tx1"/>
                </a:solidFill>
                <a:latin typeface="Avenir Medium" panose="02000503020000020003" pitchFamily="2" charset="0"/>
              </a:rPr>
              <a:t>DEVELOPED BY THE ASOMBRO INSTITUTE FOR SCIENCE EDUCATION (WWW.ASOMBRO.ORG)</a:t>
            </a:r>
          </a:p>
        </p:txBody>
      </p:sp>
    </p:spTree>
    <p:extLst>
      <p:ext uri="{BB962C8B-B14F-4D97-AF65-F5344CB8AC3E}">
        <p14:creationId xmlns:p14="http://schemas.microsoft.com/office/powerpoint/2010/main" val="2773970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128F88-0D6C-8D3E-47D7-CC9E69310563}"/>
              </a:ext>
            </a:extLst>
          </p:cNvPr>
          <p:cNvSpPr>
            <a:spLocks noGrp="1"/>
          </p:cNvSpPr>
          <p:nvPr>
            <p:ph type="title"/>
          </p:nvPr>
        </p:nvSpPr>
        <p:spPr>
          <a:xfrm>
            <a:off x="6451518" y="2921000"/>
            <a:ext cx="3022682" cy="1511300"/>
          </a:xfrm>
        </p:spPr>
        <p:txBody>
          <a:bodyPr>
            <a:noAutofit/>
          </a:bodyPr>
          <a:lstStyle/>
          <a:p>
            <a:pPr algn="ctr"/>
            <a:r>
              <a:rPr lang="en-US" sz="4400" b="1" dirty="0">
                <a:latin typeface="Avenir Black" panose="02000503020000020003" pitchFamily="2" charset="0"/>
              </a:rPr>
              <a:t>Where is my farm?</a:t>
            </a:r>
          </a:p>
        </p:txBody>
      </p:sp>
      <p:pic>
        <p:nvPicPr>
          <p:cNvPr id="6" name="Picture 5">
            <a:extLst>
              <a:ext uri="{FF2B5EF4-FFF2-40B4-BE49-F238E27FC236}">
                <a16:creationId xmlns:a16="http://schemas.microsoft.com/office/drawing/2014/main" id="{628CE032-CB4C-5EB2-1AA5-7F42354531E6}"/>
              </a:ext>
            </a:extLst>
          </p:cNvPr>
          <p:cNvPicPr>
            <a:picLocks noChangeAspect="1"/>
          </p:cNvPicPr>
          <p:nvPr/>
        </p:nvPicPr>
        <p:blipFill>
          <a:blip r:embed="rId3"/>
          <a:srcRect/>
          <a:stretch/>
        </p:blipFill>
        <p:spPr>
          <a:xfrm>
            <a:off x="750178" y="114300"/>
            <a:ext cx="4943142" cy="66270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52168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BA865-03FF-254B-B109-AF36C236B19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42D6366-C807-A564-80EB-35E1666EC240}"/>
              </a:ext>
            </a:extLst>
          </p:cNvPr>
          <p:cNvSpPr>
            <a:spLocks noGrp="1"/>
          </p:cNvSpPr>
          <p:nvPr>
            <p:ph type="title"/>
          </p:nvPr>
        </p:nvSpPr>
        <p:spPr>
          <a:xfrm>
            <a:off x="6451518" y="2921000"/>
            <a:ext cx="3022682" cy="1511300"/>
          </a:xfrm>
        </p:spPr>
        <p:txBody>
          <a:bodyPr>
            <a:noAutofit/>
          </a:bodyPr>
          <a:lstStyle/>
          <a:p>
            <a:pPr algn="ctr"/>
            <a:r>
              <a:rPr lang="en-US" sz="4400" b="1" dirty="0">
                <a:latin typeface="Avenir Black" panose="02000503020000020003" pitchFamily="2" charset="0"/>
              </a:rPr>
              <a:t>What do I produce?</a:t>
            </a:r>
          </a:p>
        </p:txBody>
      </p:sp>
      <p:pic>
        <p:nvPicPr>
          <p:cNvPr id="6" name="Picture 5" descr="A person working in a garden&#10;&#10;AI-generated content may be incorrect.">
            <a:extLst>
              <a:ext uri="{FF2B5EF4-FFF2-40B4-BE49-F238E27FC236}">
                <a16:creationId xmlns:a16="http://schemas.microsoft.com/office/drawing/2014/main" id="{652ADDAA-9A3F-F0BE-D6BE-63D5E6E0B61B}"/>
              </a:ext>
            </a:extLst>
          </p:cNvPr>
          <p:cNvPicPr>
            <a:picLocks noChangeAspect="1"/>
          </p:cNvPicPr>
          <p:nvPr/>
        </p:nvPicPr>
        <p:blipFill>
          <a:blip r:embed="rId3"/>
          <a:stretch>
            <a:fillRect/>
          </a:stretch>
        </p:blipFill>
        <p:spPr>
          <a:xfrm>
            <a:off x="749299" y="114300"/>
            <a:ext cx="5003885" cy="66718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37314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Isosceles Triangle 21">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7" name="Title 4">
            <a:extLst>
              <a:ext uri="{FF2B5EF4-FFF2-40B4-BE49-F238E27FC236}">
                <a16:creationId xmlns:a16="http://schemas.microsoft.com/office/drawing/2014/main" id="{FDB507B5-6DA4-8FAE-08D6-58A13EBA08D6}"/>
              </a:ext>
            </a:extLst>
          </p:cNvPr>
          <p:cNvSpPr txBox="1">
            <a:spLocks/>
          </p:cNvSpPr>
          <p:nvPr/>
        </p:nvSpPr>
        <p:spPr>
          <a:xfrm>
            <a:off x="1123563" y="4953000"/>
            <a:ext cx="7673801" cy="1087656"/>
          </a:xfrm>
          <a:prstGeom prst="rect">
            <a:avLst/>
          </a:prstGeom>
        </p:spPr>
        <p:txBody>
          <a:bodyPr vert="horz" lIns="91440" tIns="45720" rIns="91440" bIns="45720" rtlCol="0" anchor="b">
            <a:normAutofit fontScale="92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sz="4400" b="1" kern="1200" dirty="0">
                <a:solidFill>
                  <a:schemeClr val="accent1"/>
                </a:solidFill>
                <a:latin typeface="Avenir Black" panose="02000503020000020003" pitchFamily="2" charset="0"/>
              </a:rPr>
              <a:t>What are the Pros and Cons?</a:t>
            </a:r>
          </a:p>
        </p:txBody>
      </p:sp>
      <p:pic>
        <p:nvPicPr>
          <p:cNvPr id="4" name="Picture 3" descr="A green and white table with black text&#10;&#10;AI-generated content may be incorrect.">
            <a:extLst>
              <a:ext uri="{FF2B5EF4-FFF2-40B4-BE49-F238E27FC236}">
                <a16:creationId xmlns:a16="http://schemas.microsoft.com/office/drawing/2014/main" id="{1E242766-8D84-43DE-7164-8640A20DE8F3}"/>
              </a:ext>
            </a:extLst>
          </p:cNvPr>
          <p:cNvPicPr>
            <a:picLocks noChangeAspect="1"/>
          </p:cNvPicPr>
          <p:nvPr/>
        </p:nvPicPr>
        <p:blipFill>
          <a:blip r:embed="rId3"/>
          <a:stretch>
            <a:fillRect/>
          </a:stretch>
        </p:blipFill>
        <p:spPr>
          <a:xfrm>
            <a:off x="1244550" y="173763"/>
            <a:ext cx="7303671" cy="4869114"/>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678875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FA93DD7-93F1-4CE0-A9C0-EB7584EC1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84CDA75-E067-5B6B-BDF8-C9F4F37E756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57361" y="10"/>
            <a:ext cx="3151431" cy="3437494"/>
          </a:xfrm>
          <a:custGeom>
            <a:avLst/>
            <a:gdLst/>
            <a:ahLst/>
            <a:cxnLst/>
            <a:rect l="l" t="t" r="r" b="b"/>
            <a:pathLst>
              <a:path w="3151431" h="3437504">
                <a:moveTo>
                  <a:pt x="514552" y="0"/>
                </a:moveTo>
                <a:lnTo>
                  <a:pt x="2008047" y="0"/>
                </a:lnTo>
                <a:lnTo>
                  <a:pt x="2008047" y="1"/>
                </a:lnTo>
                <a:lnTo>
                  <a:pt x="3151431" y="1"/>
                </a:lnTo>
                <a:lnTo>
                  <a:pt x="2637972" y="3437504"/>
                </a:lnTo>
                <a:lnTo>
                  <a:pt x="0" y="3437504"/>
                </a:lnTo>
                <a:close/>
              </a:path>
            </a:pathLst>
          </a:custGeom>
        </p:spPr>
      </p:pic>
      <p:pic>
        <p:nvPicPr>
          <p:cNvPr id="4" name="Picture 2">
            <a:extLst>
              <a:ext uri="{FF2B5EF4-FFF2-40B4-BE49-F238E27FC236}">
                <a16:creationId xmlns:a16="http://schemas.microsoft.com/office/drawing/2014/main" id="{6DCA0ECB-82E8-7047-C7DC-DD46C5286614}"/>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2"/>
          <a:stretch/>
        </p:blipFill>
        <p:spPr bwMode="auto">
          <a:xfrm>
            <a:off x="319203" y="10"/>
            <a:ext cx="3153384" cy="3437494"/>
          </a:xfrm>
          <a:custGeom>
            <a:avLst/>
            <a:gdLst/>
            <a:ahLst/>
            <a:cxnLst/>
            <a:rect l="l" t="t" r="r" b="b"/>
            <a:pathLst>
              <a:path w="3153384" h="3437504">
                <a:moveTo>
                  <a:pt x="511180" y="0"/>
                </a:moveTo>
                <a:lnTo>
                  <a:pt x="3153384" y="0"/>
                </a:lnTo>
                <a:lnTo>
                  <a:pt x="2638832" y="3437504"/>
                </a:lnTo>
                <a:lnTo>
                  <a:pt x="0" y="3437504"/>
                </a:lnTo>
                <a:close/>
              </a:path>
            </a:pathLst>
          </a:cu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D33D69C-4889-EBCC-89E0-9CEF04E6B25C}"/>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 y="3437504"/>
            <a:ext cx="2956476" cy="3420496"/>
          </a:xfrm>
          <a:custGeom>
            <a:avLst/>
            <a:gdLst/>
            <a:ahLst/>
            <a:cxnLst/>
            <a:rect l="l" t="t" r="r" b="b"/>
            <a:pathLst>
              <a:path w="2956476" h="3420496">
                <a:moveTo>
                  <a:pt x="319202" y="0"/>
                </a:moveTo>
                <a:lnTo>
                  <a:pt x="2956476" y="0"/>
                </a:lnTo>
                <a:lnTo>
                  <a:pt x="2444471" y="3420496"/>
                </a:lnTo>
                <a:lnTo>
                  <a:pt x="0" y="3420496"/>
                </a:lnTo>
                <a:lnTo>
                  <a:pt x="0" y="2146516"/>
                </a:lnTo>
                <a:close/>
              </a:path>
            </a:pathLst>
          </a:custGeom>
        </p:spPr>
      </p:pic>
      <p:pic>
        <p:nvPicPr>
          <p:cNvPr id="6" name="Picture 5">
            <a:extLst>
              <a:ext uri="{FF2B5EF4-FFF2-40B4-BE49-F238E27FC236}">
                <a16:creationId xmlns:a16="http://schemas.microsoft.com/office/drawing/2014/main" id="{25049A0C-DA72-97C1-B512-99DE16C871CC}"/>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2443799" y="3437504"/>
            <a:ext cx="3151535" cy="3420496"/>
          </a:xfrm>
          <a:custGeom>
            <a:avLst/>
            <a:gdLst/>
            <a:ahLst/>
            <a:cxnLst/>
            <a:rect l="l" t="t" r="r" b="b"/>
            <a:pathLst>
              <a:path w="3151535" h="3420496">
                <a:moveTo>
                  <a:pt x="512005" y="0"/>
                </a:moveTo>
                <a:lnTo>
                  <a:pt x="3151535" y="0"/>
                </a:lnTo>
                <a:lnTo>
                  <a:pt x="2640616" y="3420496"/>
                </a:lnTo>
                <a:lnTo>
                  <a:pt x="0" y="3420496"/>
                </a:lnTo>
                <a:close/>
              </a:path>
            </a:pathLst>
          </a:custGeom>
        </p:spPr>
      </p:pic>
      <p:cxnSp>
        <p:nvCxnSpPr>
          <p:cNvPr id="14" name="Straight Connector 13">
            <a:extLst>
              <a:ext uri="{FF2B5EF4-FFF2-40B4-BE49-F238E27FC236}">
                <a16:creationId xmlns:a16="http://schemas.microsoft.com/office/drawing/2014/main" id="{CBAE7D61-C468-452B-AD40-2FD6365B48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9203" y="3437504"/>
            <a:ext cx="527613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D8C0890-7680-4FCD-B337-24D18C1B75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443799" y="0"/>
            <a:ext cx="1028788"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9505495-9520-4053-A869-64D132584D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9" name="Straight Connector 18">
              <a:extLst>
                <a:ext uri="{FF2B5EF4-FFF2-40B4-BE49-F238E27FC236}">
                  <a16:creationId xmlns:a16="http://schemas.microsoft.com/office/drawing/2014/main" id="{02BEDCFF-4AB4-434D-AF28-8BEE49EAED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A8C0F654-A33E-4631-92E1-2B50FD6513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1" name="Rectangle 23">
              <a:extLst>
                <a:ext uri="{FF2B5EF4-FFF2-40B4-BE49-F238E27FC236}">
                  <a16:creationId xmlns:a16="http://schemas.microsoft.com/office/drawing/2014/main" id="{0486C47D-FBA4-4BCD-8B12-8A4304766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5">
              <a:extLst>
                <a:ext uri="{FF2B5EF4-FFF2-40B4-BE49-F238E27FC236}">
                  <a16:creationId xmlns:a16="http://schemas.microsoft.com/office/drawing/2014/main" id="{109C8431-5682-4922-B867-BB788B6E1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a:extLst>
                <a:ext uri="{FF2B5EF4-FFF2-40B4-BE49-F238E27FC236}">
                  <a16:creationId xmlns:a16="http://schemas.microsoft.com/office/drawing/2014/main" id="{E9C9A55E-E24A-43DA-8172-AA087FE3B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7">
              <a:extLst>
                <a:ext uri="{FF2B5EF4-FFF2-40B4-BE49-F238E27FC236}">
                  <a16:creationId xmlns:a16="http://schemas.microsoft.com/office/drawing/2014/main" id="{7AA8486B-43FD-458B-A510-CDA2A9E6A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8">
              <a:extLst>
                <a:ext uri="{FF2B5EF4-FFF2-40B4-BE49-F238E27FC236}">
                  <a16:creationId xmlns:a16="http://schemas.microsoft.com/office/drawing/2014/main" id="{B174358B-C818-4CDC-9084-7CC2BCE1E6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9">
              <a:extLst>
                <a:ext uri="{FF2B5EF4-FFF2-40B4-BE49-F238E27FC236}">
                  <a16:creationId xmlns:a16="http://schemas.microsoft.com/office/drawing/2014/main" id="{C07E7727-CE40-4DCD-9149-97D885520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a:extLst>
                <a:ext uri="{FF2B5EF4-FFF2-40B4-BE49-F238E27FC236}">
                  <a16:creationId xmlns:a16="http://schemas.microsoft.com/office/drawing/2014/main" id="{AD91516C-D7EC-4144-8A2B-A34260E198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C3F76265-A59D-40B3-A7F8-9B60D3C1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4BEA27D1-79EE-441E-951F-541EFFBA117A}"/>
              </a:ext>
            </a:extLst>
          </p:cNvPr>
          <p:cNvSpPr>
            <a:spLocks noGrp="1"/>
          </p:cNvSpPr>
          <p:nvPr>
            <p:ph type="title"/>
          </p:nvPr>
        </p:nvSpPr>
        <p:spPr>
          <a:xfrm>
            <a:off x="6261816" y="397957"/>
            <a:ext cx="3578911" cy="1320800"/>
          </a:xfrm>
        </p:spPr>
        <p:txBody>
          <a:bodyPr>
            <a:normAutofit fontScale="90000"/>
          </a:bodyPr>
          <a:lstStyle/>
          <a:p>
            <a:r>
              <a:rPr lang="en-US" b="1" dirty="0">
                <a:latin typeface="Avenir Black" panose="02000503020000020003" pitchFamily="2" charset="0"/>
              </a:rPr>
              <a:t>Would Agrivoltaics Work on Any Farm or Ranch?</a:t>
            </a:r>
          </a:p>
        </p:txBody>
      </p:sp>
      <p:sp>
        <p:nvSpPr>
          <p:cNvPr id="3" name="Content Placeholder 2">
            <a:extLst>
              <a:ext uri="{FF2B5EF4-FFF2-40B4-BE49-F238E27FC236}">
                <a16:creationId xmlns:a16="http://schemas.microsoft.com/office/drawing/2014/main" id="{442C9DDB-AA1B-A7C6-C46D-1F6ECDEA8BF8}"/>
              </a:ext>
            </a:extLst>
          </p:cNvPr>
          <p:cNvSpPr>
            <a:spLocks noGrp="1"/>
          </p:cNvSpPr>
          <p:nvPr>
            <p:ph idx="1"/>
          </p:nvPr>
        </p:nvSpPr>
        <p:spPr>
          <a:xfrm>
            <a:off x="5809936" y="2673923"/>
            <a:ext cx="3793506" cy="2188010"/>
          </a:xfrm>
        </p:spPr>
        <p:txBody>
          <a:bodyPr>
            <a:normAutofit/>
          </a:bodyPr>
          <a:lstStyle/>
          <a:p>
            <a:pPr marL="0" indent="0">
              <a:buNone/>
            </a:pPr>
            <a:r>
              <a:rPr lang="en-US" sz="2600" dirty="0">
                <a:latin typeface="Avenir Medium" panose="02000503020000020003" pitchFamily="2" charset="0"/>
              </a:rPr>
              <a:t>It might help my tomato farm in Arizona, but will that be the case on other farms and ranches?</a:t>
            </a:r>
          </a:p>
          <a:p>
            <a:pPr marL="0" indent="0">
              <a:buNone/>
            </a:pPr>
            <a:endParaRPr lang="en-US" dirty="0">
              <a:latin typeface="Avenir Medium" panose="02000503020000020003" pitchFamily="2" charset="0"/>
            </a:endParaRPr>
          </a:p>
        </p:txBody>
      </p:sp>
    </p:spTree>
    <p:extLst>
      <p:ext uri="{BB962C8B-B14F-4D97-AF65-F5344CB8AC3E}">
        <p14:creationId xmlns:p14="http://schemas.microsoft.com/office/powerpoint/2010/main" val="3511235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74D4DD-ADF4-EFA9-2E69-1EDDB63F8510}"/>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122F4C0-B8FC-766A-3C8F-FB1B2B98E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87E0C37-477D-DB61-1D75-3C80FC44FED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57361" y="10"/>
            <a:ext cx="3151431" cy="3437494"/>
          </a:xfrm>
          <a:custGeom>
            <a:avLst/>
            <a:gdLst/>
            <a:ahLst/>
            <a:cxnLst/>
            <a:rect l="l" t="t" r="r" b="b"/>
            <a:pathLst>
              <a:path w="3151431" h="3437504">
                <a:moveTo>
                  <a:pt x="514552" y="0"/>
                </a:moveTo>
                <a:lnTo>
                  <a:pt x="2008047" y="0"/>
                </a:lnTo>
                <a:lnTo>
                  <a:pt x="2008047" y="1"/>
                </a:lnTo>
                <a:lnTo>
                  <a:pt x="3151431" y="1"/>
                </a:lnTo>
                <a:lnTo>
                  <a:pt x="2637972" y="3437504"/>
                </a:lnTo>
                <a:lnTo>
                  <a:pt x="0" y="3437504"/>
                </a:lnTo>
                <a:close/>
              </a:path>
            </a:pathLst>
          </a:custGeom>
        </p:spPr>
      </p:pic>
      <p:pic>
        <p:nvPicPr>
          <p:cNvPr id="4" name="Picture 2">
            <a:extLst>
              <a:ext uri="{FF2B5EF4-FFF2-40B4-BE49-F238E27FC236}">
                <a16:creationId xmlns:a16="http://schemas.microsoft.com/office/drawing/2014/main" id="{37979E5B-E73E-4BF4-3793-A1760D1A55B9}"/>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2"/>
          <a:stretch/>
        </p:blipFill>
        <p:spPr bwMode="auto">
          <a:xfrm>
            <a:off x="319203" y="10"/>
            <a:ext cx="3153384" cy="3437494"/>
          </a:xfrm>
          <a:custGeom>
            <a:avLst/>
            <a:gdLst/>
            <a:ahLst/>
            <a:cxnLst/>
            <a:rect l="l" t="t" r="r" b="b"/>
            <a:pathLst>
              <a:path w="3153384" h="3437504">
                <a:moveTo>
                  <a:pt x="511180" y="0"/>
                </a:moveTo>
                <a:lnTo>
                  <a:pt x="3153384" y="0"/>
                </a:lnTo>
                <a:lnTo>
                  <a:pt x="2638832" y="3437504"/>
                </a:lnTo>
                <a:lnTo>
                  <a:pt x="0" y="3437504"/>
                </a:lnTo>
                <a:close/>
              </a:path>
            </a:pathLst>
          </a:cu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4DF16A8-B0C3-B9B6-08D1-2963972980FC}"/>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 y="3437504"/>
            <a:ext cx="2956476" cy="3420496"/>
          </a:xfrm>
          <a:custGeom>
            <a:avLst/>
            <a:gdLst/>
            <a:ahLst/>
            <a:cxnLst/>
            <a:rect l="l" t="t" r="r" b="b"/>
            <a:pathLst>
              <a:path w="2956476" h="3420496">
                <a:moveTo>
                  <a:pt x="319202" y="0"/>
                </a:moveTo>
                <a:lnTo>
                  <a:pt x="2956476" y="0"/>
                </a:lnTo>
                <a:lnTo>
                  <a:pt x="2444471" y="3420496"/>
                </a:lnTo>
                <a:lnTo>
                  <a:pt x="0" y="3420496"/>
                </a:lnTo>
                <a:lnTo>
                  <a:pt x="0" y="2146516"/>
                </a:lnTo>
                <a:close/>
              </a:path>
            </a:pathLst>
          </a:custGeom>
        </p:spPr>
      </p:pic>
      <p:pic>
        <p:nvPicPr>
          <p:cNvPr id="6" name="Picture 5">
            <a:extLst>
              <a:ext uri="{FF2B5EF4-FFF2-40B4-BE49-F238E27FC236}">
                <a16:creationId xmlns:a16="http://schemas.microsoft.com/office/drawing/2014/main" id="{DBFABEAA-8C55-F9F6-4BD4-CEDE80CD1A72}"/>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2443799" y="3437504"/>
            <a:ext cx="3151535" cy="3420496"/>
          </a:xfrm>
          <a:custGeom>
            <a:avLst/>
            <a:gdLst/>
            <a:ahLst/>
            <a:cxnLst/>
            <a:rect l="l" t="t" r="r" b="b"/>
            <a:pathLst>
              <a:path w="3151535" h="3420496">
                <a:moveTo>
                  <a:pt x="512005" y="0"/>
                </a:moveTo>
                <a:lnTo>
                  <a:pt x="3151535" y="0"/>
                </a:lnTo>
                <a:lnTo>
                  <a:pt x="2640616" y="3420496"/>
                </a:lnTo>
                <a:lnTo>
                  <a:pt x="0" y="3420496"/>
                </a:lnTo>
                <a:close/>
              </a:path>
            </a:pathLst>
          </a:custGeom>
        </p:spPr>
      </p:pic>
      <p:cxnSp>
        <p:nvCxnSpPr>
          <p:cNvPr id="14" name="Straight Connector 13">
            <a:extLst>
              <a:ext uri="{FF2B5EF4-FFF2-40B4-BE49-F238E27FC236}">
                <a16:creationId xmlns:a16="http://schemas.microsoft.com/office/drawing/2014/main" id="{A338A42E-87DA-52B6-42FB-19D1BFBB00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9203" y="3437504"/>
            <a:ext cx="527613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80CA68C-8A91-57FA-1F61-F991AC6E8C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443799" y="0"/>
            <a:ext cx="1028788"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92466906-BEC4-CBAA-E0A9-C80A78A1768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9" name="Straight Connector 18">
              <a:extLst>
                <a:ext uri="{FF2B5EF4-FFF2-40B4-BE49-F238E27FC236}">
                  <a16:creationId xmlns:a16="http://schemas.microsoft.com/office/drawing/2014/main" id="{3F77644C-2853-ABB3-57AF-534B66539C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0F9CDF26-5DBB-FE50-3BAD-B49BAD41E4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1" name="Rectangle 23">
              <a:extLst>
                <a:ext uri="{FF2B5EF4-FFF2-40B4-BE49-F238E27FC236}">
                  <a16:creationId xmlns:a16="http://schemas.microsoft.com/office/drawing/2014/main" id="{2585A641-6251-8DBA-D388-DF6C707D4A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5">
              <a:extLst>
                <a:ext uri="{FF2B5EF4-FFF2-40B4-BE49-F238E27FC236}">
                  <a16:creationId xmlns:a16="http://schemas.microsoft.com/office/drawing/2014/main" id="{120F7643-B7C5-17A5-E3BC-3440CE4F5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a:extLst>
                <a:ext uri="{FF2B5EF4-FFF2-40B4-BE49-F238E27FC236}">
                  <a16:creationId xmlns:a16="http://schemas.microsoft.com/office/drawing/2014/main" id="{C786A0D6-B07D-EE8D-9887-1512B7378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7">
              <a:extLst>
                <a:ext uri="{FF2B5EF4-FFF2-40B4-BE49-F238E27FC236}">
                  <a16:creationId xmlns:a16="http://schemas.microsoft.com/office/drawing/2014/main" id="{38739671-ADFA-A5DF-158F-7A2DC06FDD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8">
              <a:extLst>
                <a:ext uri="{FF2B5EF4-FFF2-40B4-BE49-F238E27FC236}">
                  <a16:creationId xmlns:a16="http://schemas.microsoft.com/office/drawing/2014/main" id="{1DDF7FED-0EC5-7A89-0264-D0B150237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9">
              <a:extLst>
                <a:ext uri="{FF2B5EF4-FFF2-40B4-BE49-F238E27FC236}">
                  <a16:creationId xmlns:a16="http://schemas.microsoft.com/office/drawing/2014/main" id="{2623CE52-F76F-2ED9-E0AB-EF07D5A98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a:extLst>
                <a:ext uri="{FF2B5EF4-FFF2-40B4-BE49-F238E27FC236}">
                  <a16:creationId xmlns:a16="http://schemas.microsoft.com/office/drawing/2014/main" id="{B1746A6D-39DF-79EC-E415-F8911DE2C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22827DC9-8F95-179F-451F-02B77FD78D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EBA0FBC5-4CCD-5E6F-E8F6-190E671FF8ED}"/>
              </a:ext>
            </a:extLst>
          </p:cNvPr>
          <p:cNvSpPr>
            <a:spLocks noGrp="1"/>
          </p:cNvSpPr>
          <p:nvPr>
            <p:ph type="title"/>
          </p:nvPr>
        </p:nvSpPr>
        <p:spPr>
          <a:xfrm>
            <a:off x="6108792" y="289531"/>
            <a:ext cx="3596887" cy="1320800"/>
          </a:xfrm>
        </p:spPr>
        <p:txBody>
          <a:bodyPr>
            <a:normAutofit fontScale="90000"/>
          </a:bodyPr>
          <a:lstStyle/>
          <a:p>
            <a:r>
              <a:rPr lang="en-US" b="1" dirty="0">
                <a:latin typeface="Avenir Black" panose="02000503020000020003" pitchFamily="2" charset="0"/>
              </a:rPr>
              <a:t>What are the Pros and Cons on My Farm/Ranch?</a:t>
            </a:r>
          </a:p>
        </p:txBody>
      </p:sp>
      <p:sp>
        <p:nvSpPr>
          <p:cNvPr id="3" name="Content Placeholder 2">
            <a:extLst>
              <a:ext uri="{FF2B5EF4-FFF2-40B4-BE49-F238E27FC236}">
                <a16:creationId xmlns:a16="http://schemas.microsoft.com/office/drawing/2014/main" id="{86BB6A94-1994-6B86-1FDD-0FED3CBDFF5D}"/>
              </a:ext>
            </a:extLst>
          </p:cNvPr>
          <p:cNvSpPr>
            <a:spLocks noGrp="1"/>
          </p:cNvSpPr>
          <p:nvPr>
            <p:ph idx="1"/>
          </p:nvPr>
        </p:nvSpPr>
        <p:spPr>
          <a:xfrm>
            <a:off x="5978981" y="1962203"/>
            <a:ext cx="4258214" cy="1892465"/>
          </a:xfrm>
        </p:spPr>
        <p:txBody>
          <a:bodyPr>
            <a:noAutofit/>
          </a:bodyPr>
          <a:lstStyle/>
          <a:p>
            <a:pPr>
              <a:buSzPct val="140000"/>
              <a:buFont typeface="+mj-lt"/>
              <a:buAutoNum type="arabicParenR"/>
            </a:pPr>
            <a:r>
              <a:rPr lang="en-US" dirty="0">
                <a:latin typeface="Avenir Medium" panose="02000503020000020003" pitchFamily="2" charset="0"/>
              </a:rPr>
              <a:t>As a group, look through your new scenario. </a:t>
            </a:r>
          </a:p>
          <a:p>
            <a:pPr>
              <a:buSzPct val="140000"/>
              <a:buFont typeface="+mj-lt"/>
              <a:buAutoNum type="arabicParenR"/>
            </a:pPr>
            <a:r>
              <a:rPr lang="en-US" dirty="0">
                <a:latin typeface="Avenir Medium" panose="02000503020000020003" pitchFamily="2" charset="0"/>
              </a:rPr>
              <a:t>Discuss the Pros and Cons sections with your team.</a:t>
            </a:r>
          </a:p>
          <a:p>
            <a:pPr>
              <a:buSzPct val="140000"/>
              <a:buFont typeface="+mj-lt"/>
              <a:buAutoNum type="arabicParenR"/>
            </a:pPr>
            <a:r>
              <a:rPr lang="en-US" dirty="0">
                <a:latin typeface="Avenir Medium" panose="02000503020000020003" pitchFamily="2" charset="0"/>
              </a:rPr>
              <a:t>Answer Questions 1-3 on your worksheet.</a:t>
            </a:r>
          </a:p>
        </p:txBody>
      </p:sp>
      <p:pic>
        <p:nvPicPr>
          <p:cNvPr id="10" name="Picture 9" descr="A black and white chart with text&#10;&#10;AI-generated content may be incorrect.">
            <a:extLst>
              <a:ext uri="{FF2B5EF4-FFF2-40B4-BE49-F238E27FC236}">
                <a16:creationId xmlns:a16="http://schemas.microsoft.com/office/drawing/2014/main" id="{372A6123-90C9-79D0-A691-91B0608E0F6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35913" y="3946214"/>
            <a:ext cx="3671133" cy="2753349"/>
          </a:xfrm>
          <a:prstGeom prst="rect">
            <a:avLst/>
          </a:prstGeom>
          <a:ln w="19050">
            <a:no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537822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4DA939C-2178-D27C-217D-F66F4110D28E}"/>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8DD96C0-1853-F918-D79E-56F8EDF1AC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7C64C6D-4561-6D4E-0949-5BC88D33CA0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57361" y="10"/>
            <a:ext cx="3151431" cy="3437494"/>
          </a:xfrm>
          <a:custGeom>
            <a:avLst/>
            <a:gdLst/>
            <a:ahLst/>
            <a:cxnLst/>
            <a:rect l="l" t="t" r="r" b="b"/>
            <a:pathLst>
              <a:path w="3151431" h="3437504">
                <a:moveTo>
                  <a:pt x="514552" y="0"/>
                </a:moveTo>
                <a:lnTo>
                  <a:pt x="2008047" y="0"/>
                </a:lnTo>
                <a:lnTo>
                  <a:pt x="2008047" y="1"/>
                </a:lnTo>
                <a:lnTo>
                  <a:pt x="3151431" y="1"/>
                </a:lnTo>
                <a:lnTo>
                  <a:pt x="2637972" y="3437504"/>
                </a:lnTo>
                <a:lnTo>
                  <a:pt x="0" y="3437504"/>
                </a:lnTo>
                <a:close/>
              </a:path>
            </a:pathLst>
          </a:custGeom>
        </p:spPr>
      </p:pic>
      <p:pic>
        <p:nvPicPr>
          <p:cNvPr id="4" name="Picture 2">
            <a:extLst>
              <a:ext uri="{FF2B5EF4-FFF2-40B4-BE49-F238E27FC236}">
                <a16:creationId xmlns:a16="http://schemas.microsoft.com/office/drawing/2014/main" id="{ABA1229B-FC2C-C1C7-3845-9BCDE0986D6F}"/>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2"/>
          <a:stretch/>
        </p:blipFill>
        <p:spPr bwMode="auto">
          <a:xfrm>
            <a:off x="319203" y="10"/>
            <a:ext cx="3153384" cy="3437494"/>
          </a:xfrm>
          <a:custGeom>
            <a:avLst/>
            <a:gdLst/>
            <a:ahLst/>
            <a:cxnLst/>
            <a:rect l="l" t="t" r="r" b="b"/>
            <a:pathLst>
              <a:path w="3153384" h="3437504">
                <a:moveTo>
                  <a:pt x="511180" y="0"/>
                </a:moveTo>
                <a:lnTo>
                  <a:pt x="3153384" y="0"/>
                </a:lnTo>
                <a:lnTo>
                  <a:pt x="2638832" y="3437504"/>
                </a:lnTo>
                <a:lnTo>
                  <a:pt x="0" y="3437504"/>
                </a:lnTo>
                <a:close/>
              </a:path>
            </a:pathLst>
          </a:cu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F27B6A3-5894-1581-EA33-521B835617A7}"/>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 y="3437504"/>
            <a:ext cx="2956476" cy="3420496"/>
          </a:xfrm>
          <a:custGeom>
            <a:avLst/>
            <a:gdLst/>
            <a:ahLst/>
            <a:cxnLst/>
            <a:rect l="l" t="t" r="r" b="b"/>
            <a:pathLst>
              <a:path w="2956476" h="3420496">
                <a:moveTo>
                  <a:pt x="319202" y="0"/>
                </a:moveTo>
                <a:lnTo>
                  <a:pt x="2956476" y="0"/>
                </a:lnTo>
                <a:lnTo>
                  <a:pt x="2444471" y="3420496"/>
                </a:lnTo>
                <a:lnTo>
                  <a:pt x="0" y="3420496"/>
                </a:lnTo>
                <a:lnTo>
                  <a:pt x="0" y="2146516"/>
                </a:lnTo>
                <a:close/>
              </a:path>
            </a:pathLst>
          </a:custGeom>
        </p:spPr>
      </p:pic>
      <p:pic>
        <p:nvPicPr>
          <p:cNvPr id="6" name="Picture 5">
            <a:extLst>
              <a:ext uri="{FF2B5EF4-FFF2-40B4-BE49-F238E27FC236}">
                <a16:creationId xmlns:a16="http://schemas.microsoft.com/office/drawing/2014/main" id="{6B7DB810-CA19-56D8-36D0-90A21718DC0D}"/>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2443799" y="3437504"/>
            <a:ext cx="3151535" cy="3420496"/>
          </a:xfrm>
          <a:custGeom>
            <a:avLst/>
            <a:gdLst/>
            <a:ahLst/>
            <a:cxnLst/>
            <a:rect l="l" t="t" r="r" b="b"/>
            <a:pathLst>
              <a:path w="3151535" h="3420496">
                <a:moveTo>
                  <a:pt x="512005" y="0"/>
                </a:moveTo>
                <a:lnTo>
                  <a:pt x="3151535" y="0"/>
                </a:lnTo>
                <a:lnTo>
                  <a:pt x="2640616" y="3420496"/>
                </a:lnTo>
                <a:lnTo>
                  <a:pt x="0" y="3420496"/>
                </a:lnTo>
                <a:close/>
              </a:path>
            </a:pathLst>
          </a:custGeom>
        </p:spPr>
      </p:pic>
      <p:cxnSp>
        <p:nvCxnSpPr>
          <p:cNvPr id="14" name="Straight Connector 13">
            <a:extLst>
              <a:ext uri="{FF2B5EF4-FFF2-40B4-BE49-F238E27FC236}">
                <a16:creationId xmlns:a16="http://schemas.microsoft.com/office/drawing/2014/main" id="{586C65FA-0865-855B-4547-4BCBF589B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9203" y="3437504"/>
            <a:ext cx="527613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886AE38-21BD-BAFC-4647-B000A4DC17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443799" y="0"/>
            <a:ext cx="1028788"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745C279-E08B-B059-E58C-68DBF6F0930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9" name="Straight Connector 18">
              <a:extLst>
                <a:ext uri="{FF2B5EF4-FFF2-40B4-BE49-F238E27FC236}">
                  <a16:creationId xmlns:a16="http://schemas.microsoft.com/office/drawing/2014/main" id="{EBAD7A5A-6139-9BDC-6178-1F2EAEC6FF1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DB02F932-5F45-E863-8D4C-5EC0A529F8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1" name="Rectangle 23">
              <a:extLst>
                <a:ext uri="{FF2B5EF4-FFF2-40B4-BE49-F238E27FC236}">
                  <a16:creationId xmlns:a16="http://schemas.microsoft.com/office/drawing/2014/main" id="{B1CA6998-4D41-103E-0F99-5914CFE14D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5">
              <a:extLst>
                <a:ext uri="{FF2B5EF4-FFF2-40B4-BE49-F238E27FC236}">
                  <a16:creationId xmlns:a16="http://schemas.microsoft.com/office/drawing/2014/main" id="{077A4D7A-5B5F-043D-1921-AB0A069896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a:extLst>
                <a:ext uri="{FF2B5EF4-FFF2-40B4-BE49-F238E27FC236}">
                  <a16:creationId xmlns:a16="http://schemas.microsoft.com/office/drawing/2014/main" id="{2AABC2C1-11E6-E5D7-C7D3-20DCB6CA0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7">
              <a:extLst>
                <a:ext uri="{FF2B5EF4-FFF2-40B4-BE49-F238E27FC236}">
                  <a16:creationId xmlns:a16="http://schemas.microsoft.com/office/drawing/2014/main" id="{1D08AE02-1ED0-A9F4-E95A-B4D74AC18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8">
              <a:extLst>
                <a:ext uri="{FF2B5EF4-FFF2-40B4-BE49-F238E27FC236}">
                  <a16:creationId xmlns:a16="http://schemas.microsoft.com/office/drawing/2014/main" id="{1BB03C0B-61EB-F38D-ED13-E7D0378407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9">
              <a:extLst>
                <a:ext uri="{FF2B5EF4-FFF2-40B4-BE49-F238E27FC236}">
                  <a16:creationId xmlns:a16="http://schemas.microsoft.com/office/drawing/2014/main" id="{7B338245-3DA6-5BE6-3353-402025E9A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a:extLst>
                <a:ext uri="{FF2B5EF4-FFF2-40B4-BE49-F238E27FC236}">
                  <a16:creationId xmlns:a16="http://schemas.microsoft.com/office/drawing/2014/main" id="{CE3AA617-AB46-28A8-1497-1BE53EF65E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F6592657-182D-B4E4-978F-44D6013C1F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 name="Content Placeholder 2">
            <a:extLst>
              <a:ext uri="{FF2B5EF4-FFF2-40B4-BE49-F238E27FC236}">
                <a16:creationId xmlns:a16="http://schemas.microsoft.com/office/drawing/2014/main" id="{02B03EBA-EA80-DF90-1517-ACD616A663CA}"/>
              </a:ext>
            </a:extLst>
          </p:cNvPr>
          <p:cNvSpPr>
            <a:spLocks noGrp="1"/>
          </p:cNvSpPr>
          <p:nvPr>
            <p:ph idx="1"/>
          </p:nvPr>
        </p:nvSpPr>
        <p:spPr>
          <a:xfrm>
            <a:off x="5958763" y="2034315"/>
            <a:ext cx="4065310" cy="1013685"/>
          </a:xfrm>
        </p:spPr>
        <p:txBody>
          <a:bodyPr>
            <a:normAutofit/>
          </a:bodyPr>
          <a:lstStyle/>
          <a:p>
            <a:pPr>
              <a:buSzPct val="140000"/>
              <a:buFont typeface="+mj-lt"/>
              <a:buAutoNum type="arabicParenR" startAt="4"/>
            </a:pPr>
            <a:r>
              <a:rPr lang="en-US" dirty="0">
                <a:latin typeface="Avenir Medium" panose="02000503020000020003" pitchFamily="2" charset="0"/>
              </a:rPr>
              <a:t>Put your 2 </a:t>
            </a:r>
            <a:r>
              <a:rPr lang="en-US" u="sng" dirty="0">
                <a:latin typeface="Avenir Medium" panose="02000503020000020003" pitchFamily="2" charset="0"/>
              </a:rPr>
              <a:t>strongest</a:t>
            </a:r>
            <a:r>
              <a:rPr lang="en-US" dirty="0">
                <a:latin typeface="Avenir Medium" panose="02000503020000020003" pitchFamily="2" charset="0"/>
              </a:rPr>
              <a:t> arguments on sticky notes and put them on the poster.</a:t>
            </a:r>
          </a:p>
        </p:txBody>
      </p:sp>
      <p:sp>
        <p:nvSpPr>
          <p:cNvPr id="11" name="Title 1">
            <a:extLst>
              <a:ext uri="{FF2B5EF4-FFF2-40B4-BE49-F238E27FC236}">
                <a16:creationId xmlns:a16="http://schemas.microsoft.com/office/drawing/2014/main" id="{86A302B8-F4FD-2CAD-A44E-52096EC9EB2F}"/>
              </a:ext>
            </a:extLst>
          </p:cNvPr>
          <p:cNvSpPr txBox="1">
            <a:spLocks/>
          </p:cNvSpPr>
          <p:nvPr/>
        </p:nvSpPr>
        <p:spPr>
          <a:xfrm>
            <a:off x="6023175" y="415126"/>
            <a:ext cx="3577094" cy="132080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latin typeface="Avenir Black" panose="02000503020000020003" pitchFamily="2" charset="0"/>
              </a:rPr>
              <a:t>What are the Pros and Cons on My Farm/Ranch?</a:t>
            </a:r>
          </a:p>
        </p:txBody>
      </p:sp>
      <p:pic>
        <p:nvPicPr>
          <p:cNvPr id="65" name="Picture 64" descr="A green and white table with black text&#10;&#10;AI-generated content may be incorrect.">
            <a:extLst>
              <a:ext uri="{FF2B5EF4-FFF2-40B4-BE49-F238E27FC236}">
                <a16:creationId xmlns:a16="http://schemas.microsoft.com/office/drawing/2014/main" id="{C0AE03EA-0670-5B2F-F102-6B9E31E4209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60992" y="3020612"/>
            <a:ext cx="5553780" cy="3698424"/>
          </a:xfrm>
          <a:prstGeom prst="rect">
            <a:avLst/>
          </a:prstGeom>
          <a:effectLst>
            <a:outerShdw blurRad="50800" dist="38100" dir="8100000" algn="tr" rotWithShape="0">
              <a:prstClr val="black">
                <a:alpha val="40000"/>
              </a:prstClr>
            </a:outerShdw>
          </a:effectLst>
        </p:spPr>
      </p:pic>
      <p:grpSp>
        <p:nvGrpSpPr>
          <p:cNvPr id="63" name="Group 62">
            <a:extLst>
              <a:ext uri="{FF2B5EF4-FFF2-40B4-BE49-F238E27FC236}">
                <a16:creationId xmlns:a16="http://schemas.microsoft.com/office/drawing/2014/main" id="{6C4BCB76-C1C9-5E39-E5DB-10E4BF4F3A23}"/>
              </a:ext>
            </a:extLst>
          </p:cNvPr>
          <p:cNvGrpSpPr/>
          <p:nvPr/>
        </p:nvGrpSpPr>
        <p:grpSpPr>
          <a:xfrm>
            <a:off x="7089442" y="3554987"/>
            <a:ext cx="3979887" cy="3121758"/>
            <a:chOff x="7089442" y="3554987"/>
            <a:chExt cx="3979887" cy="3121758"/>
          </a:xfrm>
        </p:grpSpPr>
        <p:pic>
          <p:nvPicPr>
            <p:cNvPr id="8" name="Picture 7" descr="A group of colorful sticky notes&#10;&#10;AI-generated content may be incorrect.">
              <a:extLst>
                <a:ext uri="{FF2B5EF4-FFF2-40B4-BE49-F238E27FC236}">
                  <a16:creationId xmlns:a16="http://schemas.microsoft.com/office/drawing/2014/main" id="{BD38D52A-6586-1481-9E8F-3A0F0CDC24E1}"/>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7575860" y="3560255"/>
              <a:ext cx="542125" cy="504020"/>
            </a:xfrm>
            <a:prstGeom prst="rect">
              <a:avLst/>
            </a:prstGeom>
          </p:spPr>
        </p:pic>
        <p:pic>
          <p:nvPicPr>
            <p:cNvPr id="29" name="Picture 28" descr="A group of colorful sticky notes&#10;&#10;AI-generated content may be incorrect.">
              <a:extLst>
                <a:ext uri="{FF2B5EF4-FFF2-40B4-BE49-F238E27FC236}">
                  <a16:creationId xmlns:a16="http://schemas.microsoft.com/office/drawing/2014/main" id="{EAC70B42-1894-8613-23F9-F6E72CD1193B}"/>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10242433" y="3554987"/>
              <a:ext cx="503980" cy="458492"/>
            </a:xfrm>
            <a:prstGeom prst="rect">
              <a:avLst/>
            </a:prstGeom>
          </p:spPr>
        </p:pic>
        <p:pic>
          <p:nvPicPr>
            <p:cNvPr id="44" name="Picture 43" descr="A group of colorful sticky notes&#10;&#10;AI-generated content may be incorrect.">
              <a:extLst>
                <a:ext uri="{FF2B5EF4-FFF2-40B4-BE49-F238E27FC236}">
                  <a16:creationId xmlns:a16="http://schemas.microsoft.com/office/drawing/2014/main" id="{60733F2A-92AD-A2C2-1B76-A21FA5EFCB1D}"/>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9817293" y="3799329"/>
              <a:ext cx="503980" cy="458492"/>
            </a:xfrm>
            <a:prstGeom prst="rect">
              <a:avLst/>
            </a:prstGeom>
          </p:spPr>
        </p:pic>
        <p:pic>
          <p:nvPicPr>
            <p:cNvPr id="45" name="Picture 44" descr="A group of colorful sticky notes&#10;&#10;AI-generated content may be incorrect.">
              <a:extLst>
                <a:ext uri="{FF2B5EF4-FFF2-40B4-BE49-F238E27FC236}">
                  <a16:creationId xmlns:a16="http://schemas.microsoft.com/office/drawing/2014/main" id="{740FDB93-BAC1-EB3E-633C-0E7647C3A776}"/>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7556809" y="4775558"/>
              <a:ext cx="503980" cy="458492"/>
            </a:xfrm>
            <a:prstGeom prst="rect">
              <a:avLst/>
            </a:prstGeom>
          </p:spPr>
        </p:pic>
        <p:pic>
          <p:nvPicPr>
            <p:cNvPr id="46" name="Picture 45" descr="A group of colorful sticky notes&#10;&#10;AI-generated content may be incorrect.">
              <a:extLst>
                <a:ext uri="{FF2B5EF4-FFF2-40B4-BE49-F238E27FC236}">
                  <a16:creationId xmlns:a16="http://schemas.microsoft.com/office/drawing/2014/main" id="{7DD2AF2A-0439-1767-0EF8-BF27E3F48E6E}"/>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7089442" y="5727981"/>
              <a:ext cx="503980" cy="458492"/>
            </a:xfrm>
            <a:prstGeom prst="rect">
              <a:avLst/>
            </a:prstGeom>
          </p:spPr>
        </p:pic>
        <p:pic>
          <p:nvPicPr>
            <p:cNvPr id="48" name="Picture 47" descr="A group of colorful sticky notes&#10;&#10;AI-generated content may be incorrect.">
              <a:extLst>
                <a:ext uri="{FF2B5EF4-FFF2-40B4-BE49-F238E27FC236}">
                  <a16:creationId xmlns:a16="http://schemas.microsoft.com/office/drawing/2014/main" id="{8FB30EBB-C8C3-4655-56DA-80F7CC9FF0E4}"/>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7159609" y="3783753"/>
              <a:ext cx="498837" cy="458492"/>
            </a:xfrm>
            <a:prstGeom prst="rect">
              <a:avLst/>
            </a:prstGeom>
          </p:spPr>
        </p:pic>
        <p:pic>
          <p:nvPicPr>
            <p:cNvPr id="49" name="Picture 48" descr="A group of colorful sticky notes&#10;&#10;AI-generated content may be incorrect.">
              <a:extLst>
                <a:ext uri="{FF2B5EF4-FFF2-40B4-BE49-F238E27FC236}">
                  <a16:creationId xmlns:a16="http://schemas.microsoft.com/office/drawing/2014/main" id="{CC31B785-78BE-F727-33F5-81C57C264051}"/>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9999138" y="6007521"/>
              <a:ext cx="498837" cy="458492"/>
            </a:xfrm>
            <a:prstGeom prst="rect">
              <a:avLst/>
            </a:prstGeom>
          </p:spPr>
        </p:pic>
        <p:pic>
          <p:nvPicPr>
            <p:cNvPr id="50" name="Picture 49" descr="A group of colorful sticky notes&#10;&#10;AI-generated content may be incorrect.">
              <a:extLst>
                <a:ext uri="{FF2B5EF4-FFF2-40B4-BE49-F238E27FC236}">
                  <a16:creationId xmlns:a16="http://schemas.microsoft.com/office/drawing/2014/main" id="{9FCEF83E-782F-FFBF-B384-2A960CBADE5D}"/>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9500301" y="5910242"/>
              <a:ext cx="498837" cy="458492"/>
            </a:xfrm>
            <a:prstGeom prst="rect">
              <a:avLst/>
            </a:prstGeom>
          </p:spPr>
        </p:pic>
        <p:pic>
          <p:nvPicPr>
            <p:cNvPr id="51" name="Picture 50" descr="A group of colorful sticky notes&#10;&#10;AI-generated content may be incorrect.">
              <a:extLst>
                <a:ext uri="{FF2B5EF4-FFF2-40B4-BE49-F238E27FC236}">
                  <a16:creationId xmlns:a16="http://schemas.microsoft.com/office/drawing/2014/main" id="{4CE8F9D8-C5E9-97F4-59C9-07802CA58F91}"/>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9681023" y="4955268"/>
              <a:ext cx="498837" cy="458492"/>
            </a:xfrm>
            <a:prstGeom prst="rect">
              <a:avLst/>
            </a:prstGeom>
          </p:spPr>
        </p:pic>
        <p:pic>
          <p:nvPicPr>
            <p:cNvPr id="53" name="Picture 52" descr="A group of colorful sticky notes&#10;&#10;AI-generated content may be incorrect.">
              <a:extLst>
                <a:ext uri="{FF2B5EF4-FFF2-40B4-BE49-F238E27FC236}">
                  <a16:creationId xmlns:a16="http://schemas.microsoft.com/office/drawing/2014/main" id="{337E2423-45EA-29D1-B4C0-5677F9640595}"/>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8470269" y="6007521"/>
              <a:ext cx="502510" cy="450890"/>
            </a:xfrm>
            <a:prstGeom prst="rect">
              <a:avLst/>
            </a:prstGeom>
          </p:spPr>
        </p:pic>
        <p:pic>
          <p:nvPicPr>
            <p:cNvPr id="54" name="Picture 53" descr="A group of colorful sticky notes&#10;&#10;AI-generated content may be incorrect.">
              <a:extLst>
                <a:ext uri="{FF2B5EF4-FFF2-40B4-BE49-F238E27FC236}">
                  <a16:creationId xmlns:a16="http://schemas.microsoft.com/office/drawing/2014/main" id="{3DE487BB-EF17-44A2-DB2D-447A5BF3785C}"/>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8039132" y="5053056"/>
              <a:ext cx="502510" cy="450890"/>
            </a:xfrm>
            <a:prstGeom prst="rect">
              <a:avLst/>
            </a:prstGeom>
          </p:spPr>
        </p:pic>
        <p:pic>
          <p:nvPicPr>
            <p:cNvPr id="55" name="Picture 54" descr="A group of colorful sticky notes&#10;&#10;AI-generated content may be incorrect.">
              <a:extLst>
                <a:ext uri="{FF2B5EF4-FFF2-40B4-BE49-F238E27FC236}">
                  <a16:creationId xmlns:a16="http://schemas.microsoft.com/office/drawing/2014/main" id="{0C077A5E-5449-85F4-DBA7-ABB1FDEAC6C1}"/>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8080982" y="3568339"/>
              <a:ext cx="502510" cy="450890"/>
            </a:xfrm>
            <a:prstGeom prst="rect">
              <a:avLst/>
            </a:prstGeom>
          </p:spPr>
        </p:pic>
        <p:pic>
          <p:nvPicPr>
            <p:cNvPr id="56" name="Picture 55" descr="A group of colorful sticky notes&#10;&#10;AI-generated content may be incorrect.">
              <a:extLst>
                <a:ext uri="{FF2B5EF4-FFF2-40B4-BE49-F238E27FC236}">
                  <a16:creationId xmlns:a16="http://schemas.microsoft.com/office/drawing/2014/main" id="{D3CBBB63-1971-DFA5-B43F-21EAEB9BD9B1}"/>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7584752" y="6225855"/>
              <a:ext cx="502510" cy="450890"/>
            </a:xfrm>
            <a:prstGeom prst="rect">
              <a:avLst/>
            </a:prstGeom>
          </p:spPr>
        </p:pic>
        <p:pic>
          <p:nvPicPr>
            <p:cNvPr id="60" name="Picture 59" descr="A group of colorful sticky notes&#10;&#10;AI-generated content may be incorrect.">
              <a:extLst>
                <a:ext uri="{FF2B5EF4-FFF2-40B4-BE49-F238E27FC236}">
                  <a16:creationId xmlns:a16="http://schemas.microsoft.com/office/drawing/2014/main" id="{C48181A5-CCC7-AD37-C5F0-492987F64DA8}"/>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7880201" y="5844181"/>
              <a:ext cx="542125" cy="504020"/>
            </a:xfrm>
            <a:prstGeom prst="rect">
              <a:avLst/>
            </a:prstGeom>
          </p:spPr>
        </p:pic>
        <p:pic>
          <p:nvPicPr>
            <p:cNvPr id="61" name="Picture 60" descr="A group of colorful sticky notes&#10;&#10;AI-generated content may be incorrect.">
              <a:extLst>
                <a:ext uri="{FF2B5EF4-FFF2-40B4-BE49-F238E27FC236}">
                  <a16:creationId xmlns:a16="http://schemas.microsoft.com/office/drawing/2014/main" id="{2A1F21C3-EF17-EFFC-F0D8-CD7E9D3ADEEE}"/>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10527204" y="5873771"/>
              <a:ext cx="542125" cy="504020"/>
            </a:xfrm>
            <a:prstGeom prst="rect">
              <a:avLst/>
            </a:prstGeom>
          </p:spPr>
        </p:pic>
        <p:pic>
          <p:nvPicPr>
            <p:cNvPr id="62" name="Picture 61" descr="A group of colorful sticky notes&#10;&#10;AI-generated content may be incorrect.">
              <a:extLst>
                <a:ext uri="{FF2B5EF4-FFF2-40B4-BE49-F238E27FC236}">
                  <a16:creationId xmlns:a16="http://schemas.microsoft.com/office/drawing/2014/main" id="{C113E136-19EE-2329-CCAF-A3BC3FA5808B}"/>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9264921" y="3602648"/>
              <a:ext cx="542125" cy="504020"/>
            </a:xfrm>
            <a:prstGeom prst="rect">
              <a:avLst/>
            </a:prstGeom>
          </p:spPr>
        </p:pic>
      </p:grpSp>
    </p:spTree>
    <p:extLst>
      <p:ext uri="{BB962C8B-B14F-4D97-AF65-F5344CB8AC3E}">
        <p14:creationId xmlns:p14="http://schemas.microsoft.com/office/powerpoint/2010/main" val="1998792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5" name="Rectangle 14">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4">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B14A646-FCF8-3487-0B32-62DD34C6451E}"/>
              </a:ext>
            </a:extLst>
          </p:cNvPr>
          <p:cNvSpPr>
            <a:spLocks noGrp="1"/>
          </p:cNvSpPr>
          <p:nvPr>
            <p:ph type="title"/>
          </p:nvPr>
        </p:nvSpPr>
        <p:spPr>
          <a:xfrm>
            <a:off x="-48651" y="836954"/>
            <a:ext cx="4515009" cy="5175624"/>
          </a:xfrm>
        </p:spPr>
        <p:txBody>
          <a:bodyPr vert="horz" lIns="91440" tIns="45720" rIns="91440" bIns="45720" rtlCol="0" anchor="ctr">
            <a:normAutofit/>
          </a:bodyPr>
          <a:lstStyle/>
          <a:p>
            <a:pPr algn="ctr"/>
            <a:r>
              <a:rPr lang="en-US" sz="4400" b="1" dirty="0">
                <a:solidFill>
                  <a:schemeClr val="tx1">
                    <a:lumMod val="85000"/>
                    <a:lumOff val="15000"/>
                  </a:schemeClr>
                </a:solidFill>
                <a:latin typeface="Avenir Black" panose="02000503020000020003" pitchFamily="2" charset="0"/>
              </a:rPr>
              <a:t>Based on your farm or ranch location, decide if you’ll install solar panels. </a:t>
            </a:r>
          </a:p>
        </p:txBody>
      </p:sp>
      <p:sp>
        <p:nvSpPr>
          <p:cNvPr id="31" name="Freeform: Shape 30">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itle 1">
            <a:extLst>
              <a:ext uri="{FF2B5EF4-FFF2-40B4-BE49-F238E27FC236}">
                <a16:creationId xmlns:a16="http://schemas.microsoft.com/office/drawing/2014/main" id="{B6C835CB-73D9-B4CC-06C9-19C41B1C9AD7}"/>
              </a:ext>
            </a:extLst>
          </p:cNvPr>
          <p:cNvSpPr txBox="1">
            <a:spLocks/>
          </p:cNvSpPr>
          <p:nvPr/>
        </p:nvSpPr>
        <p:spPr>
          <a:xfrm>
            <a:off x="6096000" y="781510"/>
            <a:ext cx="5511296" cy="561671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1000"/>
              </a:spcBef>
              <a:buClr>
                <a:schemeClr val="accent1"/>
              </a:buClr>
              <a:buSzPct val="80000"/>
            </a:pPr>
            <a:r>
              <a:rPr lang="en-US" sz="3200" dirty="0">
                <a:solidFill>
                  <a:schemeClr val="bg1"/>
                </a:solidFill>
                <a:latin typeface="Avenir Medium" panose="02000503020000020003" pitchFamily="2" charset="0"/>
                <a:ea typeface="+mn-ea"/>
                <a:cs typeface="+mn-cs"/>
              </a:rPr>
              <a:t>Use your pros and cons list to explain your answer.</a:t>
            </a:r>
          </a:p>
          <a:p>
            <a:pPr algn="ctr">
              <a:spcBef>
                <a:spcPts val="1000"/>
              </a:spcBef>
              <a:buClr>
                <a:schemeClr val="accent1"/>
              </a:buClr>
              <a:buSzPct val="80000"/>
            </a:pPr>
            <a:endParaRPr lang="en-US" sz="3200" dirty="0">
              <a:solidFill>
                <a:schemeClr val="bg1"/>
              </a:solidFill>
              <a:latin typeface="Avenir Medium" panose="02000503020000020003" pitchFamily="2" charset="0"/>
              <a:ea typeface="+mn-ea"/>
              <a:cs typeface="+mn-cs"/>
            </a:endParaRPr>
          </a:p>
          <a:p>
            <a:pPr algn="ctr">
              <a:spcBef>
                <a:spcPts val="1000"/>
              </a:spcBef>
              <a:buClr>
                <a:schemeClr val="accent1"/>
              </a:buClr>
              <a:buSzPct val="80000"/>
            </a:pPr>
            <a:r>
              <a:rPr lang="en-US" sz="3200" dirty="0">
                <a:solidFill>
                  <a:schemeClr val="bg1"/>
                </a:solidFill>
                <a:latin typeface="Avenir Medium" panose="02000503020000020003" pitchFamily="2" charset="0"/>
                <a:ea typeface="+mn-ea"/>
                <a:cs typeface="+mn-cs"/>
              </a:rPr>
              <a:t>If you’re still undecided, explain what information you need to know to help you decide.</a:t>
            </a:r>
          </a:p>
        </p:txBody>
      </p:sp>
    </p:spTree>
    <p:extLst>
      <p:ext uri="{BB962C8B-B14F-4D97-AF65-F5344CB8AC3E}">
        <p14:creationId xmlns:p14="http://schemas.microsoft.com/office/powerpoint/2010/main" val="226409000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EA3DE74-31A6-48AD-8C0A-E33A679BAF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AFFDDEBC-790E-43B4-8282-92702E0A891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3F624CC-585A-4177-8E95-77462EA619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B18999F3-4745-477E-B6DA-E5B0BCD53F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5">
              <a:extLst>
                <a:ext uri="{FF2B5EF4-FFF2-40B4-BE49-F238E27FC236}">
                  <a16:creationId xmlns:a16="http://schemas.microsoft.com/office/drawing/2014/main" id="{B780C728-EC47-4108-8DC4-B5ACDAD0B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E5535F23-07A0-49FD-BF88-208C0FBEE0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7">
              <a:extLst>
                <a:ext uri="{FF2B5EF4-FFF2-40B4-BE49-F238E27FC236}">
                  <a16:creationId xmlns:a16="http://schemas.microsoft.com/office/drawing/2014/main" id="{944D95CD-2ADB-4E41-AFD2-5ED06FD6D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8">
              <a:extLst>
                <a:ext uri="{FF2B5EF4-FFF2-40B4-BE49-F238E27FC236}">
                  <a16:creationId xmlns:a16="http://schemas.microsoft.com/office/drawing/2014/main" id="{36509339-BF07-4ED1-B1DA-74D2D956F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9">
              <a:extLst>
                <a:ext uri="{FF2B5EF4-FFF2-40B4-BE49-F238E27FC236}">
                  <a16:creationId xmlns:a16="http://schemas.microsoft.com/office/drawing/2014/main" id="{6317DACF-CCA7-442B-B867-2CF567E4BF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7E917ACA-0CB0-4A07-9594-33E63B91B7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Isosceles Triangle 21">
              <a:extLst>
                <a:ext uri="{FF2B5EF4-FFF2-40B4-BE49-F238E27FC236}">
                  <a16:creationId xmlns:a16="http://schemas.microsoft.com/office/drawing/2014/main" id="{21DF86A2-1E2E-48FD-8EF7-F9D6744FA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4" name="Rectangle 23">
            <a:extLst>
              <a:ext uri="{FF2B5EF4-FFF2-40B4-BE49-F238E27FC236}">
                <a16:creationId xmlns:a16="http://schemas.microsoft.com/office/drawing/2014/main" id="{015E3E78-BF51-4607-86CE-A0299B88FE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olar panels in a garden&#10;&#10;AI-generated content may be incorrect.">
            <a:extLst>
              <a:ext uri="{FF2B5EF4-FFF2-40B4-BE49-F238E27FC236}">
                <a16:creationId xmlns:a16="http://schemas.microsoft.com/office/drawing/2014/main" id="{51AA7790-B05F-5D38-6134-95FC8DFD9C0E}"/>
              </a:ext>
            </a:extLst>
          </p:cNvPr>
          <p:cNvPicPr>
            <a:picLocks noChangeAspect="1"/>
          </p:cNvPicPr>
          <p:nvPr/>
        </p:nvPicPr>
        <p:blipFill>
          <a:blip r:embed="rId3" cstate="screen">
            <a:alphaModFix amt="50000"/>
            <a:extLst>
              <a:ext uri="{28A0092B-C50C-407E-A947-70E740481C1C}">
                <a14:useLocalDpi xmlns:a14="http://schemas.microsoft.com/office/drawing/2010/main"/>
              </a:ext>
            </a:extLst>
          </a:blip>
          <a:srcRect/>
          <a:stretch/>
        </p:blipFill>
        <p:spPr>
          <a:xfrm>
            <a:off x="20" y="10"/>
            <a:ext cx="7259971" cy="6856105"/>
          </a:xfrm>
          <a:custGeom>
            <a:avLst/>
            <a:gdLst/>
            <a:ahLst/>
            <a:cxnLst/>
            <a:rect l="l" t="t" r="r" b="b"/>
            <a:pathLst>
              <a:path w="7259991" h="6856115">
                <a:moveTo>
                  <a:pt x="0" y="0"/>
                </a:moveTo>
                <a:lnTo>
                  <a:pt x="5841644" y="0"/>
                </a:lnTo>
                <a:lnTo>
                  <a:pt x="7253976" y="4479990"/>
                </a:lnTo>
                <a:lnTo>
                  <a:pt x="7259991" y="4484422"/>
                </a:lnTo>
                <a:lnTo>
                  <a:pt x="5514446" y="6852824"/>
                </a:lnTo>
                <a:lnTo>
                  <a:pt x="6776547" y="6852824"/>
                </a:lnTo>
                <a:lnTo>
                  <a:pt x="6776547" y="6856115"/>
                </a:lnTo>
                <a:lnTo>
                  <a:pt x="0" y="6856115"/>
                </a:lnTo>
                <a:close/>
              </a:path>
            </a:pathLst>
          </a:custGeom>
        </p:spPr>
      </p:pic>
      <p:sp>
        <p:nvSpPr>
          <p:cNvPr id="2" name="Title 1">
            <a:extLst>
              <a:ext uri="{FF2B5EF4-FFF2-40B4-BE49-F238E27FC236}">
                <a16:creationId xmlns:a16="http://schemas.microsoft.com/office/drawing/2014/main" id="{07A227AA-DB37-C115-237C-64DE248E7438}"/>
              </a:ext>
            </a:extLst>
          </p:cNvPr>
          <p:cNvSpPr>
            <a:spLocks noGrp="1"/>
          </p:cNvSpPr>
          <p:nvPr>
            <p:ph type="title"/>
          </p:nvPr>
        </p:nvSpPr>
        <p:spPr>
          <a:xfrm>
            <a:off x="467724" y="2404534"/>
            <a:ext cx="5669280" cy="1646302"/>
          </a:xfrm>
        </p:spPr>
        <p:txBody>
          <a:bodyPr vert="horz" lIns="91440" tIns="45720" rIns="91440" bIns="45720" rtlCol="0" anchor="b">
            <a:normAutofit fontScale="90000"/>
          </a:bodyPr>
          <a:lstStyle/>
          <a:p>
            <a:pPr algn="ctr">
              <a:lnSpc>
                <a:spcPct val="90000"/>
              </a:lnSpc>
            </a:pPr>
            <a:r>
              <a:rPr lang="en-US" sz="5400" b="1" dirty="0">
                <a:solidFill>
                  <a:srgbClr val="FFFFFF"/>
                </a:solidFill>
                <a:latin typeface="Avenir Black" panose="02000503020000020003" pitchFamily="2" charset="0"/>
              </a:rPr>
              <a:t>Where have you seen solar panels?</a:t>
            </a:r>
          </a:p>
        </p:txBody>
      </p:sp>
      <p:pic>
        <p:nvPicPr>
          <p:cNvPr id="6" name="Picture 5" descr="A group of sheep grazing in a field&#10;&#10;AI-generated content may be incorrect.">
            <a:extLst>
              <a:ext uri="{FF2B5EF4-FFF2-40B4-BE49-F238E27FC236}">
                <a16:creationId xmlns:a16="http://schemas.microsoft.com/office/drawing/2014/main" id="{15C73E67-DD26-EDB3-62CF-B6626E27285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883879" y="10"/>
            <a:ext cx="6304947" cy="2285990"/>
          </a:xfrm>
          <a:custGeom>
            <a:avLst/>
            <a:gdLst/>
            <a:ahLst/>
            <a:cxnLst/>
            <a:rect l="l" t="t" r="r" b="b"/>
            <a:pathLst>
              <a:path w="6304947" h="2286000">
                <a:moveTo>
                  <a:pt x="0" y="0"/>
                </a:moveTo>
                <a:lnTo>
                  <a:pt x="6304947" y="0"/>
                </a:lnTo>
                <a:lnTo>
                  <a:pt x="6304947" y="2286000"/>
                </a:lnTo>
                <a:lnTo>
                  <a:pt x="720670" y="2286000"/>
                </a:lnTo>
                <a:close/>
              </a:path>
            </a:pathLst>
          </a:custGeom>
        </p:spPr>
      </p:pic>
      <p:sp>
        <p:nvSpPr>
          <p:cNvPr id="26" name="Isosceles Triangle 25">
            <a:extLst>
              <a:ext uri="{FF2B5EF4-FFF2-40B4-BE49-F238E27FC236}">
                <a16:creationId xmlns:a16="http://schemas.microsoft.com/office/drawing/2014/main" id="{AFCFD6D8-B11A-4FF8-AA6D-F63F472A2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descr="A house with solar panels on the roof&#10;&#10;AI-generated content may be incorrect.">
            <a:extLst>
              <a:ext uri="{FF2B5EF4-FFF2-40B4-BE49-F238E27FC236}">
                <a16:creationId xmlns:a16="http://schemas.microsoft.com/office/drawing/2014/main" id="{B98582B4-A662-E012-21EA-C11302A088D2}"/>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604548" y="2286000"/>
            <a:ext cx="5584275" cy="2286000"/>
          </a:xfrm>
          <a:custGeom>
            <a:avLst/>
            <a:gdLst/>
            <a:ahLst/>
            <a:cxnLst/>
            <a:rect l="l" t="t" r="r" b="b"/>
            <a:pathLst>
              <a:path w="5584275" h="2286000">
                <a:moveTo>
                  <a:pt x="0" y="0"/>
                </a:moveTo>
                <a:lnTo>
                  <a:pt x="5584275" y="0"/>
                </a:lnTo>
                <a:lnTo>
                  <a:pt x="5584275" y="2286000"/>
                </a:lnTo>
                <a:lnTo>
                  <a:pt x="626046" y="2286000"/>
                </a:lnTo>
                <a:lnTo>
                  <a:pt x="692258" y="2195876"/>
                </a:lnTo>
                <a:close/>
              </a:path>
            </a:pathLst>
          </a:custGeom>
        </p:spPr>
      </p:pic>
      <p:pic>
        <p:nvPicPr>
          <p:cNvPr id="7" name="Picture 6" descr="A solar panels in a field&#10;&#10;AI-generated content may be incorrect.">
            <a:extLst>
              <a:ext uri="{FF2B5EF4-FFF2-40B4-BE49-F238E27FC236}">
                <a16:creationId xmlns:a16="http://schemas.microsoft.com/office/drawing/2014/main" id="{0E53878B-2583-765E-F910-04C1569F1A58}"/>
              </a:ext>
            </a:extLst>
          </p:cNvPr>
          <p:cNvPicPr>
            <a:picLocks noChangeAspect="1"/>
          </p:cNvPicPr>
          <p:nvPr/>
        </p:nvPicPr>
        <p:blipFill>
          <a:blip r:embed="rId6" cstate="screen">
            <a:extLst>
              <a:ext uri="{28A0092B-C50C-407E-A947-70E740481C1C}">
                <a14:useLocalDpi xmlns:a14="http://schemas.microsoft.com/office/drawing/2010/main"/>
              </a:ext>
            </a:extLst>
          </a:blip>
          <a:srcRect r="-1"/>
          <a:stretch/>
        </p:blipFill>
        <p:spPr>
          <a:xfrm>
            <a:off x="5551112" y="4572000"/>
            <a:ext cx="6640888" cy="2286000"/>
          </a:xfrm>
          <a:custGeom>
            <a:avLst/>
            <a:gdLst/>
            <a:ahLst/>
            <a:cxnLst/>
            <a:rect l="l" t="t" r="r" b="b"/>
            <a:pathLst>
              <a:path w="6640888" h="2286000">
                <a:moveTo>
                  <a:pt x="1679482" y="0"/>
                </a:moveTo>
                <a:lnTo>
                  <a:pt x="6640888" y="0"/>
                </a:lnTo>
                <a:lnTo>
                  <a:pt x="6640888" y="2286000"/>
                </a:lnTo>
                <a:lnTo>
                  <a:pt x="0" y="2286000"/>
                </a:lnTo>
                <a:close/>
              </a:path>
            </a:pathLst>
          </a:custGeom>
        </p:spPr>
      </p:pic>
      <p:sp>
        <p:nvSpPr>
          <p:cNvPr id="40" name="Rectangle 29">
            <a:extLst>
              <a:ext uri="{FF2B5EF4-FFF2-40B4-BE49-F238E27FC236}">
                <a16:creationId xmlns:a16="http://schemas.microsoft.com/office/drawing/2014/main" id="{99CDFA5B-0593-4946-8B2B-61B888895B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Isosceles Triangle 29">
            <a:extLst>
              <a:ext uri="{FF2B5EF4-FFF2-40B4-BE49-F238E27FC236}">
                <a16:creationId xmlns:a16="http://schemas.microsoft.com/office/drawing/2014/main" id="{5BC01963-BAEA-42F8-A0A1-D5323FDF5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42" name="Straight Connector 41">
            <a:extLst>
              <a:ext uri="{FF2B5EF4-FFF2-40B4-BE49-F238E27FC236}">
                <a16:creationId xmlns:a16="http://schemas.microsoft.com/office/drawing/2014/main" id="{EB60E152-277A-4689-827B-214A55B3D5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1993689F-A4B8-43C0-ADED-5E8C083DCA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44" name="Rectangle 23">
            <a:extLst>
              <a:ext uri="{FF2B5EF4-FFF2-40B4-BE49-F238E27FC236}">
                <a16:creationId xmlns:a16="http://schemas.microsoft.com/office/drawing/2014/main" id="{9A55474B-4D9C-4A4D-AC41-524963CDBA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1178420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AD02B6-6F84-5CF5-CEC8-E7EBF335E575}"/>
              </a:ext>
            </a:extLst>
          </p:cNvPr>
          <p:cNvSpPr txBox="1"/>
          <p:nvPr/>
        </p:nvSpPr>
        <p:spPr>
          <a:xfrm>
            <a:off x="1478200" y="6483628"/>
            <a:ext cx="6107906" cy="246221"/>
          </a:xfrm>
          <a:prstGeom prst="rect">
            <a:avLst/>
          </a:prstGeom>
          <a:noFill/>
        </p:spPr>
        <p:txBody>
          <a:bodyPr wrap="square">
            <a:spAutoFit/>
          </a:bodyPr>
          <a:lstStyle/>
          <a:p>
            <a:r>
              <a:rPr lang="en-US" sz="1000" dirty="0"/>
              <a:t>https://</a:t>
            </a:r>
            <a:r>
              <a:rPr lang="en-US" sz="1000" dirty="0" err="1"/>
              <a:t>youtu.be</a:t>
            </a:r>
            <a:r>
              <a:rPr lang="en-US" sz="1000" dirty="0"/>
              <a:t>/u_hRm-WFM1M?feature=shared</a:t>
            </a:r>
          </a:p>
        </p:txBody>
      </p:sp>
      <p:pic>
        <p:nvPicPr>
          <p:cNvPr id="6" name="Online Media 5" descr="Agrivoltaics: Solar Panels Bring Life to Struggling Farms | NowThis">
            <a:hlinkClick r:id="" action="ppaction://media"/>
            <a:extLst>
              <a:ext uri="{FF2B5EF4-FFF2-40B4-BE49-F238E27FC236}">
                <a16:creationId xmlns:a16="http://schemas.microsoft.com/office/drawing/2014/main" id="{3E15DF21-2370-2235-EE6B-AD1552E81382}"/>
              </a:ext>
            </a:extLst>
          </p:cNvPr>
          <p:cNvPicPr>
            <a:picLocks noRot="1" noChangeAspect="1"/>
          </p:cNvPicPr>
          <p:nvPr>
            <a:videoFile r:link="rId1"/>
          </p:nvPr>
        </p:nvPicPr>
        <p:blipFill>
          <a:blip r:embed="rId4"/>
          <a:stretch>
            <a:fillRect/>
          </a:stretch>
        </p:blipFill>
        <p:spPr>
          <a:xfrm>
            <a:off x="1478200" y="1265515"/>
            <a:ext cx="9235599" cy="5218113"/>
          </a:xfrm>
          <a:prstGeom prst="rect">
            <a:avLst/>
          </a:prstGeom>
        </p:spPr>
      </p:pic>
      <p:sp>
        <p:nvSpPr>
          <p:cNvPr id="7" name="Title 1">
            <a:extLst>
              <a:ext uri="{FF2B5EF4-FFF2-40B4-BE49-F238E27FC236}">
                <a16:creationId xmlns:a16="http://schemas.microsoft.com/office/drawing/2014/main" id="{913F6EB5-CFB3-3BDF-84CE-E4C3565CFF34}"/>
              </a:ext>
            </a:extLst>
          </p:cNvPr>
          <p:cNvSpPr>
            <a:spLocks noGrp="1"/>
          </p:cNvSpPr>
          <p:nvPr>
            <p:ph type="title"/>
          </p:nvPr>
        </p:nvSpPr>
        <p:spPr>
          <a:xfrm>
            <a:off x="677334" y="609600"/>
            <a:ext cx="5418666" cy="704850"/>
          </a:xfrm>
        </p:spPr>
        <p:txBody>
          <a:bodyPr>
            <a:normAutofit/>
          </a:bodyPr>
          <a:lstStyle/>
          <a:p>
            <a:r>
              <a:rPr lang="en-US" b="1" dirty="0">
                <a:latin typeface="Avenir Black" panose="02000503020000020003" pitchFamily="2" charset="0"/>
              </a:rPr>
              <a:t>What is Agrivoltaics?</a:t>
            </a:r>
          </a:p>
        </p:txBody>
      </p:sp>
    </p:spTree>
    <p:extLst>
      <p:ext uri="{BB962C8B-B14F-4D97-AF65-F5344CB8AC3E}">
        <p14:creationId xmlns:p14="http://schemas.microsoft.com/office/powerpoint/2010/main" val="128988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C905A-D66A-10F8-8F46-865FA1E81FF6}"/>
              </a:ext>
            </a:extLst>
          </p:cNvPr>
          <p:cNvSpPr>
            <a:spLocks noGrp="1"/>
          </p:cNvSpPr>
          <p:nvPr>
            <p:ph type="title"/>
          </p:nvPr>
        </p:nvSpPr>
        <p:spPr>
          <a:xfrm>
            <a:off x="5544867" y="455879"/>
            <a:ext cx="4070404" cy="1320800"/>
          </a:xfrm>
        </p:spPr>
        <p:txBody>
          <a:bodyPr>
            <a:noAutofit/>
          </a:bodyPr>
          <a:lstStyle/>
          <a:p>
            <a:pPr algn="ctr"/>
            <a:r>
              <a:rPr lang="en-US" sz="4400" b="1" dirty="0">
                <a:latin typeface="Avenir Black" panose="02000503020000020003" pitchFamily="2" charset="0"/>
              </a:rPr>
              <a:t>Why Agrivoltaics?</a:t>
            </a:r>
          </a:p>
        </p:txBody>
      </p:sp>
      <p:sp>
        <p:nvSpPr>
          <p:cNvPr id="3" name="Content Placeholder 2">
            <a:extLst>
              <a:ext uri="{FF2B5EF4-FFF2-40B4-BE49-F238E27FC236}">
                <a16:creationId xmlns:a16="http://schemas.microsoft.com/office/drawing/2014/main" id="{E59BB7A3-1ED0-7835-4D92-22E103C4FE0C}"/>
              </a:ext>
            </a:extLst>
          </p:cNvPr>
          <p:cNvSpPr>
            <a:spLocks noGrp="1"/>
          </p:cNvSpPr>
          <p:nvPr>
            <p:ph idx="1"/>
          </p:nvPr>
        </p:nvSpPr>
        <p:spPr>
          <a:xfrm>
            <a:off x="4855217" y="5212729"/>
            <a:ext cx="3411966" cy="1762610"/>
          </a:xfrm>
        </p:spPr>
        <p:txBody>
          <a:bodyPr>
            <a:normAutofit/>
          </a:bodyPr>
          <a:lstStyle/>
          <a:p>
            <a:r>
              <a:rPr lang="en-US" i="1" dirty="0">
                <a:latin typeface="Avenir Medium Oblique" panose="02000503020000020003" pitchFamily="2" charset="0"/>
              </a:rPr>
              <a:t>Flat</a:t>
            </a:r>
          </a:p>
          <a:p>
            <a:r>
              <a:rPr lang="en-US" i="1" dirty="0">
                <a:latin typeface="Avenir Medium Oblique" panose="02000503020000020003" pitchFamily="2" charset="0"/>
              </a:rPr>
              <a:t>Open</a:t>
            </a:r>
          </a:p>
          <a:p>
            <a:r>
              <a:rPr lang="en-US" i="1" dirty="0">
                <a:latin typeface="Avenir Medium Oblique" panose="02000503020000020003" pitchFamily="2" charset="0"/>
              </a:rPr>
              <a:t>Sunny</a:t>
            </a:r>
          </a:p>
          <a:p>
            <a:r>
              <a:rPr lang="en-US" i="1" dirty="0">
                <a:latin typeface="Avenir Medium Oblique" panose="02000503020000020003" pitchFamily="2" charset="0"/>
              </a:rPr>
              <a:t>Near Transmission Lines</a:t>
            </a:r>
            <a:endParaRPr lang="en-US" sz="1600" i="1" dirty="0">
              <a:latin typeface="Avenir Medium Oblique" panose="02000503020000020003" pitchFamily="2" charset="0"/>
            </a:endParaRPr>
          </a:p>
        </p:txBody>
      </p:sp>
      <p:pic>
        <p:nvPicPr>
          <p:cNvPr id="5122" name="Picture 2" descr="Construction of the Long Island Solar Farm | A 32-megawatt p… | Flickr">
            <a:extLst>
              <a:ext uri="{FF2B5EF4-FFF2-40B4-BE49-F238E27FC236}">
                <a16:creationId xmlns:a16="http://schemas.microsoft.com/office/drawing/2014/main" id="{D89AACD3-24FE-4528-0F22-156F57CC25C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0" y="0"/>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5127" name="Isosceles Triangle 5126">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TextBox 10">
            <a:extLst>
              <a:ext uri="{FF2B5EF4-FFF2-40B4-BE49-F238E27FC236}">
                <a16:creationId xmlns:a16="http://schemas.microsoft.com/office/drawing/2014/main" id="{AF803554-7AE9-A807-FFEE-FAD89B0EA178}"/>
              </a:ext>
            </a:extLst>
          </p:cNvPr>
          <p:cNvSpPr txBox="1"/>
          <p:nvPr/>
        </p:nvSpPr>
        <p:spPr>
          <a:xfrm>
            <a:off x="5563180" y="1803081"/>
            <a:ext cx="3760966" cy="369332"/>
          </a:xfrm>
          <a:prstGeom prst="rect">
            <a:avLst/>
          </a:prstGeom>
          <a:noFill/>
        </p:spPr>
        <p:txBody>
          <a:bodyPr wrap="none" rtlCol="0">
            <a:spAutoFit/>
          </a:bodyPr>
          <a:lstStyle/>
          <a:p>
            <a:r>
              <a:rPr lang="en-US" dirty="0">
                <a:latin typeface="Avenir" panose="02000503020000020003" pitchFamily="2" charset="0"/>
              </a:rPr>
              <a:t>Solar Panels Need </a:t>
            </a:r>
            <a:r>
              <a:rPr lang="en-US" b="1" u="sng" dirty="0">
                <a:latin typeface="Avenir" panose="02000503020000020003" pitchFamily="2" charset="0"/>
              </a:rPr>
              <a:t>A LOT </a:t>
            </a:r>
            <a:r>
              <a:rPr lang="en-US" dirty="0">
                <a:latin typeface="Avenir" panose="02000503020000020003" pitchFamily="2" charset="0"/>
              </a:rPr>
              <a:t>of Space</a:t>
            </a:r>
          </a:p>
        </p:txBody>
      </p:sp>
      <p:sp>
        <p:nvSpPr>
          <p:cNvPr id="19" name="Title 1">
            <a:extLst>
              <a:ext uri="{FF2B5EF4-FFF2-40B4-BE49-F238E27FC236}">
                <a16:creationId xmlns:a16="http://schemas.microsoft.com/office/drawing/2014/main" id="{C6CF883E-4AA4-20AB-54F3-CD5C2E05649E}"/>
              </a:ext>
            </a:extLst>
          </p:cNvPr>
          <p:cNvSpPr txBox="1">
            <a:spLocks/>
          </p:cNvSpPr>
          <p:nvPr/>
        </p:nvSpPr>
        <p:spPr>
          <a:xfrm>
            <a:off x="4175852" y="5223694"/>
            <a:ext cx="842597" cy="1762610"/>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3800" dirty="0"/>
              <a:t>}</a:t>
            </a:r>
          </a:p>
        </p:txBody>
      </p:sp>
      <p:sp>
        <p:nvSpPr>
          <p:cNvPr id="16" name="Title 1">
            <a:extLst>
              <a:ext uri="{FF2B5EF4-FFF2-40B4-BE49-F238E27FC236}">
                <a16:creationId xmlns:a16="http://schemas.microsoft.com/office/drawing/2014/main" id="{C52F2109-6870-665A-724D-AEEB88766CB9}"/>
              </a:ext>
            </a:extLst>
          </p:cNvPr>
          <p:cNvSpPr txBox="1">
            <a:spLocks/>
          </p:cNvSpPr>
          <p:nvPr/>
        </p:nvSpPr>
        <p:spPr>
          <a:xfrm>
            <a:off x="5913006" y="4031529"/>
            <a:ext cx="1083886" cy="591287"/>
          </a:xfrm>
          <a:prstGeom prst="rect">
            <a:avLst/>
          </a:prstGeom>
        </p:spPr>
        <p:txBody>
          <a:bodyPr vert="horz" lIns="91440" tIns="45720" rIns="91440" bIns="45720" rtlCol="0" anchor="t">
            <a:normAutofit fontScale="47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solidFill>
                  <a:srgbClr val="5C9831"/>
                </a:solidFill>
                <a:latin typeface="Avenir Black" panose="02000503020000020003" pitchFamily="2" charset="0"/>
              </a:rPr>
              <a:t>Solar Panels</a:t>
            </a:r>
          </a:p>
        </p:txBody>
      </p:sp>
      <p:pic>
        <p:nvPicPr>
          <p:cNvPr id="18" name="Picture 17">
            <a:extLst>
              <a:ext uri="{FF2B5EF4-FFF2-40B4-BE49-F238E27FC236}">
                <a16:creationId xmlns:a16="http://schemas.microsoft.com/office/drawing/2014/main" id="{271B179A-D6C4-FD3E-3959-9F58E2DFAF4C}"/>
              </a:ext>
            </a:extLst>
          </p:cNvPr>
          <p:cNvPicPr>
            <a:picLocks noChangeAspect="1"/>
          </p:cNvPicPr>
          <p:nvPr/>
        </p:nvPicPr>
        <p:blipFill rotWithShape="1">
          <a:blip r:embed="rId4" cstate="screen">
            <a:duotone>
              <a:schemeClr val="accent2">
                <a:shade val="45000"/>
                <a:satMod val="135000"/>
              </a:schemeClr>
              <a:prstClr val="white"/>
            </a:duotone>
            <a:extLst>
              <a:ext uri="{28A0092B-C50C-407E-A947-70E740481C1C}">
                <a14:useLocalDpi xmlns:a14="http://schemas.microsoft.com/office/drawing/2010/main"/>
              </a:ext>
            </a:extLst>
          </a:blip>
          <a:srcRect l="23305" t="9654" r="23306" b="11021"/>
          <a:stretch/>
        </p:blipFill>
        <p:spPr>
          <a:xfrm>
            <a:off x="5592002" y="2748365"/>
            <a:ext cx="1297793" cy="1283164"/>
          </a:xfrm>
          <a:prstGeom prst="rect">
            <a:avLst/>
          </a:prstGeom>
        </p:spPr>
      </p:pic>
      <p:sp>
        <p:nvSpPr>
          <p:cNvPr id="21" name="Title 1">
            <a:extLst>
              <a:ext uri="{FF2B5EF4-FFF2-40B4-BE49-F238E27FC236}">
                <a16:creationId xmlns:a16="http://schemas.microsoft.com/office/drawing/2014/main" id="{2C532284-67D8-E858-C71D-325CE6DA0326}"/>
              </a:ext>
            </a:extLst>
          </p:cNvPr>
          <p:cNvSpPr txBox="1">
            <a:spLocks/>
          </p:cNvSpPr>
          <p:nvPr/>
        </p:nvSpPr>
        <p:spPr>
          <a:xfrm>
            <a:off x="6838117" y="3383255"/>
            <a:ext cx="894046" cy="882547"/>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6000" b="1" dirty="0">
                <a:latin typeface="Avenir Black" panose="02000503020000020003" pitchFamily="2" charset="0"/>
              </a:rPr>
              <a:t>=</a:t>
            </a:r>
          </a:p>
        </p:txBody>
      </p:sp>
      <p:sp>
        <p:nvSpPr>
          <p:cNvPr id="23" name="TextBox 22">
            <a:extLst>
              <a:ext uri="{FF2B5EF4-FFF2-40B4-BE49-F238E27FC236}">
                <a16:creationId xmlns:a16="http://schemas.microsoft.com/office/drawing/2014/main" id="{0077700F-19C6-A2AD-7D45-9991C15846D8}"/>
              </a:ext>
            </a:extLst>
          </p:cNvPr>
          <p:cNvSpPr txBox="1"/>
          <p:nvPr/>
        </p:nvSpPr>
        <p:spPr>
          <a:xfrm>
            <a:off x="4786158" y="4739749"/>
            <a:ext cx="3334567" cy="369332"/>
          </a:xfrm>
          <a:prstGeom prst="rect">
            <a:avLst/>
          </a:prstGeom>
          <a:noFill/>
        </p:spPr>
        <p:txBody>
          <a:bodyPr wrap="none" rtlCol="0">
            <a:spAutoFit/>
          </a:bodyPr>
          <a:lstStyle/>
          <a:p>
            <a:r>
              <a:rPr lang="en-US" b="1" u="sng" dirty="0">
                <a:latin typeface="Avenir" panose="02000503020000020003" pitchFamily="2" charset="0"/>
              </a:rPr>
              <a:t>BUT</a:t>
            </a:r>
            <a:r>
              <a:rPr lang="en-US" dirty="0">
                <a:latin typeface="Avenir" panose="02000503020000020003" pitchFamily="2" charset="0"/>
              </a:rPr>
              <a:t>, not just any space works!</a:t>
            </a:r>
          </a:p>
        </p:txBody>
      </p:sp>
      <p:sp>
        <p:nvSpPr>
          <p:cNvPr id="27" name="Rectangle 26">
            <a:extLst>
              <a:ext uri="{FF2B5EF4-FFF2-40B4-BE49-F238E27FC236}">
                <a16:creationId xmlns:a16="http://schemas.microsoft.com/office/drawing/2014/main" id="{F36908AC-8498-C796-2115-FBDD5388F8F9}"/>
              </a:ext>
            </a:extLst>
          </p:cNvPr>
          <p:cNvSpPr/>
          <p:nvPr/>
        </p:nvSpPr>
        <p:spPr>
          <a:xfrm>
            <a:off x="5246846" y="2292836"/>
            <a:ext cx="4525248" cy="2343265"/>
          </a:xfrm>
          <a:prstGeom prst="rect">
            <a:avLst/>
          </a:prstGeom>
          <a:noFill/>
          <a:ln w="28575">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23C6DED-EAE7-5F53-3523-0E7E95C11AF5}"/>
              </a:ext>
            </a:extLst>
          </p:cNvPr>
          <p:cNvSpPr txBox="1"/>
          <p:nvPr/>
        </p:nvSpPr>
        <p:spPr>
          <a:xfrm>
            <a:off x="9407560" y="6154653"/>
            <a:ext cx="2709011" cy="630942"/>
          </a:xfrm>
          <a:prstGeom prst="rect">
            <a:avLst/>
          </a:prstGeom>
          <a:noFill/>
        </p:spPr>
        <p:txBody>
          <a:bodyPr wrap="square">
            <a:spAutoFit/>
          </a:bodyPr>
          <a:lstStyle/>
          <a:p>
            <a:r>
              <a:rPr lang="en-US" sz="700" dirty="0">
                <a:solidFill>
                  <a:schemeClr val="tx1">
                    <a:lumMod val="50000"/>
                    <a:lumOff val="50000"/>
                  </a:schemeClr>
                </a:solidFill>
                <a:effectLst/>
              </a:rPr>
              <a:t>Gross, </a:t>
            </a:r>
            <a:r>
              <a:rPr lang="en-US" sz="700" dirty="0">
                <a:solidFill>
                  <a:schemeClr val="tx1">
                    <a:lumMod val="50000"/>
                    <a:lumOff val="50000"/>
                  </a:schemeClr>
                </a:solidFill>
              </a:rPr>
              <a:t>S</a:t>
            </a:r>
            <a:r>
              <a:rPr lang="en-US" sz="700" dirty="0">
                <a:solidFill>
                  <a:schemeClr val="tx1">
                    <a:lumMod val="50000"/>
                    <a:lumOff val="50000"/>
                  </a:schemeClr>
                </a:solidFill>
                <a:effectLst/>
              </a:rPr>
              <a:t>. (2020, January). </a:t>
            </a:r>
            <a:r>
              <a:rPr lang="en-US" sz="700" i="1" dirty="0">
                <a:solidFill>
                  <a:schemeClr val="tx1">
                    <a:lumMod val="50000"/>
                    <a:lumOff val="50000"/>
                  </a:schemeClr>
                </a:solidFill>
                <a:effectLst/>
              </a:rPr>
              <a:t>Renewables, land use, and local opposition in the United States. </a:t>
            </a:r>
            <a:r>
              <a:rPr lang="en-US" sz="700" dirty="0">
                <a:solidFill>
                  <a:schemeClr val="tx1">
                    <a:lumMod val="50000"/>
                    <a:lumOff val="50000"/>
                  </a:schemeClr>
                </a:solidFill>
                <a:effectLst/>
              </a:rPr>
              <a:t>The Brookings Institution. https://</a:t>
            </a:r>
            <a:r>
              <a:rPr lang="en-US" sz="700" dirty="0" err="1">
                <a:solidFill>
                  <a:schemeClr val="tx1">
                    <a:lumMod val="50000"/>
                    <a:lumOff val="50000"/>
                  </a:schemeClr>
                </a:solidFill>
                <a:effectLst/>
              </a:rPr>
              <a:t>www.brookings.edu</a:t>
            </a:r>
            <a:r>
              <a:rPr lang="en-US" sz="700" dirty="0">
                <a:solidFill>
                  <a:schemeClr val="tx1">
                    <a:lumMod val="50000"/>
                    <a:lumOff val="50000"/>
                  </a:schemeClr>
                </a:solidFill>
                <a:effectLst/>
              </a:rPr>
              <a:t>/wp-content/uploads/2020/01/FP_20200113_renewables_land_use_local_opposition_gross.pdf </a:t>
            </a:r>
          </a:p>
        </p:txBody>
      </p:sp>
      <p:sp>
        <p:nvSpPr>
          <p:cNvPr id="8" name="TextBox 7">
            <a:extLst>
              <a:ext uri="{FF2B5EF4-FFF2-40B4-BE49-F238E27FC236}">
                <a16:creationId xmlns:a16="http://schemas.microsoft.com/office/drawing/2014/main" id="{E9B5F166-7A80-B21D-D8B2-A4806EBAD935}"/>
              </a:ext>
            </a:extLst>
          </p:cNvPr>
          <p:cNvSpPr txBox="1"/>
          <p:nvPr/>
        </p:nvSpPr>
        <p:spPr>
          <a:xfrm>
            <a:off x="5544867" y="2391351"/>
            <a:ext cx="3929206" cy="369332"/>
          </a:xfrm>
          <a:prstGeom prst="rect">
            <a:avLst/>
          </a:prstGeom>
          <a:noFill/>
        </p:spPr>
        <p:txBody>
          <a:bodyPr wrap="square" rtlCol="0">
            <a:spAutoFit/>
          </a:bodyPr>
          <a:lstStyle/>
          <a:p>
            <a:pPr algn="ctr"/>
            <a:r>
              <a:rPr lang="en-US" dirty="0">
                <a:latin typeface="Avenir" panose="02000503020000020003" pitchFamily="2" charset="0"/>
              </a:rPr>
              <a:t>Electricity for one house for one day</a:t>
            </a:r>
            <a:endParaRPr lang="en-US" dirty="0">
              <a:latin typeface="Avenir Book" panose="02000503020000020003" pitchFamily="2" charset="0"/>
            </a:endParaRPr>
          </a:p>
        </p:txBody>
      </p:sp>
      <p:pic>
        <p:nvPicPr>
          <p:cNvPr id="10" name="Graphic 9" descr="Bed with solid fill">
            <a:extLst>
              <a:ext uri="{FF2B5EF4-FFF2-40B4-BE49-F238E27FC236}">
                <a16:creationId xmlns:a16="http://schemas.microsoft.com/office/drawing/2014/main" id="{49ED0C27-932A-4B1D-EC65-08B20EA908C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831510" y="2930532"/>
            <a:ext cx="1235025" cy="1235025"/>
          </a:xfrm>
          <a:prstGeom prst="rect">
            <a:avLst/>
          </a:prstGeom>
        </p:spPr>
      </p:pic>
      <p:sp>
        <p:nvSpPr>
          <p:cNvPr id="12" name="Title 1">
            <a:extLst>
              <a:ext uri="{FF2B5EF4-FFF2-40B4-BE49-F238E27FC236}">
                <a16:creationId xmlns:a16="http://schemas.microsoft.com/office/drawing/2014/main" id="{F05F9E5F-8A7D-3FF1-69DB-EDD47CC5FFA5}"/>
              </a:ext>
            </a:extLst>
          </p:cNvPr>
          <p:cNvSpPr txBox="1">
            <a:spLocks/>
          </p:cNvSpPr>
          <p:nvPr/>
        </p:nvSpPr>
        <p:spPr>
          <a:xfrm>
            <a:off x="7702449" y="3957071"/>
            <a:ext cx="1493149" cy="8247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900" b="1" dirty="0">
                <a:solidFill>
                  <a:srgbClr val="0070C0"/>
                </a:solidFill>
                <a:latin typeface="Avenir Black" panose="02000503020000020003" pitchFamily="2" charset="0"/>
              </a:rPr>
              <a:t>26 Full-size Beds</a:t>
            </a:r>
          </a:p>
        </p:txBody>
      </p:sp>
    </p:spTree>
    <p:extLst>
      <p:ext uri="{BB962C8B-B14F-4D97-AF65-F5344CB8AC3E}">
        <p14:creationId xmlns:p14="http://schemas.microsoft.com/office/powerpoint/2010/main" val="3465277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6CD07-6A95-1B1C-48A0-32B0569EE7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1E2F84-5E93-789D-44B5-3F61690FA89D}"/>
              </a:ext>
            </a:extLst>
          </p:cNvPr>
          <p:cNvSpPr>
            <a:spLocks noGrp="1"/>
          </p:cNvSpPr>
          <p:nvPr>
            <p:ph type="title"/>
          </p:nvPr>
        </p:nvSpPr>
        <p:spPr>
          <a:xfrm>
            <a:off x="1151115" y="5209621"/>
            <a:ext cx="8288035" cy="1096650"/>
          </a:xfrm>
        </p:spPr>
        <p:txBody>
          <a:bodyPr vert="horz" lIns="91440" tIns="45720" rIns="91440" bIns="45720" rtlCol="0" anchor="b">
            <a:normAutofit/>
          </a:bodyPr>
          <a:lstStyle/>
          <a:p>
            <a:r>
              <a:rPr lang="en-US" sz="4400" b="1" dirty="0">
                <a:latin typeface="Avenir Black" panose="02000503020000020003" pitchFamily="2" charset="0"/>
              </a:rPr>
              <a:t>Ways to Use Agrivoltaics</a:t>
            </a:r>
          </a:p>
        </p:txBody>
      </p:sp>
      <p:pic>
        <p:nvPicPr>
          <p:cNvPr id="7" name="Picture 6" descr="A beekeeper in a field with beehives&#10;&#10;AI-generated content may be incorrect.">
            <a:extLst>
              <a:ext uri="{FF2B5EF4-FFF2-40B4-BE49-F238E27FC236}">
                <a16:creationId xmlns:a16="http://schemas.microsoft.com/office/drawing/2014/main" id="{F5BA9158-4459-7777-AC8A-05576C4D4FA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190769" y="608009"/>
            <a:ext cx="1947546" cy="3635025"/>
          </a:xfrm>
          <a:prstGeom prst="rect">
            <a:avLst/>
          </a:prstGeom>
        </p:spPr>
      </p:pic>
      <p:pic>
        <p:nvPicPr>
          <p:cNvPr id="5" name="Picture 4" descr="A group of cows in a field&#10;&#10;AI-generated content may be incorrect.">
            <a:extLst>
              <a:ext uri="{FF2B5EF4-FFF2-40B4-BE49-F238E27FC236}">
                <a16:creationId xmlns:a16="http://schemas.microsoft.com/office/drawing/2014/main" id="{8D3CA0CF-2E2C-E487-D2F2-727B2221D7A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295173" y="608009"/>
            <a:ext cx="1960543" cy="3635025"/>
          </a:xfrm>
          <a:prstGeom prst="rect">
            <a:avLst/>
          </a:prstGeom>
        </p:spPr>
      </p:pic>
      <p:sp>
        <p:nvSpPr>
          <p:cNvPr id="8" name="TextBox 7">
            <a:extLst>
              <a:ext uri="{FF2B5EF4-FFF2-40B4-BE49-F238E27FC236}">
                <a16:creationId xmlns:a16="http://schemas.microsoft.com/office/drawing/2014/main" id="{0A6484FF-CF8F-4054-3CEE-4000E1FD2999}"/>
              </a:ext>
            </a:extLst>
          </p:cNvPr>
          <p:cNvSpPr txBox="1"/>
          <p:nvPr/>
        </p:nvSpPr>
        <p:spPr>
          <a:xfrm>
            <a:off x="1016305" y="4288560"/>
            <a:ext cx="794448" cy="369332"/>
          </a:xfrm>
          <a:prstGeom prst="rect">
            <a:avLst/>
          </a:prstGeom>
          <a:noFill/>
        </p:spPr>
        <p:txBody>
          <a:bodyPr wrap="none" rtlCol="0">
            <a:spAutoFit/>
          </a:bodyPr>
          <a:lstStyle/>
          <a:p>
            <a:r>
              <a:rPr lang="en-US" dirty="0">
                <a:latin typeface="Avenir Book" panose="02000503020000020003" pitchFamily="2" charset="0"/>
              </a:rPr>
              <a:t>Crops</a:t>
            </a:r>
          </a:p>
        </p:txBody>
      </p:sp>
      <p:sp>
        <p:nvSpPr>
          <p:cNvPr id="9" name="TextBox 8">
            <a:extLst>
              <a:ext uri="{FF2B5EF4-FFF2-40B4-BE49-F238E27FC236}">
                <a16:creationId xmlns:a16="http://schemas.microsoft.com/office/drawing/2014/main" id="{1A0B5DAE-9EEC-CC5D-DD73-FE680A27FEAB}"/>
              </a:ext>
            </a:extLst>
          </p:cNvPr>
          <p:cNvSpPr txBox="1"/>
          <p:nvPr/>
        </p:nvSpPr>
        <p:spPr>
          <a:xfrm>
            <a:off x="3064619" y="4300088"/>
            <a:ext cx="1702710" cy="369332"/>
          </a:xfrm>
          <a:prstGeom prst="rect">
            <a:avLst/>
          </a:prstGeom>
          <a:noFill/>
        </p:spPr>
        <p:txBody>
          <a:bodyPr wrap="none" rtlCol="0">
            <a:spAutoFit/>
          </a:bodyPr>
          <a:lstStyle/>
          <a:p>
            <a:r>
              <a:rPr lang="en-US" dirty="0">
                <a:latin typeface="Avenir Book" panose="02000503020000020003" pitchFamily="2" charset="0"/>
              </a:rPr>
              <a:t>Grazing Sheep</a:t>
            </a:r>
          </a:p>
        </p:txBody>
      </p:sp>
      <p:sp>
        <p:nvSpPr>
          <p:cNvPr id="10" name="TextBox 9">
            <a:extLst>
              <a:ext uri="{FF2B5EF4-FFF2-40B4-BE49-F238E27FC236}">
                <a16:creationId xmlns:a16="http://schemas.microsoft.com/office/drawing/2014/main" id="{77343122-0551-0AA9-E330-D5E59B200E8A}"/>
              </a:ext>
            </a:extLst>
          </p:cNvPr>
          <p:cNvSpPr txBox="1"/>
          <p:nvPr/>
        </p:nvSpPr>
        <p:spPr>
          <a:xfrm>
            <a:off x="5181748" y="4300088"/>
            <a:ext cx="1983235" cy="369332"/>
          </a:xfrm>
          <a:prstGeom prst="rect">
            <a:avLst/>
          </a:prstGeom>
          <a:noFill/>
        </p:spPr>
        <p:txBody>
          <a:bodyPr wrap="none" rtlCol="0">
            <a:spAutoFit/>
          </a:bodyPr>
          <a:lstStyle/>
          <a:p>
            <a:r>
              <a:rPr lang="en-US" dirty="0">
                <a:latin typeface="Avenir Book" panose="02000503020000020003" pitchFamily="2" charset="0"/>
              </a:rPr>
              <a:t>Pollinator Habitat</a:t>
            </a:r>
          </a:p>
        </p:txBody>
      </p:sp>
      <p:sp>
        <p:nvSpPr>
          <p:cNvPr id="11" name="TextBox 10">
            <a:extLst>
              <a:ext uri="{FF2B5EF4-FFF2-40B4-BE49-F238E27FC236}">
                <a16:creationId xmlns:a16="http://schemas.microsoft.com/office/drawing/2014/main" id="{42F733A3-A659-6577-AD9E-E45DE0D2009E}"/>
              </a:ext>
            </a:extLst>
          </p:cNvPr>
          <p:cNvSpPr txBox="1"/>
          <p:nvPr/>
        </p:nvSpPr>
        <p:spPr>
          <a:xfrm>
            <a:off x="7297423" y="4300088"/>
            <a:ext cx="1749582" cy="369332"/>
          </a:xfrm>
          <a:prstGeom prst="rect">
            <a:avLst/>
          </a:prstGeom>
          <a:noFill/>
        </p:spPr>
        <p:txBody>
          <a:bodyPr wrap="none" rtlCol="0">
            <a:spAutoFit/>
          </a:bodyPr>
          <a:lstStyle/>
          <a:p>
            <a:r>
              <a:rPr lang="en-US" dirty="0">
                <a:latin typeface="Avenir Book" panose="02000503020000020003" pitchFamily="2" charset="0"/>
              </a:rPr>
              <a:t>Cattle Pastures</a:t>
            </a:r>
          </a:p>
        </p:txBody>
      </p:sp>
      <p:pic>
        <p:nvPicPr>
          <p:cNvPr id="12" name="Picture 11">
            <a:extLst>
              <a:ext uri="{FF2B5EF4-FFF2-40B4-BE49-F238E27FC236}">
                <a16:creationId xmlns:a16="http://schemas.microsoft.com/office/drawing/2014/main" id="{AF559A2A-956B-1770-4338-974FA2A79DA2}"/>
              </a:ext>
            </a:extLst>
          </p:cNvPr>
          <p:cNvPicPr>
            <a:picLocks noChangeAspect="1"/>
          </p:cNvPicPr>
          <p:nvPr/>
        </p:nvPicPr>
        <p:blipFill>
          <a:blip r:embed="rId5"/>
          <a:srcRect l="37358" t="14973" r="37585" b="14973"/>
          <a:stretch>
            <a:fillRect/>
          </a:stretch>
        </p:blipFill>
        <p:spPr>
          <a:xfrm>
            <a:off x="3089753" y="608008"/>
            <a:ext cx="1947546" cy="3635025"/>
          </a:xfrm>
          <a:prstGeom prst="rect">
            <a:avLst/>
          </a:prstGeom>
        </p:spPr>
      </p:pic>
      <p:pic>
        <p:nvPicPr>
          <p:cNvPr id="16" name="Picture 15">
            <a:extLst>
              <a:ext uri="{FF2B5EF4-FFF2-40B4-BE49-F238E27FC236}">
                <a16:creationId xmlns:a16="http://schemas.microsoft.com/office/drawing/2014/main" id="{38B20361-29C0-F8CA-9B57-34E92750C244}"/>
              </a:ext>
            </a:extLst>
          </p:cNvPr>
          <p:cNvPicPr>
            <a:picLocks noChangeAspect="1"/>
          </p:cNvPicPr>
          <p:nvPr/>
        </p:nvPicPr>
        <p:blipFill>
          <a:blip r:embed="rId6"/>
          <a:srcRect l="22917" t="3253" r="38490" b="25192"/>
          <a:stretch>
            <a:fillRect/>
          </a:stretch>
        </p:blipFill>
        <p:spPr>
          <a:xfrm>
            <a:off x="972352" y="608007"/>
            <a:ext cx="1960543" cy="3635025"/>
          </a:xfrm>
          <a:prstGeom prst="rect">
            <a:avLst/>
          </a:prstGeom>
        </p:spPr>
      </p:pic>
    </p:spTree>
    <p:extLst>
      <p:ext uri="{BB962C8B-B14F-4D97-AF65-F5344CB8AC3E}">
        <p14:creationId xmlns:p14="http://schemas.microsoft.com/office/powerpoint/2010/main" val="321926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57116-82AB-5F5E-960F-88650AE34E56}"/>
              </a:ext>
            </a:extLst>
          </p:cNvPr>
          <p:cNvSpPr>
            <a:spLocks noGrp="1"/>
          </p:cNvSpPr>
          <p:nvPr>
            <p:ph type="title"/>
          </p:nvPr>
        </p:nvSpPr>
        <p:spPr>
          <a:xfrm>
            <a:off x="1151115" y="5209621"/>
            <a:ext cx="8288035" cy="1096650"/>
          </a:xfrm>
        </p:spPr>
        <p:txBody>
          <a:bodyPr vert="horz" lIns="91440" tIns="45720" rIns="91440" bIns="45720" rtlCol="0" anchor="b">
            <a:normAutofit/>
          </a:bodyPr>
          <a:lstStyle/>
          <a:p>
            <a:r>
              <a:rPr lang="en-US" sz="4400" b="1" dirty="0">
                <a:latin typeface="Avenir Black" panose="02000503020000020003" pitchFamily="2" charset="0"/>
              </a:rPr>
              <a:t>Ways to Install Agrivoltaics</a:t>
            </a:r>
          </a:p>
        </p:txBody>
      </p:sp>
      <p:sp>
        <p:nvSpPr>
          <p:cNvPr id="8" name="TextBox 7">
            <a:extLst>
              <a:ext uri="{FF2B5EF4-FFF2-40B4-BE49-F238E27FC236}">
                <a16:creationId xmlns:a16="http://schemas.microsoft.com/office/drawing/2014/main" id="{081E4895-02F4-A9D5-B36E-BD639DC256C4}"/>
              </a:ext>
            </a:extLst>
          </p:cNvPr>
          <p:cNvSpPr txBox="1"/>
          <p:nvPr/>
        </p:nvSpPr>
        <p:spPr>
          <a:xfrm>
            <a:off x="607110" y="2415627"/>
            <a:ext cx="2077813" cy="369332"/>
          </a:xfrm>
          <a:prstGeom prst="rect">
            <a:avLst/>
          </a:prstGeom>
          <a:noFill/>
        </p:spPr>
        <p:txBody>
          <a:bodyPr wrap="square" rtlCol="0">
            <a:spAutoFit/>
          </a:bodyPr>
          <a:lstStyle/>
          <a:p>
            <a:r>
              <a:rPr lang="en-US" dirty="0">
                <a:latin typeface="Avenir Book" panose="02000503020000020003" pitchFamily="2" charset="0"/>
              </a:rPr>
              <a:t>Crops Underneath</a:t>
            </a:r>
          </a:p>
        </p:txBody>
      </p:sp>
      <p:sp>
        <p:nvSpPr>
          <p:cNvPr id="9" name="TextBox 8">
            <a:extLst>
              <a:ext uri="{FF2B5EF4-FFF2-40B4-BE49-F238E27FC236}">
                <a16:creationId xmlns:a16="http://schemas.microsoft.com/office/drawing/2014/main" id="{1BBDAD17-2AD8-7510-8A62-4F309FA8921B}"/>
              </a:ext>
            </a:extLst>
          </p:cNvPr>
          <p:cNvSpPr txBox="1"/>
          <p:nvPr/>
        </p:nvSpPr>
        <p:spPr>
          <a:xfrm>
            <a:off x="3498267" y="2390140"/>
            <a:ext cx="2010487" cy="369332"/>
          </a:xfrm>
          <a:prstGeom prst="rect">
            <a:avLst/>
          </a:prstGeom>
          <a:noFill/>
        </p:spPr>
        <p:txBody>
          <a:bodyPr wrap="square" rtlCol="0">
            <a:spAutoFit/>
          </a:bodyPr>
          <a:lstStyle/>
          <a:p>
            <a:r>
              <a:rPr lang="en-US" dirty="0">
                <a:latin typeface="Avenir Book" panose="02000503020000020003" pitchFamily="2" charset="0"/>
              </a:rPr>
              <a:t>Crops Alternating</a:t>
            </a:r>
          </a:p>
        </p:txBody>
      </p:sp>
      <p:sp>
        <p:nvSpPr>
          <p:cNvPr id="10" name="TextBox 9">
            <a:extLst>
              <a:ext uri="{FF2B5EF4-FFF2-40B4-BE49-F238E27FC236}">
                <a16:creationId xmlns:a16="http://schemas.microsoft.com/office/drawing/2014/main" id="{CD6C7C89-A4C4-685C-81CB-D586740FAA3A}"/>
              </a:ext>
            </a:extLst>
          </p:cNvPr>
          <p:cNvSpPr txBox="1"/>
          <p:nvPr/>
        </p:nvSpPr>
        <p:spPr>
          <a:xfrm>
            <a:off x="6322098" y="2383803"/>
            <a:ext cx="1774973" cy="369332"/>
          </a:xfrm>
          <a:prstGeom prst="rect">
            <a:avLst/>
          </a:prstGeom>
          <a:noFill/>
        </p:spPr>
        <p:txBody>
          <a:bodyPr wrap="none" rtlCol="0">
            <a:spAutoFit/>
          </a:bodyPr>
          <a:lstStyle/>
          <a:p>
            <a:r>
              <a:rPr lang="en-US" dirty="0">
                <a:latin typeface="Avenir Book" panose="02000503020000020003" pitchFamily="2" charset="0"/>
              </a:rPr>
              <a:t>Vertical Mounts</a:t>
            </a:r>
          </a:p>
        </p:txBody>
      </p:sp>
      <p:sp>
        <p:nvSpPr>
          <p:cNvPr id="11" name="TextBox 10">
            <a:extLst>
              <a:ext uri="{FF2B5EF4-FFF2-40B4-BE49-F238E27FC236}">
                <a16:creationId xmlns:a16="http://schemas.microsoft.com/office/drawing/2014/main" id="{1BAF1622-460D-7489-CAAE-735327E18E94}"/>
              </a:ext>
            </a:extLst>
          </p:cNvPr>
          <p:cNvSpPr txBox="1"/>
          <p:nvPr/>
        </p:nvSpPr>
        <p:spPr>
          <a:xfrm>
            <a:off x="3378620" y="5132991"/>
            <a:ext cx="1784463" cy="369332"/>
          </a:xfrm>
          <a:prstGeom prst="rect">
            <a:avLst/>
          </a:prstGeom>
          <a:noFill/>
        </p:spPr>
        <p:txBody>
          <a:bodyPr wrap="none" rtlCol="0">
            <a:spAutoFit/>
          </a:bodyPr>
          <a:lstStyle/>
          <a:p>
            <a:r>
              <a:rPr lang="en-US" dirty="0">
                <a:latin typeface="Avenir Book" panose="02000503020000020003" pitchFamily="2" charset="0"/>
              </a:rPr>
              <a:t>Rotating Panels</a:t>
            </a:r>
          </a:p>
        </p:txBody>
      </p:sp>
      <p:pic>
        <p:nvPicPr>
          <p:cNvPr id="46" name="Picture 45" descr="A group of solar panels&#10;&#10;AI-generated content may be incorrect.">
            <a:extLst>
              <a:ext uri="{FF2B5EF4-FFF2-40B4-BE49-F238E27FC236}">
                <a16:creationId xmlns:a16="http://schemas.microsoft.com/office/drawing/2014/main" id="{39C374D8-42FA-F010-FC84-4B3FCCD8829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87902" y="313624"/>
            <a:ext cx="2201497" cy="1995587"/>
          </a:xfrm>
          <a:prstGeom prst="rect">
            <a:avLst/>
          </a:prstGeom>
          <a:ln w="57150">
            <a:solidFill>
              <a:srgbClr val="5C9831"/>
            </a:solidFill>
          </a:ln>
        </p:spPr>
      </p:pic>
      <p:pic>
        <p:nvPicPr>
          <p:cNvPr id="47" name="Picture 46" descr="A group of solar panels&#10;&#10;AI-generated content may be incorrect.">
            <a:extLst>
              <a:ext uri="{FF2B5EF4-FFF2-40B4-BE49-F238E27FC236}">
                <a16:creationId xmlns:a16="http://schemas.microsoft.com/office/drawing/2014/main" id="{2C584696-78A4-9639-14FF-B59DD22331A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541022" y="313624"/>
            <a:ext cx="2201497" cy="1995588"/>
          </a:xfrm>
          <a:prstGeom prst="rect">
            <a:avLst/>
          </a:prstGeom>
          <a:ln w="57150">
            <a:solidFill>
              <a:srgbClr val="5C9831"/>
            </a:solidFill>
          </a:ln>
        </p:spPr>
      </p:pic>
      <p:pic>
        <p:nvPicPr>
          <p:cNvPr id="48" name="Picture 47" descr="A screenshot of a video game&#10;&#10;AI-generated content may be incorrect.">
            <a:extLst>
              <a:ext uri="{FF2B5EF4-FFF2-40B4-BE49-F238E27FC236}">
                <a16:creationId xmlns:a16="http://schemas.microsoft.com/office/drawing/2014/main" id="{2C7174EE-E07B-8FF4-B083-CC48092C7BF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322098" y="313624"/>
            <a:ext cx="2201497" cy="1995587"/>
          </a:xfrm>
          <a:prstGeom prst="rect">
            <a:avLst/>
          </a:prstGeom>
          <a:ln w="57150">
            <a:solidFill>
              <a:srgbClr val="5C9831"/>
            </a:solidFill>
          </a:ln>
        </p:spPr>
      </p:pic>
      <p:pic>
        <p:nvPicPr>
          <p:cNvPr id="49" name="Picture 48" descr="A screenshot of a video game&#10;&#10;AI-generated content may be incorrect.">
            <a:extLst>
              <a:ext uri="{FF2B5EF4-FFF2-40B4-BE49-F238E27FC236}">
                <a16:creationId xmlns:a16="http://schemas.microsoft.com/office/drawing/2014/main" id="{BD9255D0-CB34-F9B8-E3E3-C97BA8422109}"/>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674664" y="3075248"/>
            <a:ext cx="2201497" cy="1995587"/>
          </a:xfrm>
          <a:prstGeom prst="rect">
            <a:avLst/>
          </a:prstGeom>
          <a:ln w="57150">
            <a:solidFill>
              <a:srgbClr val="5C9831"/>
            </a:solidFill>
          </a:ln>
        </p:spPr>
      </p:pic>
      <p:pic>
        <p:nvPicPr>
          <p:cNvPr id="50" name="Picture 49" descr="A screenshot of a video game&#10;&#10;AI-generated content may be incorrect.">
            <a:extLst>
              <a:ext uri="{FF2B5EF4-FFF2-40B4-BE49-F238E27FC236}">
                <a16:creationId xmlns:a16="http://schemas.microsoft.com/office/drawing/2014/main" id="{EAF072C4-6201-77BF-A9F8-6D8FFA26B07A}"/>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3474956" y="3075248"/>
            <a:ext cx="2201496" cy="1983072"/>
          </a:xfrm>
          <a:prstGeom prst="rect">
            <a:avLst/>
          </a:prstGeom>
          <a:ln w="57150">
            <a:solidFill>
              <a:srgbClr val="5C9831"/>
            </a:solidFill>
          </a:ln>
        </p:spPr>
      </p:pic>
      <p:sp>
        <p:nvSpPr>
          <p:cNvPr id="56" name="TextBox 55">
            <a:extLst>
              <a:ext uri="{FF2B5EF4-FFF2-40B4-BE49-F238E27FC236}">
                <a16:creationId xmlns:a16="http://schemas.microsoft.com/office/drawing/2014/main" id="{A4602CC5-6E6D-31ED-FB73-25BB64FC3354}"/>
              </a:ext>
            </a:extLst>
          </p:cNvPr>
          <p:cNvSpPr txBox="1"/>
          <p:nvPr/>
        </p:nvSpPr>
        <p:spPr>
          <a:xfrm>
            <a:off x="607110" y="5151763"/>
            <a:ext cx="1895071" cy="369332"/>
          </a:xfrm>
          <a:prstGeom prst="rect">
            <a:avLst/>
          </a:prstGeom>
          <a:noFill/>
        </p:spPr>
        <p:txBody>
          <a:bodyPr wrap="none" rtlCol="0">
            <a:spAutoFit/>
          </a:bodyPr>
          <a:lstStyle/>
          <a:p>
            <a:r>
              <a:rPr lang="en-US" dirty="0">
                <a:latin typeface="Avenir Book" panose="02000503020000020003" pitchFamily="2" charset="0"/>
              </a:rPr>
              <a:t>Elevated Frames</a:t>
            </a:r>
          </a:p>
        </p:txBody>
      </p:sp>
    </p:spTree>
    <p:extLst>
      <p:ext uri="{BB962C8B-B14F-4D97-AF65-F5344CB8AC3E}">
        <p14:creationId xmlns:p14="http://schemas.microsoft.com/office/powerpoint/2010/main" val="2796939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6" name="Straight Connector 35">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8"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Isosceles Triangle 39">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4" name="Isosceles Triangle 43">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Isosceles Triangle 44">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6" name="Picture 5" descr="A desert landscape with a mountain in the background&#10;&#10;AI-generated content may be incorrect.">
            <a:extLst>
              <a:ext uri="{FF2B5EF4-FFF2-40B4-BE49-F238E27FC236}">
                <a16:creationId xmlns:a16="http://schemas.microsoft.com/office/drawing/2014/main" id="{1FADB450-55C8-3696-84B3-AABFD5044566}"/>
              </a:ext>
            </a:extLst>
          </p:cNvPr>
          <p:cNvPicPr>
            <a:picLocks noChangeAspect="1"/>
          </p:cNvPicPr>
          <p:nvPr/>
        </p:nvPicPr>
        <p:blipFill>
          <a:blip r:embed="rId3" cstate="screen">
            <a:alphaModFix amt="50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47" name="Freeform: Shape 46">
            <a:extLst>
              <a:ext uri="{FF2B5EF4-FFF2-40B4-BE49-F238E27FC236}">
                <a16:creationId xmlns:a16="http://schemas.microsoft.com/office/drawing/2014/main" id="{85C2136B-77EC-41E9-BDB6-58A4AE1429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33800"/>
            <a:ext cx="762000" cy="3124200"/>
          </a:xfrm>
          <a:custGeom>
            <a:avLst/>
            <a:gdLst>
              <a:gd name="connsiteX0" fmla="*/ 0 w 762000"/>
              <a:gd name="connsiteY0" fmla="*/ 0 h 3124200"/>
              <a:gd name="connsiteX1" fmla="*/ 762000 w 762000"/>
              <a:gd name="connsiteY1" fmla="*/ 3124200 h 3124200"/>
              <a:gd name="connsiteX2" fmla="*/ 0 w 762000"/>
              <a:gd name="connsiteY2" fmla="*/ 3124200 h 3124200"/>
            </a:gdLst>
            <a:ahLst/>
            <a:cxnLst>
              <a:cxn ang="0">
                <a:pos x="connsiteX0" y="connsiteY0"/>
              </a:cxn>
              <a:cxn ang="0">
                <a:pos x="connsiteX1" y="connsiteY1"/>
              </a:cxn>
              <a:cxn ang="0">
                <a:pos x="connsiteX2" y="connsiteY2"/>
              </a:cxn>
            </a:cxnLst>
            <a:rect l="l" t="t" r="r" b="b"/>
            <a:pathLst>
              <a:path w="762000" h="3124200">
                <a:moveTo>
                  <a:pt x="0" y="0"/>
                </a:moveTo>
                <a:lnTo>
                  <a:pt x="762000" y="3124200"/>
                </a:lnTo>
                <a:lnTo>
                  <a:pt x="0" y="31242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9" name="Straight Connector 48">
            <a:extLst>
              <a:ext uri="{FF2B5EF4-FFF2-40B4-BE49-F238E27FC236}">
                <a16:creationId xmlns:a16="http://schemas.microsoft.com/office/drawing/2014/main" id="{E55891F3-A5E2-4418-8950-25FA2B7312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9274002" y="4502552"/>
            <a:ext cx="2917998" cy="23554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B1FCEB1-A7E1-417C-A7EF-AA30D5A085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3500" y="-16625"/>
            <a:ext cx="2667482" cy="68746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Freeform: Shape 52">
            <a:extLst>
              <a:ext uri="{FF2B5EF4-FFF2-40B4-BE49-F238E27FC236}">
                <a16:creationId xmlns:a16="http://schemas.microsoft.com/office/drawing/2014/main" id="{7FBCF2A6-1F18-4B68-B5D2-5B763ED4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923" y="-16625"/>
            <a:ext cx="1269077" cy="6874625"/>
          </a:xfrm>
          <a:custGeom>
            <a:avLst/>
            <a:gdLst>
              <a:gd name="connsiteX0" fmla="*/ 714894 w 1269077"/>
              <a:gd name="connsiteY0" fmla="*/ 0 h 6874625"/>
              <a:gd name="connsiteX1" fmla="*/ 1269077 w 1269077"/>
              <a:gd name="connsiteY1" fmla="*/ 16625 h 6874625"/>
              <a:gd name="connsiteX2" fmla="*/ 1269077 w 1269077"/>
              <a:gd name="connsiteY2" fmla="*/ 6874625 h 6874625"/>
              <a:gd name="connsiteX3" fmla="*/ 0 w 1269077"/>
              <a:gd name="connsiteY3" fmla="*/ 6874625 h 6874625"/>
            </a:gdLst>
            <a:ahLst/>
            <a:cxnLst>
              <a:cxn ang="0">
                <a:pos x="connsiteX0" y="connsiteY0"/>
              </a:cxn>
              <a:cxn ang="0">
                <a:pos x="connsiteX1" y="connsiteY1"/>
              </a:cxn>
              <a:cxn ang="0">
                <a:pos x="connsiteX2" y="connsiteY2"/>
              </a:cxn>
              <a:cxn ang="0">
                <a:pos x="connsiteX3" y="connsiteY3"/>
              </a:cxn>
            </a:cxnLst>
            <a:rect l="l" t="t" r="r" b="b"/>
            <a:pathLst>
              <a:path w="1269077" h="6874625">
                <a:moveTo>
                  <a:pt x="714894" y="0"/>
                </a:moveTo>
                <a:lnTo>
                  <a:pt x="1269077" y="16625"/>
                </a:lnTo>
                <a:lnTo>
                  <a:pt x="1269077" y="6874625"/>
                </a:lnTo>
                <a:lnTo>
                  <a:pt x="0" y="6874625"/>
                </a:lnTo>
                <a:close/>
              </a:path>
            </a:pathLst>
          </a:cu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Freeform: Shape 54">
            <a:extLst>
              <a:ext uri="{FF2B5EF4-FFF2-40B4-BE49-F238E27FC236}">
                <a16:creationId xmlns:a16="http://schemas.microsoft.com/office/drawing/2014/main" id="{FF3A27FB-A693-4A75-951E-0C77CD98F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374" y="-16624"/>
            <a:ext cx="1983626" cy="6874625"/>
          </a:xfrm>
          <a:custGeom>
            <a:avLst/>
            <a:gdLst>
              <a:gd name="connsiteX0" fmla="*/ 0 w 1983626"/>
              <a:gd name="connsiteY0" fmla="*/ 0 h 6874625"/>
              <a:gd name="connsiteX1" fmla="*/ 1983626 w 1983626"/>
              <a:gd name="connsiteY1" fmla="*/ 0 h 6874625"/>
              <a:gd name="connsiteX2" fmla="*/ 1983626 w 1983626"/>
              <a:gd name="connsiteY2" fmla="*/ 6874625 h 6874625"/>
              <a:gd name="connsiteX3" fmla="*/ 1522181 w 1983626"/>
              <a:gd name="connsiteY3" fmla="*/ 6874625 h 6874625"/>
            </a:gdLst>
            <a:ahLst/>
            <a:cxnLst>
              <a:cxn ang="0">
                <a:pos x="connsiteX0" y="connsiteY0"/>
              </a:cxn>
              <a:cxn ang="0">
                <a:pos x="connsiteX1" y="connsiteY1"/>
              </a:cxn>
              <a:cxn ang="0">
                <a:pos x="connsiteX2" y="connsiteY2"/>
              </a:cxn>
              <a:cxn ang="0">
                <a:pos x="connsiteX3" y="connsiteY3"/>
              </a:cxn>
            </a:cxnLst>
            <a:rect l="l" t="t" r="r" b="b"/>
            <a:pathLst>
              <a:path w="1983626" h="6874625">
                <a:moveTo>
                  <a:pt x="0" y="0"/>
                </a:moveTo>
                <a:lnTo>
                  <a:pt x="1983626" y="0"/>
                </a:lnTo>
                <a:lnTo>
                  <a:pt x="1983626" y="6874625"/>
                </a:lnTo>
                <a:lnTo>
                  <a:pt x="1522181" y="6874625"/>
                </a:lnTo>
                <a:close/>
              </a:path>
            </a:pathLst>
          </a:cu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1">
            <a:extLst>
              <a:ext uri="{FF2B5EF4-FFF2-40B4-BE49-F238E27FC236}">
                <a16:creationId xmlns:a16="http://schemas.microsoft.com/office/drawing/2014/main" id="{43AC53A5-95D4-0F86-99A7-B468C3D35126}"/>
              </a:ext>
            </a:extLst>
          </p:cNvPr>
          <p:cNvSpPr>
            <a:spLocks noGrp="1"/>
          </p:cNvSpPr>
          <p:nvPr>
            <p:ph type="title"/>
          </p:nvPr>
        </p:nvSpPr>
        <p:spPr>
          <a:xfrm>
            <a:off x="654387" y="4746141"/>
            <a:ext cx="8732567" cy="1644999"/>
          </a:xfrm>
        </p:spPr>
        <p:txBody>
          <a:bodyPr vert="horz" lIns="91440" tIns="45720" rIns="91440" bIns="45720" rtlCol="0" anchor="ctr">
            <a:normAutofit/>
          </a:bodyPr>
          <a:lstStyle/>
          <a:p>
            <a:pPr algn="ctr">
              <a:lnSpc>
                <a:spcPct val="90000"/>
              </a:lnSpc>
            </a:pPr>
            <a:r>
              <a:rPr lang="en-US" sz="4400" b="1" kern="1200" dirty="0">
                <a:solidFill>
                  <a:schemeClr val="tx1"/>
                </a:solidFill>
                <a:latin typeface="Avenir Black" panose="02000503020000020003" pitchFamily="2" charset="0"/>
              </a:rPr>
              <a:t>Research still needs to be done!</a:t>
            </a:r>
          </a:p>
        </p:txBody>
      </p:sp>
      <p:pic>
        <p:nvPicPr>
          <p:cNvPr id="8" name="Picture 7" descr="A screenshot of a website&#10;&#10;AI-generated content may be incorrect.">
            <a:extLst>
              <a:ext uri="{FF2B5EF4-FFF2-40B4-BE49-F238E27FC236}">
                <a16:creationId xmlns:a16="http://schemas.microsoft.com/office/drawing/2014/main" id="{7CDEDA83-CA7F-D0F9-6C46-61D560324AE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5245" y="546003"/>
            <a:ext cx="6570809" cy="4238171"/>
          </a:xfrm>
          <a:prstGeom prst="rect">
            <a:avLst/>
          </a:prstGeom>
        </p:spPr>
      </p:pic>
      <p:pic>
        <p:nvPicPr>
          <p:cNvPr id="9" name="Picture 8">
            <a:extLst>
              <a:ext uri="{FF2B5EF4-FFF2-40B4-BE49-F238E27FC236}">
                <a16:creationId xmlns:a16="http://schemas.microsoft.com/office/drawing/2014/main" id="{05AFE1BA-A034-70D0-5059-6B40BA86ADA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4205" y="3617815"/>
            <a:ext cx="1813445" cy="1129687"/>
          </a:xfrm>
          <a:prstGeom prst="rect">
            <a:avLst/>
          </a:prstGeom>
        </p:spPr>
      </p:pic>
      <p:pic>
        <p:nvPicPr>
          <p:cNvPr id="21" name="Picture 20">
            <a:extLst>
              <a:ext uri="{FF2B5EF4-FFF2-40B4-BE49-F238E27FC236}">
                <a16:creationId xmlns:a16="http://schemas.microsoft.com/office/drawing/2014/main" id="{FC6176E7-BBAF-8E70-B5C6-54EE53772324}"/>
              </a:ext>
            </a:extLst>
          </p:cNvPr>
          <p:cNvPicPr>
            <a:picLocks noChangeAspect="1"/>
          </p:cNvPicPr>
          <p:nvPr/>
        </p:nvPicPr>
        <p:blipFill>
          <a:blip r:embed="rId6"/>
          <a:stretch>
            <a:fillRect/>
          </a:stretch>
        </p:blipFill>
        <p:spPr>
          <a:xfrm>
            <a:off x="7552848" y="2072526"/>
            <a:ext cx="1516159" cy="1426973"/>
          </a:xfrm>
          <a:prstGeom prst="rect">
            <a:avLst/>
          </a:prstGeom>
        </p:spPr>
      </p:pic>
      <p:pic>
        <p:nvPicPr>
          <p:cNvPr id="23" name="Picture 22">
            <a:extLst>
              <a:ext uri="{FF2B5EF4-FFF2-40B4-BE49-F238E27FC236}">
                <a16:creationId xmlns:a16="http://schemas.microsoft.com/office/drawing/2014/main" id="{F620CC00-CCA6-A5B4-EC91-200BE82A9644}"/>
              </a:ext>
            </a:extLst>
          </p:cNvPr>
          <p:cNvPicPr>
            <a:picLocks noChangeAspect="1"/>
          </p:cNvPicPr>
          <p:nvPr/>
        </p:nvPicPr>
        <p:blipFill>
          <a:blip r:embed="rId7"/>
          <a:stretch>
            <a:fillRect/>
          </a:stretch>
        </p:blipFill>
        <p:spPr>
          <a:xfrm>
            <a:off x="7552848" y="527237"/>
            <a:ext cx="1516159" cy="1426973"/>
          </a:xfrm>
          <a:prstGeom prst="rect">
            <a:avLst/>
          </a:prstGeom>
        </p:spPr>
      </p:pic>
    </p:spTree>
    <p:extLst>
      <p:ext uri="{BB962C8B-B14F-4D97-AF65-F5344CB8AC3E}">
        <p14:creationId xmlns:p14="http://schemas.microsoft.com/office/powerpoint/2010/main" val="1909429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2F9F818-4D9A-E623-2930-88D41E782A4D}"/>
              </a:ext>
            </a:extLst>
          </p:cNvPr>
          <p:cNvSpPr>
            <a:spLocks noGrp="1"/>
          </p:cNvSpPr>
          <p:nvPr>
            <p:ph type="title"/>
          </p:nvPr>
        </p:nvSpPr>
        <p:spPr>
          <a:xfrm>
            <a:off x="677334" y="609600"/>
            <a:ext cx="7932276" cy="704850"/>
          </a:xfrm>
        </p:spPr>
        <p:txBody>
          <a:bodyPr>
            <a:normAutofit fontScale="90000"/>
          </a:bodyPr>
          <a:lstStyle/>
          <a:p>
            <a:r>
              <a:rPr lang="en-US" sz="4000" b="1" dirty="0">
                <a:latin typeface="Avenir Black" panose="02000503020000020003" pitchFamily="2" charset="0"/>
              </a:rPr>
              <a:t>Can Solar Panels Benefit </a:t>
            </a:r>
            <a:r>
              <a:rPr lang="en-US" sz="4000" b="1" u="sng" dirty="0">
                <a:latin typeface="Avenir Black" panose="02000503020000020003" pitchFamily="2" charset="0"/>
              </a:rPr>
              <a:t>MY</a:t>
            </a:r>
            <a:r>
              <a:rPr lang="en-US" sz="4000" b="1" dirty="0">
                <a:latin typeface="Avenir Black" panose="02000503020000020003" pitchFamily="2" charset="0"/>
              </a:rPr>
              <a:t> farm?</a:t>
            </a:r>
          </a:p>
        </p:txBody>
      </p:sp>
      <p:sp>
        <p:nvSpPr>
          <p:cNvPr id="5" name="Title 1">
            <a:extLst>
              <a:ext uri="{FF2B5EF4-FFF2-40B4-BE49-F238E27FC236}">
                <a16:creationId xmlns:a16="http://schemas.microsoft.com/office/drawing/2014/main" id="{417F6B51-D6B7-C144-883B-342A39FBD333}"/>
              </a:ext>
            </a:extLst>
          </p:cNvPr>
          <p:cNvSpPr txBox="1">
            <a:spLocks/>
          </p:cNvSpPr>
          <p:nvPr/>
        </p:nvSpPr>
        <p:spPr>
          <a:xfrm>
            <a:off x="808080" y="1443030"/>
            <a:ext cx="1875929" cy="566426"/>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latin typeface="Avenir Medium" panose="02000503020000020003" pitchFamily="2" charset="0"/>
              </a:rPr>
              <a:t>Scenario:</a:t>
            </a:r>
          </a:p>
        </p:txBody>
      </p:sp>
      <p:sp>
        <p:nvSpPr>
          <p:cNvPr id="9" name="TextBox 8">
            <a:extLst>
              <a:ext uri="{FF2B5EF4-FFF2-40B4-BE49-F238E27FC236}">
                <a16:creationId xmlns:a16="http://schemas.microsoft.com/office/drawing/2014/main" id="{ACB9ED0A-8094-E8AB-CE01-2AC2C8D7AEF5}"/>
              </a:ext>
            </a:extLst>
          </p:cNvPr>
          <p:cNvSpPr txBox="1"/>
          <p:nvPr/>
        </p:nvSpPr>
        <p:spPr>
          <a:xfrm>
            <a:off x="1139997" y="1933783"/>
            <a:ext cx="8534400" cy="1569660"/>
          </a:xfrm>
          <a:prstGeom prst="rect">
            <a:avLst/>
          </a:prstGeom>
          <a:noFill/>
        </p:spPr>
        <p:txBody>
          <a:bodyPr wrap="square" rtlCol="0">
            <a:spAutoFit/>
          </a:bodyPr>
          <a:lstStyle/>
          <a:p>
            <a:r>
              <a:rPr lang="en-US" sz="2400" dirty="0">
                <a:latin typeface="Avenir" panose="02000503020000020003" pitchFamily="2" charset="0"/>
              </a:rPr>
              <a:t>You have a farm in Arizona that is growing cherry tomatoes. You are thinking about adding solar panels to your fields. Based on the information given, do you think you should install solar panels?</a:t>
            </a:r>
          </a:p>
        </p:txBody>
      </p:sp>
      <p:pic>
        <p:nvPicPr>
          <p:cNvPr id="2" name="Picture 1">
            <a:extLst>
              <a:ext uri="{FF2B5EF4-FFF2-40B4-BE49-F238E27FC236}">
                <a16:creationId xmlns:a16="http://schemas.microsoft.com/office/drawing/2014/main" id="{B1B72A99-F144-277E-C38E-5C1B393CE2E8}"/>
              </a:ext>
            </a:extLst>
          </p:cNvPr>
          <p:cNvPicPr>
            <a:picLocks noChangeAspect="1"/>
          </p:cNvPicPr>
          <p:nvPr/>
        </p:nvPicPr>
        <p:blipFill>
          <a:blip r:embed="rId3"/>
          <a:stretch>
            <a:fillRect/>
          </a:stretch>
        </p:blipFill>
        <p:spPr>
          <a:xfrm>
            <a:off x="4165349" y="3503443"/>
            <a:ext cx="4631321" cy="3075487"/>
          </a:xfrm>
          <a:prstGeom prst="rect">
            <a:avLst/>
          </a:prstGeom>
        </p:spPr>
      </p:pic>
    </p:spTree>
    <p:extLst>
      <p:ext uri="{BB962C8B-B14F-4D97-AF65-F5344CB8AC3E}">
        <p14:creationId xmlns:p14="http://schemas.microsoft.com/office/powerpoint/2010/main" val="2526231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11ECC6-8551-4768-8DFD-CD41AF420A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4" name="Group 13">
            <a:extLst>
              <a:ext uri="{FF2B5EF4-FFF2-40B4-BE49-F238E27FC236}">
                <a16:creationId xmlns:a16="http://schemas.microsoft.com/office/drawing/2014/main" id="{93657592-CA60-4F45-B1A0-88AA772420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15" name="Straight Connector 14">
              <a:extLst>
                <a:ext uri="{FF2B5EF4-FFF2-40B4-BE49-F238E27FC236}">
                  <a16:creationId xmlns:a16="http://schemas.microsoft.com/office/drawing/2014/main" id="{6F47E2B4-7DA9-4312-A1F0-C48388B236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5B274F7-039F-4BFC-AA98-B51B1D6CB6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11A31103-C703-46C9-9D26-497A1ACD5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382F955F-FC22-44B8-BDCF-B7758032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1F567692-F087-479A-8931-BD2869C3E4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7">
              <a:extLst>
                <a:ext uri="{FF2B5EF4-FFF2-40B4-BE49-F238E27FC236}">
                  <a16:creationId xmlns:a16="http://schemas.microsoft.com/office/drawing/2014/main" id="{49B3E4CD-0738-4B9D-A14F-1E8694DDF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8">
              <a:extLst>
                <a:ext uri="{FF2B5EF4-FFF2-40B4-BE49-F238E27FC236}">
                  <a16:creationId xmlns:a16="http://schemas.microsoft.com/office/drawing/2014/main" id="{4753B851-AD90-4CCD-85D0-65AA6567D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9">
              <a:extLst>
                <a:ext uri="{FF2B5EF4-FFF2-40B4-BE49-F238E27FC236}">
                  <a16:creationId xmlns:a16="http://schemas.microsoft.com/office/drawing/2014/main" id="{EBF14868-A190-4E21-9522-8977C474C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a:extLst>
                <a:ext uri="{FF2B5EF4-FFF2-40B4-BE49-F238E27FC236}">
                  <a16:creationId xmlns:a16="http://schemas.microsoft.com/office/drawing/2014/main" id="{BCBB4922-76EE-442B-A649-09873DCE7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5" name="Rectangle 24">
            <a:extLst>
              <a:ext uri="{FF2B5EF4-FFF2-40B4-BE49-F238E27FC236}">
                <a16:creationId xmlns:a16="http://schemas.microsoft.com/office/drawing/2014/main" id="{8E2EB503-A017-4457-A105-53638C97D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93BBB07-F8E2-9C94-833C-B52758A93A32}"/>
              </a:ext>
            </a:extLst>
          </p:cNvPr>
          <p:cNvSpPr>
            <a:spLocks noGrp="1"/>
          </p:cNvSpPr>
          <p:nvPr>
            <p:ph idx="1"/>
          </p:nvPr>
        </p:nvSpPr>
        <p:spPr>
          <a:xfrm>
            <a:off x="650560" y="3056380"/>
            <a:ext cx="5445440" cy="1563899"/>
          </a:xfrm>
        </p:spPr>
        <p:txBody>
          <a:bodyPr anchor="ctr">
            <a:normAutofit fontScale="92500"/>
          </a:bodyPr>
          <a:lstStyle/>
          <a:p>
            <a:pPr lvl="1"/>
            <a:r>
              <a:rPr lang="en-US" sz="2400" dirty="0">
                <a:solidFill>
                  <a:schemeClr val="tx1"/>
                </a:solidFill>
                <a:latin typeface="Avenir Medium" panose="02000503020000020003" pitchFamily="2" charset="0"/>
              </a:rPr>
              <a:t>Grow healthy tomatoes</a:t>
            </a:r>
          </a:p>
          <a:p>
            <a:pPr lvl="1"/>
            <a:r>
              <a:rPr lang="en-US" sz="2400" dirty="0">
                <a:solidFill>
                  <a:schemeClr val="tx1"/>
                </a:solidFill>
                <a:latin typeface="Avenir Medium" panose="02000503020000020003" pitchFamily="2" charset="0"/>
              </a:rPr>
              <a:t>Make a profit</a:t>
            </a:r>
          </a:p>
          <a:p>
            <a:pPr lvl="1"/>
            <a:r>
              <a:rPr lang="en-US" sz="2400" dirty="0">
                <a:solidFill>
                  <a:schemeClr val="tx1"/>
                </a:solidFill>
                <a:latin typeface="Avenir Medium" panose="02000503020000020003" pitchFamily="2" charset="0"/>
              </a:rPr>
              <a:t>Don’t harm people or community</a:t>
            </a:r>
          </a:p>
        </p:txBody>
      </p:sp>
      <p:sp>
        <p:nvSpPr>
          <p:cNvPr id="2" name="Title 1">
            <a:extLst>
              <a:ext uri="{FF2B5EF4-FFF2-40B4-BE49-F238E27FC236}">
                <a16:creationId xmlns:a16="http://schemas.microsoft.com/office/drawing/2014/main" id="{7D65502D-B3A2-5166-3D7A-050F918DC21D}"/>
              </a:ext>
            </a:extLst>
          </p:cNvPr>
          <p:cNvSpPr>
            <a:spLocks noGrp="1"/>
          </p:cNvSpPr>
          <p:nvPr>
            <p:ph type="title"/>
          </p:nvPr>
        </p:nvSpPr>
        <p:spPr>
          <a:xfrm>
            <a:off x="127630" y="4575741"/>
            <a:ext cx="9385422" cy="2285999"/>
          </a:xfrm>
        </p:spPr>
        <p:txBody>
          <a:bodyPr anchor="ctr">
            <a:normAutofit/>
          </a:bodyPr>
          <a:lstStyle/>
          <a:p>
            <a:r>
              <a:rPr lang="en-US" b="1" dirty="0">
                <a:latin typeface="Avenir Black" panose="02000503020000020003" pitchFamily="2" charset="0"/>
              </a:rPr>
              <a:t>As a farmer, you need to be successful!</a:t>
            </a:r>
          </a:p>
        </p:txBody>
      </p:sp>
      <p:sp>
        <p:nvSpPr>
          <p:cNvPr id="29" name="TextBox 28">
            <a:extLst>
              <a:ext uri="{FF2B5EF4-FFF2-40B4-BE49-F238E27FC236}">
                <a16:creationId xmlns:a16="http://schemas.microsoft.com/office/drawing/2014/main" id="{C73FDCFF-4B18-A15F-21CF-1ED0B47A031F}"/>
              </a:ext>
            </a:extLst>
          </p:cNvPr>
          <p:cNvSpPr txBox="1"/>
          <p:nvPr/>
        </p:nvSpPr>
        <p:spPr>
          <a:xfrm>
            <a:off x="799383" y="2636921"/>
            <a:ext cx="5947177" cy="523220"/>
          </a:xfrm>
          <a:prstGeom prst="rect">
            <a:avLst/>
          </a:prstGeom>
          <a:noFill/>
        </p:spPr>
        <p:txBody>
          <a:bodyPr wrap="square">
            <a:spAutoFit/>
          </a:bodyPr>
          <a:lstStyle/>
          <a:p>
            <a:pPr marL="0" indent="0">
              <a:buNone/>
            </a:pPr>
            <a:r>
              <a:rPr lang="en-US" sz="2800" dirty="0">
                <a:solidFill>
                  <a:schemeClr val="tx1"/>
                </a:solidFill>
                <a:latin typeface="Avenir Medium" panose="02000503020000020003" pitchFamily="2" charset="0"/>
              </a:rPr>
              <a:t>What are my criteria for success?</a:t>
            </a:r>
          </a:p>
        </p:txBody>
      </p:sp>
      <p:sp>
        <p:nvSpPr>
          <p:cNvPr id="31" name="TextBox 30">
            <a:extLst>
              <a:ext uri="{FF2B5EF4-FFF2-40B4-BE49-F238E27FC236}">
                <a16:creationId xmlns:a16="http://schemas.microsoft.com/office/drawing/2014/main" id="{9F3995E6-C474-0D67-86D6-2285A97F7C0A}"/>
              </a:ext>
            </a:extLst>
          </p:cNvPr>
          <p:cNvSpPr txBox="1"/>
          <p:nvPr/>
        </p:nvSpPr>
        <p:spPr>
          <a:xfrm>
            <a:off x="7257855" y="2625444"/>
            <a:ext cx="4082801" cy="1384995"/>
          </a:xfrm>
          <a:prstGeom prst="rect">
            <a:avLst/>
          </a:prstGeom>
          <a:noFill/>
        </p:spPr>
        <p:txBody>
          <a:bodyPr wrap="square">
            <a:spAutoFit/>
          </a:bodyPr>
          <a:lstStyle/>
          <a:p>
            <a:pPr marL="0" indent="0" algn="ctr">
              <a:buNone/>
            </a:pPr>
            <a:r>
              <a:rPr lang="en-US" sz="2800" dirty="0">
                <a:solidFill>
                  <a:schemeClr val="tx1"/>
                </a:solidFill>
                <a:latin typeface="Avenir Medium" panose="02000503020000020003" pitchFamily="2" charset="0"/>
              </a:rPr>
              <a:t>How would adding solar panels impact my</a:t>
            </a:r>
            <a:r>
              <a:rPr lang="en-US" sz="2800" dirty="0">
                <a:latin typeface="Avenir Medium" panose="02000503020000020003" pitchFamily="2" charset="0"/>
              </a:rPr>
              <a:t> success</a:t>
            </a:r>
            <a:r>
              <a:rPr lang="en-US" sz="2800" dirty="0">
                <a:solidFill>
                  <a:schemeClr val="tx1"/>
                </a:solidFill>
                <a:latin typeface="Avenir Medium" panose="02000503020000020003" pitchFamily="2" charset="0"/>
              </a:rPr>
              <a:t>?</a:t>
            </a:r>
          </a:p>
        </p:txBody>
      </p:sp>
      <p:pic>
        <p:nvPicPr>
          <p:cNvPr id="7" name="Picture 6">
            <a:extLst>
              <a:ext uri="{FF2B5EF4-FFF2-40B4-BE49-F238E27FC236}">
                <a16:creationId xmlns:a16="http://schemas.microsoft.com/office/drawing/2014/main" id="{969295C6-A52B-767C-C31F-758A93DC473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3305" t="9654" r="23306" b="11021"/>
          <a:stretch/>
        </p:blipFill>
        <p:spPr>
          <a:xfrm>
            <a:off x="8116459" y="449186"/>
            <a:ext cx="2073499" cy="2050127"/>
          </a:xfrm>
          <a:prstGeom prst="rect">
            <a:avLst/>
          </a:prstGeom>
        </p:spPr>
      </p:pic>
      <p:pic>
        <p:nvPicPr>
          <p:cNvPr id="4" name="Picture 3">
            <a:extLst>
              <a:ext uri="{FF2B5EF4-FFF2-40B4-BE49-F238E27FC236}">
                <a16:creationId xmlns:a16="http://schemas.microsoft.com/office/drawing/2014/main" id="{9D5B9B18-8ADE-10CC-D777-141B4D2BB2A6}"/>
              </a:ext>
            </a:extLst>
          </p:cNvPr>
          <p:cNvPicPr>
            <a:picLocks noChangeAspect="1"/>
          </p:cNvPicPr>
          <p:nvPr/>
        </p:nvPicPr>
        <p:blipFill>
          <a:blip r:embed="rId4"/>
          <a:stretch>
            <a:fillRect/>
          </a:stretch>
        </p:blipFill>
        <p:spPr>
          <a:xfrm>
            <a:off x="71517" y="553677"/>
            <a:ext cx="1972468" cy="1972468"/>
          </a:xfrm>
          <a:prstGeom prst="rect">
            <a:avLst/>
          </a:prstGeom>
        </p:spPr>
      </p:pic>
      <p:sp>
        <p:nvSpPr>
          <p:cNvPr id="9" name="TextBox 8">
            <a:extLst>
              <a:ext uri="{FF2B5EF4-FFF2-40B4-BE49-F238E27FC236}">
                <a16:creationId xmlns:a16="http://schemas.microsoft.com/office/drawing/2014/main" id="{5E088BC6-DC4D-9501-591F-0C51461167D2}"/>
              </a:ext>
            </a:extLst>
          </p:cNvPr>
          <p:cNvSpPr txBox="1"/>
          <p:nvPr/>
        </p:nvSpPr>
        <p:spPr>
          <a:xfrm>
            <a:off x="2029247" y="642113"/>
            <a:ext cx="1025498" cy="1635838"/>
          </a:xfrm>
          <a:prstGeom prst="rect">
            <a:avLst/>
          </a:prstGeom>
          <a:noFill/>
        </p:spPr>
        <p:txBody>
          <a:bodyPr wrap="none" rtlCol="0">
            <a:spAutoFit/>
          </a:bodyPr>
          <a:lstStyle/>
          <a:p>
            <a:r>
              <a:rPr lang="en-US" sz="11500" b="1" dirty="0">
                <a:latin typeface="Avenir Black" panose="02000503020000020003" pitchFamily="2" charset="0"/>
              </a:rPr>
              <a:t>+</a:t>
            </a:r>
          </a:p>
        </p:txBody>
      </p:sp>
      <p:sp>
        <p:nvSpPr>
          <p:cNvPr id="10" name="TextBox 9">
            <a:extLst>
              <a:ext uri="{FF2B5EF4-FFF2-40B4-BE49-F238E27FC236}">
                <a16:creationId xmlns:a16="http://schemas.microsoft.com/office/drawing/2014/main" id="{B8382FFF-D71E-E675-2921-811D08E4E6E8}"/>
              </a:ext>
            </a:extLst>
          </p:cNvPr>
          <p:cNvSpPr txBox="1"/>
          <p:nvPr/>
        </p:nvSpPr>
        <p:spPr>
          <a:xfrm>
            <a:off x="4380664" y="642113"/>
            <a:ext cx="1025498" cy="1635838"/>
          </a:xfrm>
          <a:prstGeom prst="rect">
            <a:avLst/>
          </a:prstGeom>
          <a:noFill/>
        </p:spPr>
        <p:txBody>
          <a:bodyPr wrap="none" rtlCol="0">
            <a:spAutoFit/>
          </a:bodyPr>
          <a:lstStyle/>
          <a:p>
            <a:r>
              <a:rPr lang="en-US" sz="11500" b="1" dirty="0">
                <a:latin typeface="Avenir Black" panose="02000503020000020003" pitchFamily="2" charset="0"/>
              </a:rPr>
              <a:t>+</a:t>
            </a:r>
          </a:p>
        </p:txBody>
      </p:sp>
      <p:sp>
        <p:nvSpPr>
          <p:cNvPr id="13" name="TextBox 12">
            <a:extLst>
              <a:ext uri="{FF2B5EF4-FFF2-40B4-BE49-F238E27FC236}">
                <a16:creationId xmlns:a16="http://schemas.microsoft.com/office/drawing/2014/main" id="{277AB0FC-5525-9C42-27C1-A310730CE148}"/>
              </a:ext>
            </a:extLst>
          </p:cNvPr>
          <p:cNvSpPr txBox="1">
            <a:spLocks noChangeAspect="1"/>
          </p:cNvSpPr>
          <p:nvPr/>
        </p:nvSpPr>
        <p:spPr>
          <a:xfrm>
            <a:off x="2904557" y="-169107"/>
            <a:ext cx="1735467" cy="3170099"/>
          </a:xfrm>
          <a:prstGeom prst="rect">
            <a:avLst/>
          </a:prstGeom>
          <a:noFill/>
        </p:spPr>
        <p:txBody>
          <a:bodyPr wrap="square" rtlCol="0">
            <a:spAutoFit/>
          </a:bodyPr>
          <a:lstStyle/>
          <a:p>
            <a:r>
              <a:rPr lang="en-US" sz="20000" dirty="0">
                <a:latin typeface="Chalkboard SE" panose="03050602040202020205" pitchFamily="66" charset="77"/>
              </a:rPr>
              <a:t>$</a:t>
            </a:r>
          </a:p>
        </p:txBody>
      </p:sp>
      <p:sp>
        <p:nvSpPr>
          <p:cNvPr id="24" name="TextBox 23">
            <a:extLst>
              <a:ext uri="{FF2B5EF4-FFF2-40B4-BE49-F238E27FC236}">
                <a16:creationId xmlns:a16="http://schemas.microsoft.com/office/drawing/2014/main" id="{01D9CBEA-DD57-F887-985C-0907407B2BED}"/>
              </a:ext>
            </a:extLst>
          </p:cNvPr>
          <p:cNvSpPr txBox="1"/>
          <p:nvPr/>
        </p:nvSpPr>
        <p:spPr>
          <a:xfrm>
            <a:off x="10013422" y="642113"/>
            <a:ext cx="1025498" cy="1635838"/>
          </a:xfrm>
          <a:prstGeom prst="rect">
            <a:avLst/>
          </a:prstGeom>
          <a:noFill/>
        </p:spPr>
        <p:txBody>
          <a:bodyPr wrap="none" rtlCol="0">
            <a:spAutoFit/>
          </a:bodyPr>
          <a:lstStyle/>
          <a:p>
            <a:r>
              <a:rPr lang="en-US" sz="11500" b="1" dirty="0">
                <a:latin typeface="Avenir Black" panose="02000503020000020003" pitchFamily="2" charset="0"/>
              </a:rPr>
              <a:t>=</a:t>
            </a:r>
          </a:p>
        </p:txBody>
      </p:sp>
      <p:sp>
        <p:nvSpPr>
          <p:cNvPr id="27" name="TextBox 26">
            <a:extLst>
              <a:ext uri="{FF2B5EF4-FFF2-40B4-BE49-F238E27FC236}">
                <a16:creationId xmlns:a16="http://schemas.microsoft.com/office/drawing/2014/main" id="{0CB9FF66-4DFF-9E78-D503-2FC30697E996}"/>
              </a:ext>
            </a:extLst>
          </p:cNvPr>
          <p:cNvSpPr txBox="1"/>
          <p:nvPr/>
        </p:nvSpPr>
        <p:spPr>
          <a:xfrm>
            <a:off x="10798331" y="-139235"/>
            <a:ext cx="1451038" cy="3170099"/>
          </a:xfrm>
          <a:prstGeom prst="rect">
            <a:avLst/>
          </a:prstGeom>
          <a:noFill/>
        </p:spPr>
        <p:txBody>
          <a:bodyPr wrap="none" rtlCol="0">
            <a:spAutoFit/>
          </a:bodyPr>
          <a:lstStyle/>
          <a:p>
            <a:r>
              <a:rPr lang="en-US" sz="20000" b="1" dirty="0">
                <a:latin typeface="Chalkboard SE" panose="03050602040202020205" pitchFamily="66" charset="77"/>
              </a:rPr>
              <a:t>?</a:t>
            </a:r>
          </a:p>
        </p:txBody>
      </p:sp>
      <p:sp>
        <p:nvSpPr>
          <p:cNvPr id="5" name="TextBox 4">
            <a:extLst>
              <a:ext uri="{FF2B5EF4-FFF2-40B4-BE49-F238E27FC236}">
                <a16:creationId xmlns:a16="http://schemas.microsoft.com/office/drawing/2014/main" id="{96E33898-FD63-4B28-0F90-81C351789F12}"/>
              </a:ext>
            </a:extLst>
          </p:cNvPr>
          <p:cNvSpPr txBox="1"/>
          <p:nvPr/>
        </p:nvSpPr>
        <p:spPr>
          <a:xfrm>
            <a:off x="7362936" y="642113"/>
            <a:ext cx="1025498" cy="1635838"/>
          </a:xfrm>
          <a:prstGeom prst="rect">
            <a:avLst/>
          </a:prstGeom>
          <a:noFill/>
        </p:spPr>
        <p:txBody>
          <a:bodyPr wrap="none" rtlCol="0">
            <a:spAutoFit/>
          </a:bodyPr>
          <a:lstStyle/>
          <a:p>
            <a:r>
              <a:rPr lang="en-US" sz="11500" b="1" dirty="0">
                <a:latin typeface="Avenir Black" panose="02000503020000020003" pitchFamily="2" charset="0"/>
              </a:rPr>
              <a:t>+</a:t>
            </a:r>
          </a:p>
        </p:txBody>
      </p:sp>
      <p:pic>
        <p:nvPicPr>
          <p:cNvPr id="26" name="Graphic 25" descr="Users with solid fill">
            <a:extLst>
              <a:ext uri="{FF2B5EF4-FFF2-40B4-BE49-F238E27FC236}">
                <a16:creationId xmlns:a16="http://schemas.microsoft.com/office/drawing/2014/main" id="{E17F14C7-CFD0-7B47-6235-822E8FEDF52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321815" y="442900"/>
            <a:ext cx="2211542" cy="2211542"/>
          </a:xfrm>
          <a:prstGeom prst="rect">
            <a:avLst/>
          </a:prstGeom>
        </p:spPr>
      </p:pic>
    </p:spTree>
    <p:extLst>
      <p:ext uri="{BB962C8B-B14F-4D97-AF65-F5344CB8AC3E}">
        <p14:creationId xmlns:p14="http://schemas.microsoft.com/office/powerpoint/2010/main" val="202325346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57267</TotalTime>
  <Words>2277</Words>
  <Application>Microsoft Macintosh PowerPoint</Application>
  <PresentationFormat>Widescreen</PresentationFormat>
  <Paragraphs>150</Paragraphs>
  <Slides>16</Slides>
  <Notes>16</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Aptos</vt:lpstr>
      <vt:lpstr>Arial</vt:lpstr>
      <vt:lpstr>Avenir</vt:lpstr>
      <vt:lpstr>Avenir Black</vt:lpstr>
      <vt:lpstr>Avenir Book</vt:lpstr>
      <vt:lpstr>Avenir Medium</vt:lpstr>
      <vt:lpstr>Avenir Medium Oblique</vt:lpstr>
      <vt:lpstr>Chalkboard SE</vt:lpstr>
      <vt:lpstr>Trebuchet MS</vt:lpstr>
      <vt:lpstr>Wingdings 3</vt:lpstr>
      <vt:lpstr>Facet</vt:lpstr>
      <vt:lpstr>PowerPoint Presentation</vt:lpstr>
      <vt:lpstr>Where have you seen solar panels?</vt:lpstr>
      <vt:lpstr>What is Agrivoltaics?</vt:lpstr>
      <vt:lpstr>Why Agrivoltaics?</vt:lpstr>
      <vt:lpstr>Ways to Use Agrivoltaics</vt:lpstr>
      <vt:lpstr>Ways to Install Agrivoltaics</vt:lpstr>
      <vt:lpstr>Research still needs to be done!</vt:lpstr>
      <vt:lpstr>Can Solar Panels Benefit MY farm?</vt:lpstr>
      <vt:lpstr>As a farmer, you need to be successful!</vt:lpstr>
      <vt:lpstr>Where is my farm?</vt:lpstr>
      <vt:lpstr>What do I produce?</vt:lpstr>
      <vt:lpstr>PowerPoint Presentation</vt:lpstr>
      <vt:lpstr>Would Agrivoltaics Work on Any Farm or Ranch?</vt:lpstr>
      <vt:lpstr>What are the Pros and Cons on My Farm/Ranch?</vt:lpstr>
      <vt:lpstr>PowerPoint Presentation</vt:lpstr>
      <vt:lpstr>Based on your farm or ranch location, decide if you’ll install solar panels.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LuAnn Kilday</dc:creator>
  <cp:lastModifiedBy>Bonnie Jean Knighton</cp:lastModifiedBy>
  <cp:revision>56</cp:revision>
  <cp:lastPrinted>2025-06-06T21:21:53Z</cp:lastPrinted>
  <dcterms:created xsi:type="dcterms:W3CDTF">2024-12-27T17:09:25Z</dcterms:created>
  <dcterms:modified xsi:type="dcterms:W3CDTF">2026-06-01T14:53:15Z</dcterms:modified>
</cp:coreProperties>
</file>