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4" r:id="rId2"/>
    <p:sldId id="282" r:id="rId3"/>
    <p:sldId id="283" r:id="rId4"/>
    <p:sldId id="285" r:id="rId5"/>
    <p:sldId id="257" r:id="rId6"/>
    <p:sldId id="258" r:id="rId7"/>
    <p:sldId id="289" r:id="rId8"/>
    <p:sldId id="288" r:id="rId9"/>
    <p:sldId id="259" r:id="rId10"/>
    <p:sldId id="260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68" r:id="rId19"/>
    <p:sldId id="290" r:id="rId20"/>
    <p:sldId id="291" r:id="rId21"/>
    <p:sldId id="292" r:id="rId22"/>
    <p:sldId id="286" r:id="rId23"/>
    <p:sldId id="293" r:id="rId24"/>
    <p:sldId id="296" r:id="rId25"/>
    <p:sldId id="295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76"/>
    <p:restoredTop sz="96405"/>
  </p:normalViewPr>
  <p:slideViewPr>
    <p:cSldViewPr snapToGrid="0" snapToObjects="1">
      <p:cViewPr varScale="1">
        <p:scale>
          <a:sx n="88" d="100"/>
          <a:sy n="88" d="100"/>
        </p:scale>
        <p:origin x="192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FDF5B-47A9-0044-BD1D-D143D9B4CEFF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79356-CE54-B449-8CB1-7FD468D99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14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337FB-1FF5-024A-9A32-C16427026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0E38A-4072-E440-834C-AB3772E43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D3170-A32C-0747-96CC-FFB6E6615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E6123-76EA-0E42-9F8C-1909150E5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72406-317D-E049-88B4-6473DA66B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3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A2495-6324-F24F-A38D-8B7F00ADD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1F8431-FF3F-754F-AEB1-07CBE3C61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05442-7D9A-F249-A653-D8C0D0CC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3F4EB-07E5-DB4B-BD14-BB5D052B2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94A14-B939-B641-B71A-8B8633FF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1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E4A84-8FCD-884E-BA7C-3B88EADDF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AB39FB-C581-4243-89DA-52028DA5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D0D4C-18FC-0D48-96AB-2732E6756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A6FA8-D489-744E-8507-C8EED957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83329-5C3D-094E-B99B-FB54570F2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794F-7AC9-E341-A2AE-9395A34F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B8541-E484-0A4C-8049-DECE98B7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9C78B-4EC5-4245-9A7F-F03F13C45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EC766-F1D7-2E4D-85D4-260FC03A4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8F696-EC3B-8142-B05F-47F1A1E1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2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03FC-5978-BE44-AE12-4E63512C9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0E674-AB09-C542-BD07-EE75B7864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42DB5-A419-9E46-995A-6EAE5263D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3E858-1D28-4E43-B4A8-893C1192B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96094-72A9-604F-BC44-BE089DA3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0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C543-2F89-AB47-99AF-51100724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C4696-DF24-454C-A244-2B1A8E2C2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45C1D-605D-0742-AB91-D5BD22EE4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C4DC0-0120-F244-AD1C-B03F6923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8888C-BD9F-7D46-A98A-64AAAF14F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2362F-2A56-1B43-8CEA-9AC8A8166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3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ABEC-179F-2845-95AD-D1CEFBD8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91E91-9335-2046-8BCF-D14D07F72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778DE-274C-2E4A-8182-B1F7C96D3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56B1F-ED1B-FB4E-9F78-092F6DF7A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661037-5C69-3F44-B769-AA77326B1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D5F36-8DD3-E943-8775-BBB1FEDC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CD0CEF-EA24-574E-9807-2F2C464EC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92E15-3E1A-834F-9F68-91F140A5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8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D0297-A471-3D40-AB4A-3D125CFE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410F0-6BE0-1C4D-88E6-9C810084B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6AE3C-2F30-AE43-A2A5-EC32472B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389858-D688-CE41-897E-08758967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28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6B5CE1-AC72-6449-B871-3E6BC7D6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D8E56-3618-A643-B969-21BB6DBD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2290F-D72F-3646-A215-8EF1B1EB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1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EE347-57B4-7744-BE87-CF3DE34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F7ACD-E913-3E42-8852-B7EFA7671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31228-56AD-CB4E-96CC-CBD0AECDC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D31CB-DB15-C449-BFD0-FC52592ED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B2879-4E88-F445-904B-A9D981D8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BF080-D654-F840-B53F-25761388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9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AAF7F-47F1-6146-8A06-66D1C06E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6E2C05-9F4C-7B42-839F-EC93B21A8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870B1-4981-2F4E-AF4A-68BAB0E14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AE7C9-CA7F-2543-98EE-017E319C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86B58-5FFF-7D4F-8C2B-C601FBF83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3B2F1-734C-454C-8A9D-E3AA90F5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5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5D3484-DE86-E74A-8E10-C5701661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4A8BA-85C2-B449-8AA5-7C00E9A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27E2C-4190-F942-92F5-1D726BB21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6E490-5B3B-E943-835A-00926AAEC852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CF81B-92DA-2C4C-9A76-F43838138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35455-B00F-6D4B-9436-0A289C9ED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06E33-B830-9747-BEA5-80AB093A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1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sv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ZgGli8cosr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3">
            <a:extLst>
              <a:ext uri="{FF2B5EF4-FFF2-40B4-BE49-F238E27FC236}">
                <a16:creationId xmlns:a16="http://schemas.microsoft.com/office/drawing/2014/main" id="{D871DC21-1DD7-074F-9CDA-04DBF394A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484" y="5557371"/>
            <a:ext cx="7064360" cy="1051618"/>
          </a:xfrm>
        </p:spPr>
        <p:txBody>
          <a:bodyPr>
            <a:normAutofit fontScale="92500"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Project funded by the United States Department of Agriculture</a:t>
            </a: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Developed by the Asombro Institute for Science Education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www.asombro.org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Cattle Artwork by Courtney Currier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CD106-1131-3F46-B105-049621BFF414}"/>
              </a:ext>
            </a:extLst>
          </p:cNvPr>
          <p:cNvSpPr/>
          <p:nvPr/>
        </p:nvSpPr>
        <p:spPr>
          <a:xfrm>
            <a:off x="1457948" y="4577342"/>
            <a:ext cx="96640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Black" panose="020B0604020202020204" pitchFamily="34" charset="0"/>
                <a:ea typeface="MS Mincho" panose="02020609040205080304" pitchFamily="49" charset="-128"/>
                <a:cs typeface="Arial Black" panose="020B0604020202020204" pitchFamily="34" charset="0"/>
              </a:rPr>
              <a:t>You will learn how to interpret data, use data to make an argument, and help </a:t>
            </a:r>
            <a:r>
              <a:rPr lang="en-US" sz="2000" b="1" dirty="0" err="1">
                <a:latin typeface="Arial Black" panose="020B0604020202020204" pitchFamily="34" charset="0"/>
                <a:ea typeface="MS Mincho" panose="02020609040205080304" pitchFamily="49" charset="-128"/>
                <a:cs typeface="Arial Black" panose="020B0604020202020204" pitchFamily="34" charset="0"/>
              </a:rPr>
              <a:t>Ayuda</a:t>
            </a:r>
            <a:r>
              <a:rPr lang="en-US" sz="2000" b="1" dirty="0">
                <a:latin typeface="Arial Black" panose="020B0604020202020204" pitchFamily="34" charset="0"/>
                <a:ea typeface="MS Mincho" panose="02020609040205080304" pitchFamily="49" charset="-128"/>
                <a:cs typeface="Arial Black" panose="020B0604020202020204" pitchFamily="34" charset="0"/>
              </a:rPr>
              <a:t> find her herd. </a:t>
            </a:r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015BA-844A-5044-98DD-538408C544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37" y="5812778"/>
            <a:ext cx="3076198" cy="7128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ACB05F-1AAD-5543-88E9-B83486A3CA71}"/>
              </a:ext>
            </a:extLst>
          </p:cNvPr>
          <p:cNvGrpSpPr/>
          <p:nvPr/>
        </p:nvGrpSpPr>
        <p:grpSpPr>
          <a:xfrm>
            <a:off x="4045335" y="1708313"/>
            <a:ext cx="4101330" cy="2869029"/>
            <a:chOff x="1066415" y="486047"/>
            <a:chExt cx="5378824" cy="41563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A711FA-132A-0E46-A7D4-65A5A767B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15" y="486047"/>
              <a:ext cx="5378824" cy="415636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2AC543-5FC6-5540-8A6A-19CA4A9782DA}"/>
                </a:ext>
              </a:extLst>
            </p:cNvPr>
            <p:cNvGrpSpPr/>
            <p:nvPr/>
          </p:nvGrpSpPr>
          <p:grpSpPr>
            <a:xfrm rot="1926312">
              <a:off x="3338321" y="2027968"/>
              <a:ext cx="900625" cy="1536416"/>
              <a:chOff x="3915226" y="2313625"/>
              <a:chExt cx="667994" cy="121811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161A386-9FE8-C24C-9F47-EF5ADD13013C}"/>
                  </a:ext>
                </a:extLst>
              </p:cNvPr>
              <p:cNvGrpSpPr/>
              <p:nvPr/>
            </p:nvGrpSpPr>
            <p:grpSpPr>
              <a:xfrm rot="20668545">
                <a:off x="3915226" y="2313625"/>
                <a:ext cx="601720" cy="1218119"/>
                <a:chOff x="5311378" y="2094706"/>
                <a:chExt cx="914400" cy="1429543"/>
              </a:xfrm>
            </p:grpSpPr>
            <p:pic>
              <p:nvPicPr>
                <p:cNvPr id="21" name="Graphic 20" descr="Tag">
                  <a:extLst>
                    <a:ext uri="{FF2B5EF4-FFF2-40B4-BE49-F238E27FC236}">
                      <a16:creationId xmlns:a16="http://schemas.microsoft.com/office/drawing/2014/main" id="{F27019C5-CECF-5241-9505-2DC782B141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11378" y="2609849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2" name="Parallelogram 21">
                  <a:extLst>
                    <a:ext uri="{FF2B5EF4-FFF2-40B4-BE49-F238E27FC236}">
                      <a16:creationId xmlns:a16="http://schemas.microsoft.com/office/drawing/2014/main" id="{B9CDFBB1-7B14-8E4C-8AE8-6065A187DF59}"/>
                    </a:ext>
                  </a:extLst>
                </p:cNvPr>
                <p:cNvSpPr/>
                <p:nvPr/>
              </p:nvSpPr>
              <p:spPr>
                <a:xfrm flipH="1">
                  <a:off x="5311378" y="2094706"/>
                  <a:ext cx="157162" cy="700087"/>
                </a:xfrm>
                <a:prstGeom prst="parallelogram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1FA1FB-BB71-A14B-86AB-3FCD1FD8D90D}"/>
                  </a:ext>
                </a:extLst>
              </p:cNvPr>
              <p:cNvSpPr txBox="1"/>
              <p:nvPr/>
            </p:nvSpPr>
            <p:spPr>
              <a:xfrm rot="2148634">
                <a:off x="4101998" y="3037078"/>
                <a:ext cx="481222" cy="230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/>
                  <a:t>Ayuda</a:t>
                </a:r>
                <a:endParaRPr lang="en-US" sz="900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22901B-902D-1E47-96CF-0C8AAAEE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668324"/>
          </a:xfrm>
        </p:spPr>
        <p:txBody>
          <a:bodyPr/>
          <a:lstStyle/>
          <a:p>
            <a:r>
              <a:rPr lang="en-US" dirty="0">
                <a:latin typeface="Vulturemotor Demo" panose="02000505000000020003" pitchFamily="2" charset="0"/>
              </a:rPr>
              <a:t>Are You This Cow’s Herd?</a:t>
            </a:r>
          </a:p>
        </p:txBody>
      </p:sp>
    </p:spTree>
    <p:extLst>
      <p:ext uri="{BB962C8B-B14F-4D97-AF65-F5344CB8AC3E}">
        <p14:creationId xmlns:p14="http://schemas.microsoft.com/office/powerpoint/2010/main" val="3131486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4ACC-0C00-9742-A29D-BFA3E9AB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Story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Alfredo, a young rancher, finds a cow wandering on his family’s ranch.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90057-2ABD-B24C-9A3B-35CACA8C19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597" y="681038"/>
            <a:ext cx="5109713" cy="394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3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cow looks familiar, but he knows it doesn’t belong on his ranch since they are ostrich farmers.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6E1D5AB-EFFC-C64D-BDEA-23F39EC95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4529" y="1275499"/>
            <a:ext cx="5168503" cy="290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6A4D09-936C-5443-BD33-4462F85A8A48}"/>
              </a:ext>
            </a:extLst>
          </p:cNvPr>
          <p:cNvGrpSpPr/>
          <p:nvPr/>
        </p:nvGrpSpPr>
        <p:grpSpPr>
          <a:xfrm>
            <a:off x="1066415" y="486047"/>
            <a:ext cx="5378824" cy="4156364"/>
            <a:chOff x="1066415" y="486047"/>
            <a:chExt cx="5378824" cy="41563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B7067AE-7B02-9248-A887-2495A6BD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15" y="486047"/>
              <a:ext cx="5378824" cy="4156364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9FF114-5F06-C146-B9B3-8E235A8FA7CB}"/>
                </a:ext>
              </a:extLst>
            </p:cNvPr>
            <p:cNvGrpSpPr/>
            <p:nvPr/>
          </p:nvGrpSpPr>
          <p:grpSpPr>
            <a:xfrm rot="1926312">
              <a:off x="3337523" y="2030744"/>
              <a:ext cx="911070" cy="1536416"/>
              <a:chOff x="3915226" y="2313625"/>
              <a:chExt cx="675741" cy="121811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E24F5CB-C789-C549-8C1B-FC062924E8AD}"/>
                  </a:ext>
                </a:extLst>
              </p:cNvPr>
              <p:cNvGrpSpPr/>
              <p:nvPr/>
            </p:nvGrpSpPr>
            <p:grpSpPr>
              <a:xfrm rot="20668545">
                <a:off x="3915226" y="2313625"/>
                <a:ext cx="601720" cy="1218119"/>
                <a:chOff x="5311378" y="2094706"/>
                <a:chExt cx="914400" cy="1429543"/>
              </a:xfrm>
            </p:grpSpPr>
            <p:pic>
              <p:nvPicPr>
                <p:cNvPr id="20" name="Graphic 19" descr="Tag">
                  <a:extLst>
                    <a:ext uri="{FF2B5EF4-FFF2-40B4-BE49-F238E27FC236}">
                      <a16:creationId xmlns:a16="http://schemas.microsoft.com/office/drawing/2014/main" id="{692CC72E-DB2E-7145-9812-E6AEC464AC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11378" y="2609849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1" name="Parallelogram 20">
                  <a:extLst>
                    <a:ext uri="{FF2B5EF4-FFF2-40B4-BE49-F238E27FC236}">
                      <a16:creationId xmlns:a16="http://schemas.microsoft.com/office/drawing/2014/main" id="{46754242-93B2-F745-A666-8CCD2FFAF546}"/>
                    </a:ext>
                  </a:extLst>
                </p:cNvPr>
                <p:cNvSpPr/>
                <p:nvPr/>
              </p:nvSpPr>
              <p:spPr>
                <a:xfrm flipH="1">
                  <a:off x="5311378" y="2094706"/>
                  <a:ext cx="157162" cy="700087"/>
                </a:xfrm>
                <a:prstGeom prst="parallelogram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CEC233-4785-FA4C-923B-881E9BE7F838}"/>
                  </a:ext>
                </a:extLst>
              </p:cNvPr>
              <p:cNvSpPr txBox="1"/>
              <p:nvPr/>
            </p:nvSpPr>
            <p:spPr>
              <a:xfrm rot="2148634">
                <a:off x="4109745" y="3089586"/>
                <a:ext cx="4812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/>
                  <a:t>Ayuda</a:t>
                </a:r>
                <a:endParaRPr lang="en-US" sz="900" dirty="0"/>
              </a:p>
            </p:txBody>
          </p:sp>
        </p:grpSp>
      </p:grpSp>
      <p:pic>
        <p:nvPicPr>
          <p:cNvPr id="9" name="Graphic 8" descr="No sign">
            <a:extLst>
              <a:ext uri="{FF2B5EF4-FFF2-40B4-BE49-F238E27FC236}">
                <a16:creationId xmlns:a16="http://schemas.microsoft.com/office/drawing/2014/main" id="{2F643791-1548-9F42-936B-CEEC8563C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08381" y="461868"/>
            <a:ext cx="4706148" cy="470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5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Alfredo has an idea. He can visit some cattle ranches to help return this cow to her mother and herd.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14CE3-1E03-1046-B66D-BD0FB3A336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175" y="302635"/>
            <a:ext cx="3161650" cy="44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Alfredo notices that this cow has a collar with a nametag that says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.” He asks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if she knows where her mother is.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8AF9EA-85CE-384C-B2C2-A73D88A7ED07}"/>
              </a:ext>
            </a:extLst>
          </p:cNvPr>
          <p:cNvGrpSpPr/>
          <p:nvPr/>
        </p:nvGrpSpPr>
        <p:grpSpPr>
          <a:xfrm>
            <a:off x="4575570" y="681038"/>
            <a:ext cx="3040860" cy="3865234"/>
            <a:chOff x="2210013" y="681038"/>
            <a:chExt cx="3040860" cy="38652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6F0B9C5-2733-4048-982F-3BE23AB60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210013" y="681038"/>
              <a:ext cx="3040860" cy="3865234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459124D-1C4E-8843-8608-BB68948996AA}"/>
                </a:ext>
              </a:extLst>
            </p:cNvPr>
            <p:cNvGrpSpPr/>
            <p:nvPr/>
          </p:nvGrpSpPr>
          <p:grpSpPr>
            <a:xfrm>
              <a:off x="3915226" y="2313625"/>
              <a:ext cx="610541" cy="1218119"/>
              <a:chOff x="3915226" y="2313625"/>
              <a:chExt cx="610541" cy="121811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E19CA64-715B-8A4B-894D-36BE12F5A2EA}"/>
                  </a:ext>
                </a:extLst>
              </p:cNvPr>
              <p:cNvGrpSpPr/>
              <p:nvPr/>
            </p:nvGrpSpPr>
            <p:grpSpPr>
              <a:xfrm rot="20668545">
                <a:off x="3915226" y="2313625"/>
                <a:ext cx="601720" cy="1218119"/>
                <a:chOff x="5311378" y="2094706"/>
                <a:chExt cx="914400" cy="1429543"/>
              </a:xfrm>
            </p:grpSpPr>
            <p:pic>
              <p:nvPicPr>
                <p:cNvPr id="13" name="Graphic 12" descr="Tag">
                  <a:extLst>
                    <a:ext uri="{FF2B5EF4-FFF2-40B4-BE49-F238E27FC236}">
                      <a16:creationId xmlns:a16="http://schemas.microsoft.com/office/drawing/2014/main" id="{F13E06C7-E39D-DF47-9DD3-6995EC798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11378" y="2609849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14" name="Parallelogram 13">
                  <a:extLst>
                    <a:ext uri="{FF2B5EF4-FFF2-40B4-BE49-F238E27FC236}">
                      <a16:creationId xmlns:a16="http://schemas.microsoft.com/office/drawing/2014/main" id="{32FD4599-3C95-5149-B7C8-94C839F1B0DD}"/>
                    </a:ext>
                  </a:extLst>
                </p:cNvPr>
                <p:cNvSpPr/>
                <p:nvPr/>
              </p:nvSpPr>
              <p:spPr>
                <a:xfrm flipH="1">
                  <a:off x="5311378" y="2094706"/>
                  <a:ext cx="157162" cy="700087"/>
                </a:xfrm>
                <a:prstGeom prst="parallelogram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9A7F0A-4E21-CD47-A24F-54C7255F2D0C}"/>
                  </a:ext>
                </a:extLst>
              </p:cNvPr>
              <p:cNvSpPr txBox="1"/>
              <p:nvPr/>
            </p:nvSpPr>
            <p:spPr>
              <a:xfrm rot="2148634">
                <a:off x="4044545" y="3054581"/>
                <a:ext cx="4812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/>
                  <a:t>Ayuda</a:t>
                </a:r>
                <a:endParaRPr lang="en-US" sz="9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88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cow, of course, doesn’t answer but is friendly to Alfredo.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99EB92-5116-C34D-A2BF-6AE67301FFAF}"/>
              </a:ext>
            </a:extLst>
          </p:cNvPr>
          <p:cNvGrpSpPr/>
          <p:nvPr/>
        </p:nvGrpSpPr>
        <p:grpSpPr>
          <a:xfrm>
            <a:off x="4764435" y="428966"/>
            <a:ext cx="2663129" cy="4415506"/>
            <a:chOff x="7301345" y="435893"/>
            <a:chExt cx="1651748" cy="29931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B9AC359-CC7D-6048-A4C3-B636E9146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1345" y="435893"/>
              <a:ext cx="1651748" cy="2993108"/>
            </a:xfrm>
            <a:prstGeom prst="rect">
              <a:avLst/>
            </a:prstGeom>
          </p:spPr>
        </p:pic>
        <p:pic>
          <p:nvPicPr>
            <p:cNvPr id="9" name="Graphic 8" descr="Heart">
              <a:extLst>
                <a:ext uri="{FF2B5EF4-FFF2-40B4-BE49-F238E27FC236}">
                  <a16:creationId xmlns:a16="http://schemas.microsoft.com/office/drawing/2014/main" id="{974BF050-E999-FE44-B1F0-D73DE52B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203701">
              <a:off x="8038693" y="1106056"/>
              <a:ext cx="914400" cy="91440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FD3290-E493-FE4C-AD27-6C6800F78995}"/>
                </a:ext>
              </a:extLst>
            </p:cNvPr>
            <p:cNvGrpSpPr/>
            <p:nvPr/>
          </p:nvGrpSpPr>
          <p:grpSpPr>
            <a:xfrm rot="2000312">
              <a:off x="8545866" y="2144144"/>
              <a:ext cx="360576" cy="858664"/>
              <a:chOff x="3915226" y="2313625"/>
              <a:chExt cx="601720" cy="121811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79FDD27-D22A-8B4E-AFA0-4C4656F4CFDD}"/>
                  </a:ext>
                </a:extLst>
              </p:cNvPr>
              <p:cNvGrpSpPr/>
              <p:nvPr/>
            </p:nvGrpSpPr>
            <p:grpSpPr>
              <a:xfrm rot="20668545">
                <a:off x="3915226" y="2313625"/>
                <a:ext cx="601720" cy="1218119"/>
                <a:chOff x="5311378" y="2094706"/>
                <a:chExt cx="914400" cy="1429543"/>
              </a:xfrm>
            </p:grpSpPr>
            <p:pic>
              <p:nvPicPr>
                <p:cNvPr id="20" name="Graphic 19" descr="Tag">
                  <a:extLst>
                    <a:ext uri="{FF2B5EF4-FFF2-40B4-BE49-F238E27FC236}">
                      <a16:creationId xmlns:a16="http://schemas.microsoft.com/office/drawing/2014/main" id="{54092DF7-ADD6-A745-B440-6BD6B50191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11378" y="2609849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1" name="Parallelogram 20">
                  <a:extLst>
                    <a:ext uri="{FF2B5EF4-FFF2-40B4-BE49-F238E27FC236}">
                      <a16:creationId xmlns:a16="http://schemas.microsoft.com/office/drawing/2014/main" id="{33EE47CA-F7EE-4045-B16E-0EBDD388A390}"/>
                    </a:ext>
                  </a:extLst>
                </p:cNvPr>
                <p:cNvSpPr/>
                <p:nvPr/>
              </p:nvSpPr>
              <p:spPr>
                <a:xfrm flipH="1">
                  <a:off x="5311378" y="2094706"/>
                  <a:ext cx="157162" cy="700087"/>
                </a:xfrm>
                <a:prstGeom prst="parallelogram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943B575-1F6B-934E-A692-06A95BEC52C6}"/>
                  </a:ext>
                </a:extLst>
              </p:cNvPr>
              <p:cNvSpPr txBox="1"/>
              <p:nvPr/>
            </p:nvSpPr>
            <p:spPr>
              <a:xfrm rot="2148634">
                <a:off x="4131019" y="3006266"/>
                <a:ext cx="308274" cy="327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900" dirty="0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B486C55-0B04-8148-A048-87B185D0362B}"/>
              </a:ext>
            </a:extLst>
          </p:cNvPr>
          <p:cNvSpPr txBox="1"/>
          <p:nvPr/>
        </p:nvSpPr>
        <p:spPr>
          <a:xfrm rot="3333249">
            <a:off x="6782689" y="3718498"/>
            <a:ext cx="4812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Ayuda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8823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51399"/>
            <a:ext cx="10896600" cy="13255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Alfredo doesn’t know where to start, but he is determined to help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get back to her mother and herd.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228CBB-9FE5-1545-81B1-E8F080C637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309" y="553866"/>
            <a:ext cx="3118292" cy="41268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58248A-806A-8A47-ACA5-E060D88D25D4}"/>
              </a:ext>
            </a:extLst>
          </p:cNvPr>
          <p:cNvGrpSpPr/>
          <p:nvPr/>
        </p:nvGrpSpPr>
        <p:grpSpPr>
          <a:xfrm rot="20852319">
            <a:off x="5985686" y="2661920"/>
            <a:ext cx="322450" cy="470998"/>
            <a:chOff x="5311378" y="2094706"/>
            <a:chExt cx="914400" cy="1429543"/>
          </a:xfrm>
        </p:grpSpPr>
        <p:pic>
          <p:nvPicPr>
            <p:cNvPr id="7" name="Graphic 6" descr="Tag">
              <a:extLst>
                <a:ext uri="{FF2B5EF4-FFF2-40B4-BE49-F238E27FC236}">
                  <a16:creationId xmlns:a16="http://schemas.microsoft.com/office/drawing/2014/main" id="{538A2576-12F6-D24A-B522-BBD9D7570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11378" y="2609849"/>
              <a:ext cx="914400" cy="914400"/>
            </a:xfrm>
            <a:prstGeom prst="rect">
              <a:avLst/>
            </a:prstGeom>
          </p:spPr>
        </p:pic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043ECE1F-0F9F-FE44-AF4C-36725810C889}"/>
                </a:ext>
              </a:extLst>
            </p:cNvPr>
            <p:cNvSpPr/>
            <p:nvPr/>
          </p:nvSpPr>
          <p:spPr>
            <a:xfrm flipH="1">
              <a:off x="5311378" y="2094706"/>
              <a:ext cx="157162" cy="700087"/>
            </a:xfrm>
            <a:prstGeom prst="parallelogram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07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They need a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rangeland scientist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 help. </a:t>
            </a:r>
          </a:p>
        </p:txBody>
      </p:sp>
      <p:pic>
        <p:nvPicPr>
          <p:cNvPr id="9" name="Graphic 8" descr="Questions">
            <a:extLst>
              <a:ext uri="{FF2B5EF4-FFF2-40B4-BE49-F238E27FC236}">
                <a16:creationId xmlns:a16="http://schemas.microsoft.com/office/drawing/2014/main" id="{CF0A2E46-F117-9640-A2A8-B55CB0BC3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34400" y="914399"/>
            <a:ext cx="2819400" cy="2819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77F132-CF88-AB48-A8B9-5D466B23DEE4}"/>
              </a:ext>
            </a:extLst>
          </p:cNvPr>
          <p:cNvSpPr/>
          <p:nvPr/>
        </p:nvSpPr>
        <p:spPr>
          <a:xfrm>
            <a:off x="3021949" y="5514180"/>
            <a:ext cx="6922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Will you help Alfredo and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D74AE1-6842-4743-9D37-469A2A7C4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1949" y="459262"/>
            <a:ext cx="5221506" cy="43287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390B32-CCB6-9444-B731-99A2DC7E640C}"/>
              </a:ext>
            </a:extLst>
          </p:cNvPr>
          <p:cNvGrpSpPr/>
          <p:nvPr/>
        </p:nvGrpSpPr>
        <p:grpSpPr>
          <a:xfrm rot="1315121">
            <a:off x="5077009" y="1588492"/>
            <a:ext cx="240786" cy="229686"/>
            <a:chOff x="5311378" y="2094706"/>
            <a:chExt cx="593837" cy="1108980"/>
          </a:xfrm>
        </p:grpSpPr>
        <p:pic>
          <p:nvPicPr>
            <p:cNvPr id="11" name="Graphic 10" descr="Tag">
              <a:extLst>
                <a:ext uri="{FF2B5EF4-FFF2-40B4-BE49-F238E27FC236}">
                  <a16:creationId xmlns:a16="http://schemas.microsoft.com/office/drawing/2014/main" id="{7AEF3B74-E77E-4C47-BD8D-994ACAE36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11378" y="2609850"/>
              <a:ext cx="593837" cy="593836"/>
            </a:xfrm>
            <a:prstGeom prst="rect">
              <a:avLst/>
            </a:prstGeom>
          </p:spPr>
        </p:pic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BB3B199B-DF7B-C941-A42C-0C4B178BD7BC}"/>
                </a:ext>
              </a:extLst>
            </p:cNvPr>
            <p:cNvSpPr/>
            <p:nvPr/>
          </p:nvSpPr>
          <p:spPr>
            <a:xfrm flipH="1">
              <a:off x="5311378" y="2094706"/>
              <a:ext cx="157162" cy="700087"/>
            </a:xfrm>
            <a:prstGeom prst="parallelogram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494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4ACC-0C00-9742-A29D-BFA3E9AB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Alfredo and </a:t>
            </a:r>
            <a:r>
              <a:rPr lang="en-US" sz="26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Ayuda</a:t>
            </a:r>
            <a:r>
              <a:rPr lang="en-US" sz="2600" b="1" dirty="0">
                <a:latin typeface="Arial Black" panose="020B0604020202020204" pitchFamily="34" charset="0"/>
                <a:cs typeface="Arial Black" panose="020B0604020202020204" pitchFamily="34" charset="0"/>
              </a:rPr>
              <a:t> will go to different ranches to compare </a:t>
            </a:r>
            <a:r>
              <a:rPr lang="en-US" sz="26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Ayuda’s</a:t>
            </a:r>
            <a:r>
              <a:rPr lang="en-US" sz="2600" b="1" dirty="0">
                <a:latin typeface="Arial Black" panose="020B0604020202020204" pitchFamily="34" charset="0"/>
                <a:cs typeface="Arial Black" panose="020B0604020202020204" pitchFamily="34" charset="0"/>
              </a:rPr>
              <a:t> traits to the traits of cattle at the ranch.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will follow their journey by going to four stations to represent the four ranches they will visit.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FB6D13-7D91-3744-8BEE-06E5BE0574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020175" y="2607617"/>
            <a:ext cx="2333625" cy="2325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B54B45-5456-B944-ADBD-FBF19CD3A4EF}"/>
              </a:ext>
            </a:extLst>
          </p:cNvPr>
          <p:cNvGrpSpPr/>
          <p:nvPr/>
        </p:nvGrpSpPr>
        <p:grpSpPr>
          <a:xfrm>
            <a:off x="3938559" y="1517173"/>
            <a:ext cx="4314881" cy="3334226"/>
            <a:chOff x="3938559" y="1517173"/>
            <a:chExt cx="4314881" cy="33342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3B738E-899F-8848-9067-B408DAD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8559" y="1517173"/>
              <a:ext cx="4314881" cy="3334226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CC8C824-2320-774C-B29E-024598D78052}"/>
                </a:ext>
              </a:extLst>
            </p:cNvPr>
            <p:cNvGrpSpPr/>
            <p:nvPr/>
          </p:nvGrpSpPr>
          <p:grpSpPr>
            <a:xfrm rot="2246576">
              <a:off x="7335506" y="2772657"/>
              <a:ext cx="610541" cy="1218119"/>
              <a:chOff x="3915226" y="2313625"/>
              <a:chExt cx="610541" cy="121811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B0AD001-46FE-F447-8744-B7157119DF65}"/>
                  </a:ext>
                </a:extLst>
              </p:cNvPr>
              <p:cNvGrpSpPr/>
              <p:nvPr/>
            </p:nvGrpSpPr>
            <p:grpSpPr>
              <a:xfrm rot="20668545">
                <a:off x="3915226" y="2313625"/>
                <a:ext cx="601720" cy="1218119"/>
                <a:chOff x="5311378" y="2094706"/>
                <a:chExt cx="914400" cy="1429543"/>
              </a:xfrm>
            </p:grpSpPr>
            <p:pic>
              <p:nvPicPr>
                <p:cNvPr id="23" name="Graphic 22" descr="Tag">
                  <a:extLst>
                    <a:ext uri="{FF2B5EF4-FFF2-40B4-BE49-F238E27FC236}">
                      <a16:creationId xmlns:a16="http://schemas.microsoft.com/office/drawing/2014/main" id="{975A6C62-CBA8-7749-92E0-11B3C9BA3C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11378" y="2609849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4" name="Parallelogram 23">
                  <a:extLst>
                    <a:ext uri="{FF2B5EF4-FFF2-40B4-BE49-F238E27FC236}">
                      <a16:creationId xmlns:a16="http://schemas.microsoft.com/office/drawing/2014/main" id="{E7F47ADD-C2A1-164C-8C00-40ED3514A31C}"/>
                    </a:ext>
                  </a:extLst>
                </p:cNvPr>
                <p:cNvSpPr/>
                <p:nvPr/>
              </p:nvSpPr>
              <p:spPr>
                <a:xfrm flipH="1">
                  <a:off x="5311378" y="2094706"/>
                  <a:ext cx="157162" cy="700087"/>
                </a:xfrm>
                <a:prstGeom prst="parallelogram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C4545C-965D-894C-9379-CABB8383CC23}"/>
                  </a:ext>
                </a:extLst>
              </p:cNvPr>
              <p:cNvSpPr txBox="1"/>
              <p:nvPr/>
            </p:nvSpPr>
            <p:spPr>
              <a:xfrm rot="2148634">
                <a:off x="4044545" y="3054581"/>
                <a:ext cx="4812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/>
                  <a:t>Ayuda</a:t>
                </a:r>
                <a:endParaRPr lang="en-US" sz="900" dirty="0"/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A095A-759A-354B-A285-61868B715E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134" y="1393622"/>
            <a:ext cx="2551452" cy="1971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14E01-1CC3-C845-A770-38BCAFD8DFE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417" y="1463306"/>
            <a:ext cx="2551453" cy="1971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98319C-F7CD-CE42-BECA-46692EC685C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4776" y="2909819"/>
            <a:ext cx="2551452" cy="1971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B69C04-E9A4-ED4A-8072-50D183031F1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730" y="3144716"/>
            <a:ext cx="3257375" cy="16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1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4ACC-0C00-9742-A29D-BFA3E9AB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At each station: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4964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Read the comic.</a:t>
            </a:r>
          </a:p>
          <a:p>
            <a:pPr marL="349250" indent="-34925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0" indent="-34925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Follow the instructions to complete the tasks and answer the questions in your journal.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4A7455-3C4B-1F4F-AE9A-7889C4639A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46701">
            <a:off x="5937555" y="1142015"/>
            <a:ext cx="4153115" cy="32092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54F7CC-622A-D745-91A7-80E8C8AE8C79}"/>
              </a:ext>
            </a:extLst>
          </p:cNvPr>
          <p:cNvGrpSpPr/>
          <p:nvPr/>
        </p:nvGrpSpPr>
        <p:grpSpPr>
          <a:xfrm>
            <a:off x="8657675" y="3838438"/>
            <a:ext cx="2333625" cy="2333625"/>
            <a:chOff x="8766174" y="1136987"/>
            <a:chExt cx="2333625" cy="2333625"/>
          </a:xfrm>
        </p:grpSpPr>
        <p:pic>
          <p:nvPicPr>
            <p:cNvPr id="8" name="Graphic 7" descr="Group of men">
              <a:extLst>
                <a:ext uri="{FF2B5EF4-FFF2-40B4-BE49-F238E27FC236}">
                  <a16:creationId xmlns:a16="http://schemas.microsoft.com/office/drawing/2014/main" id="{69712AD2-DC7B-2948-8AC5-1D5018E45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66174" y="1136987"/>
              <a:ext cx="2333625" cy="23336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82170F-CC4B-A842-BA36-F4F0DC4E2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97877">
              <a:off x="9211509" y="2295908"/>
              <a:ext cx="662039" cy="511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992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4ACC-0C00-9742-A29D-BFA3E9AB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9861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Let’s do the first station together!</a:t>
            </a:r>
            <a:b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Trait: Horn Width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DD44707F-91DF-6F41-AD36-F546A06BB1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679705"/>
            <a:ext cx="4985860" cy="324569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D117DF-05FB-2343-A0EC-2A38688A4E7C}"/>
              </a:ext>
            </a:extLst>
          </p:cNvPr>
          <p:cNvSpPr txBox="1">
            <a:spLocks/>
          </p:cNvSpPr>
          <p:nvPr/>
        </p:nvSpPr>
        <p:spPr>
          <a:xfrm>
            <a:off x="783044" y="2679705"/>
            <a:ext cx="50496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Read the comic.</a:t>
            </a:r>
          </a:p>
          <a:p>
            <a:pPr marL="349250" indent="-34925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0" indent="-349250"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Follow the instructions to complete the tasks and answer the questions in your journal.</a:t>
            </a:r>
          </a:p>
        </p:txBody>
      </p:sp>
    </p:spTree>
    <p:extLst>
      <p:ext uri="{BB962C8B-B14F-4D97-AF65-F5344CB8AC3E}">
        <p14:creationId xmlns:p14="http://schemas.microsoft.com/office/powerpoint/2010/main" val="2170086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204AB-DFD6-724F-B9A4-B40A5310E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01" y="549568"/>
            <a:ext cx="6137440" cy="1026528"/>
          </a:xfrm>
        </p:spPr>
        <p:txBody>
          <a:bodyPr>
            <a:noAutofit/>
          </a:bodyPr>
          <a:lstStyle/>
          <a:p>
            <a:r>
              <a:rPr lang="en-US" sz="6000" dirty="0">
                <a:latin typeface="Vulturemotor Demo" panose="02000505000000020003" pitchFamily="2" charset="0"/>
              </a:rPr>
              <a:t>People and Dogs</a:t>
            </a:r>
          </a:p>
        </p:txBody>
      </p:sp>
      <p:pic>
        <p:nvPicPr>
          <p:cNvPr id="6" name="Content Placeholder 5" descr="Group of people">
            <a:extLst>
              <a:ext uri="{FF2B5EF4-FFF2-40B4-BE49-F238E27FC236}">
                <a16:creationId xmlns:a16="http://schemas.microsoft.com/office/drawing/2014/main" id="{241B3578-6FB8-C248-91A1-9FBE41FFC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0086" y="1349668"/>
            <a:ext cx="3932236" cy="39322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58CED-20AE-3347-A8E8-8F0D083FE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61252"/>
            <a:ext cx="4755942" cy="28077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Do all people look the same?</a:t>
            </a:r>
          </a:p>
          <a:p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Do all dogs look the same?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C41805-CB9D-B24B-8800-7799BBE9725D}"/>
              </a:ext>
            </a:extLst>
          </p:cNvPr>
          <p:cNvGrpSpPr/>
          <p:nvPr/>
        </p:nvGrpSpPr>
        <p:grpSpPr>
          <a:xfrm>
            <a:off x="9022322" y="3271225"/>
            <a:ext cx="2743200" cy="2010679"/>
            <a:chOff x="9022322" y="3271225"/>
            <a:chExt cx="2743200" cy="2010679"/>
          </a:xfrm>
        </p:grpSpPr>
        <p:pic>
          <p:nvPicPr>
            <p:cNvPr id="8" name="Graphic 7" descr="Dog">
              <a:extLst>
                <a:ext uri="{FF2B5EF4-FFF2-40B4-BE49-F238E27FC236}">
                  <a16:creationId xmlns:a16="http://schemas.microsoft.com/office/drawing/2014/main" id="{E7AD3323-7264-DD42-9724-D7E4CC666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22322" y="4367504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Dog">
              <a:extLst>
                <a:ext uri="{FF2B5EF4-FFF2-40B4-BE49-F238E27FC236}">
                  <a16:creationId xmlns:a16="http://schemas.microsoft.com/office/drawing/2014/main" id="{24D26834-5EE1-8842-A8E4-D54657423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36722" y="4367504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Dog">
              <a:extLst>
                <a:ext uri="{FF2B5EF4-FFF2-40B4-BE49-F238E27FC236}">
                  <a16:creationId xmlns:a16="http://schemas.microsoft.com/office/drawing/2014/main" id="{7EB0B8D6-2C3C-8541-B756-5BB463346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51122" y="4367504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Dog">
              <a:extLst>
                <a:ext uri="{FF2B5EF4-FFF2-40B4-BE49-F238E27FC236}">
                  <a16:creationId xmlns:a16="http://schemas.microsoft.com/office/drawing/2014/main" id="{4A8D920C-2080-D74F-AD51-F0FAB15E6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79522" y="3831704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Dog">
              <a:extLst>
                <a:ext uri="{FF2B5EF4-FFF2-40B4-BE49-F238E27FC236}">
                  <a16:creationId xmlns:a16="http://schemas.microsoft.com/office/drawing/2014/main" id="{CE697636-6F47-1440-A013-9129544DF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93922" y="3831704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Dog">
              <a:extLst>
                <a:ext uri="{FF2B5EF4-FFF2-40B4-BE49-F238E27FC236}">
                  <a16:creationId xmlns:a16="http://schemas.microsoft.com/office/drawing/2014/main" id="{8EFCAB41-AA24-134F-99DF-0628856FC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36722" y="327122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387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E4559FE-7865-284F-83F9-E56E147EEA95}"/>
              </a:ext>
            </a:extLst>
          </p:cNvPr>
          <p:cNvSpPr txBox="1"/>
          <p:nvPr/>
        </p:nvSpPr>
        <p:spPr>
          <a:xfrm rot="2148634">
            <a:off x="5626542" y="6097513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err="1"/>
              <a:t>Ayuda</a:t>
            </a:r>
            <a:endParaRPr lang="en-US" sz="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232C5-0CD5-FD4C-AA7D-942C9AAC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586" y="98734"/>
            <a:ext cx="8578237" cy="6628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276DE-5E3A-0145-A058-497AB1B130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879" y="1280184"/>
            <a:ext cx="3073493" cy="39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59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1276DE-5E3A-0145-A058-497AB1B13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247" y="613896"/>
            <a:ext cx="7661505" cy="563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18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4ACC-0C00-9742-A29D-BFA3E9AB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Now it’s your turn: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will work in partner pairs.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will have 15 minutes to visit all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three ranches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Here are the rules: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88D251-73D5-E34C-9DAC-B24F511AD883}"/>
              </a:ext>
            </a:extLst>
          </p:cNvPr>
          <p:cNvSpPr/>
          <p:nvPr/>
        </p:nvSpPr>
        <p:spPr>
          <a:xfrm>
            <a:off x="1092201" y="3302891"/>
            <a:ext cx="100431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running.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Complete the task at the station and leave the station neat.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Complete your work in your journal before moving to the next station.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Limit of TWO groups per station, but one group per station is better.</a:t>
            </a:r>
          </a:p>
        </p:txBody>
      </p:sp>
      <p:pic>
        <p:nvPicPr>
          <p:cNvPr id="8" name="Graphic 7" descr="Group of men">
            <a:extLst>
              <a:ext uri="{FF2B5EF4-FFF2-40B4-BE49-F238E27FC236}">
                <a16:creationId xmlns:a16="http://schemas.microsoft.com/office/drawing/2014/main" id="{69712AD2-DC7B-2948-8AC5-1D5018E45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9518" y="1136987"/>
            <a:ext cx="2333625" cy="2333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82170F-CC4B-A842-BA36-F4F0DC4E2E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7877">
            <a:off x="9654853" y="2295708"/>
            <a:ext cx="662039" cy="51197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49FE44A-74D8-CF4D-900C-74424768071B}"/>
              </a:ext>
            </a:extLst>
          </p:cNvPr>
          <p:cNvGrpSpPr/>
          <p:nvPr/>
        </p:nvGrpSpPr>
        <p:grpSpPr>
          <a:xfrm>
            <a:off x="4710449" y="4872551"/>
            <a:ext cx="2771101" cy="1997772"/>
            <a:chOff x="1066415" y="486047"/>
            <a:chExt cx="5378824" cy="41563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ED05E1-FFC4-C24B-9372-5CA6CBB2D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15" y="486047"/>
              <a:ext cx="5378824" cy="4156364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A9321AA-8CE5-934C-A174-4175D478B8A5}"/>
                </a:ext>
              </a:extLst>
            </p:cNvPr>
            <p:cNvGrpSpPr/>
            <p:nvPr/>
          </p:nvGrpSpPr>
          <p:grpSpPr>
            <a:xfrm rot="994857">
              <a:off x="3345152" y="2000921"/>
              <a:ext cx="811270" cy="1536416"/>
              <a:chOff x="5311378" y="2094706"/>
              <a:chExt cx="914400" cy="1429543"/>
            </a:xfrm>
          </p:grpSpPr>
          <p:pic>
            <p:nvPicPr>
              <p:cNvPr id="27" name="Graphic 26" descr="Tag">
                <a:extLst>
                  <a:ext uri="{FF2B5EF4-FFF2-40B4-BE49-F238E27FC236}">
                    <a16:creationId xmlns:a16="http://schemas.microsoft.com/office/drawing/2014/main" id="{23E342CD-0F06-D449-8267-ED38A5700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11378" y="260984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35994FEB-A4A0-6E42-8B7D-C28715C5AE8D}"/>
                  </a:ext>
                </a:extLst>
              </p:cNvPr>
              <p:cNvSpPr/>
              <p:nvPr/>
            </p:nvSpPr>
            <p:spPr>
              <a:xfrm flipH="1">
                <a:off x="5311378" y="2094706"/>
                <a:ext cx="157162" cy="700087"/>
              </a:xfrm>
              <a:prstGeom prst="parallelogram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4741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4C82C-C74D-0E4E-B26F-069F1A2471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05" y="4897455"/>
            <a:ext cx="3073590" cy="2068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C088B8-1A81-084B-ABBB-DB81889B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378" y="487788"/>
            <a:ext cx="10993244" cy="1325563"/>
          </a:xfrm>
        </p:spPr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Let’s review what you discovered!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1042D5-DBD3-4E41-85A7-64584DF57219}"/>
              </a:ext>
            </a:extLst>
          </p:cNvPr>
          <p:cNvGrpSpPr/>
          <p:nvPr/>
        </p:nvGrpSpPr>
        <p:grpSpPr>
          <a:xfrm rot="1911541">
            <a:off x="5224417" y="5217126"/>
            <a:ext cx="591092" cy="1231514"/>
            <a:chOff x="6155351" y="5056444"/>
            <a:chExt cx="700908" cy="12990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B48CEB-BE1E-8744-BFBC-EFBC279F8245}"/>
                </a:ext>
              </a:extLst>
            </p:cNvPr>
            <p:cNvGrpSpPr/>
            <p:nvPr/>
          </p:nvGrpSpPr>
          <p:grpSpPr>
            <a:xfrm rot="20668545">
              <a:off x="6155351" y="5056444"/>
              <a:ext cx="678666" cy="1299025"/>
              <a:chOff x="5311378" y="2094706"/>
              <a:chExt cx="914400" cy="1429543"/>
            </a:xfrm>
          </p:grpSpPr>
          <p:pic>
            <p:nvPicPr>
              <p:cNvPr id="9" name="Graphic 8" descr="Tag">
                <a:extLst>
                  <a:ext uri="{FF2B5EF4-FFF2-40B4-BE49-F238E27FC236}">
                    <a16:creationId xmlns:a16="http://schemas.microsoft.com/office/drawing/2014/main" id="{1DF35254-1C6E-C142-B6FA-B86236F33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11378" y="260984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0" name="Parallelogram 9">
                <a:extLst>
                  <a:ext uri="{FF2B5EF4-FFF2-40B4-BE49-F238E27FC236}">
                    <a16:creationId xmlns:a16="http://schemas.microsoft.com/office/drawing/2014/main" id="{36B66FF3-DBE6-344A-924B-A2D190B442CA}"/>
                  </a:ext>
                </a:extLst>
              </p:cNvPr>
              <p:cNvSpPr/>
              <p:nvPr/>
            </p:nvSpPr>
            <p:spPr>
              <a:xfrm flipH="1">
                <a:off x="5311378" y="2094706"/>
                <a:ext cx="157162" cy="700087"/>
              </a:xfrm>
              <a:prstGeom prst="parallelogram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FF9D02-8877-3A4C-ADDF-18BE998236F1}"/>
                </a:ext>
              </a:extLst>
            </p:cNvPr>
            <p:cNvSpPr txBox="1"/>
            <p:nvPr/>
          </p:nvSpPr>
          <p:spPr>
            <a:xfrm rot="2148634">
              <a:off x="6407098" y="5854500"/>
              <a:ext cx="4491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/>
                <a:t>Ayuda</a:t>
              </a:r>
              <a:endParaRPr lang="en-US" sz="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EF1A83C-5D7C-CB4C-90E8-F58597E23122}"/>
              </a:ext>
            </a:extLst>
          </p:cNvPr>
          <p:cNvSpPr txBox="1"/>
          <p:nvPr/>
        </p:nvSpPr>
        <p:spPr>
          <a:xfrm>
            <a:off x="827174" y="3786746"/>
            <a:ext cx="3841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Horn width = 	_____ inches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Hair length = 	_____ inches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B0466C-DD61-4C48-8A4D-3AE457B2E0BC}"/>
              </a:ext>
            </a:extLst>
          </p:cNvPr>
          <p:cNvSpPr txBox="1"/>
          <p:nvPr/>
        </p:nvSpPr>
        <p:spPr>
          <a:xfrm>
            <a:off x="6719895" y="3786746"/>
            <a:ext cx="3841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Ear length = 	_____ inches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Height = 	_____ inches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EC7089-075B-A245-93B5-E099F83204D8}"/>
              </a:ext>
            </a:extLst>
          </p:cNvPr>
          <p:cNvSpPr/>
          <p:nvPr/>
        </p:nvSpPr>
        <p:spPr>
          <a:xfrm>
            <a:off x="599379" y="1870926"/>
            <a:ext cx="10993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are the traits for </a:t>
            </a:r>
            <a:r>
              <a:rPr lang="en-US" sz="24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Ayuda</a:t>
            </a:r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  <a:p>
            <a:endParaRPr lang="en-US" sz="24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1"/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Look at your data from each page in your science journal.</a:t>
            </a:r>
          </a:p>
        </p:txBody>
      </p:sp>
    </p:spTree>
    <p:extLst>
      <p:ext uri="{BB962C8B-B14F-4D97-AF65-F5344CB8AC3E}">
        <p14:creationId xmlns:p14="http://schemas.microsoft.com/office/powerpoint/2010/main" val="1712506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6F8899E-7A66-8D4B-A60A-144B65976640}"/>
              </a:ext>
            </a:extLst>
          </p:cNvPr>
          <p:cNvGraphicFramePr>
            <a:graphicFrameLocks noGrp="1"/>
          </p:cNvGraphicFramePr>
          <p:nvPr/>
        </p:nvGraphicFramePr>
        <p:xfrm>
          <a:off x="1059367" y="564415"/>
          <a:ext cx="9679257" cy="5711491"/>
        </p:xfrm>
        <a:graphic>
          <a:graphicData uri="http://schemas.openxmlformats.org/drawingml/2006/table">
            <a:tbl>
              <a:tblPr/>
              <a:tblGrid>
                <a:gridCol w="1462725">
                  <a:extLst>
                    <a:ext uri="{9D8B030D-6E8A-4147-A177-3AD203B41FA5}">
                      <a16:colId xmlns:a16="http://schemas.microsoft.com/office/drawing/2014/main" val="1776670863"/>
                    </a:ext>
                  </a:extLst>
                </a:gridCol>
                <a:gridCol w="1787774">
                  <a:extLst>
                    <a:ext uri="{9D8B030D-6E8A-4147-A177-3AD203B41FA5}">
                      <a16:colId xmlns:a16="http://schemas.microsoft.com/office/drawing/2014/main" val="1248301787"/>
                    </a:ext>
                  </a:extLst>
                </a:gridCol>
                <a:gridCol w="1787774">
                  <a:extLst>
                    <a:ext uri="{9D8B030D-6E8A-4147-A177-3AD203B41FA5}">
                      <a16:colId xmlns:a16="http://schemas.microsoft.com/office/drawing/2014/main" val="2913556619"/>
                    </a:ext>
                  </a:extLst>
                </a:gridCol>
                <a:gridCol w="1534958">
                  <a:extLst>
                    <a:ext uri="{9D8B030D-6E8A-4147-A177-3AD203B41FA5}">
                      <a16:colId xmlns:a16="http://schemas.microsoft.com/office/drawing/2014/main" val="1029584233"/>
                    </a:ext>
                  </a:extLst>
                </a:gridCol>
                <a:gridCol w="1553013">
                  <a:extLst>
                    <a:ext uri="{9D8B030D-6E8A-4147-A177-3AD203B41FA5}">
                      <a16:colId xmlns:a16="http://schemas.microsoft.com/office/drawing/2014/main" val="4024481935"/>
                    </a:ext>
                  </a:extLst>
                </a:gridCol>
                <a:gridCol w="1553013">
                  <a:extLst>
                    <a:ext uri="{9D8B030D-6E8A-4147-A177-3AD203B41FA5}">
                      <a16:colId xmlns:a16="http://schemas.microsoft.com/office/drawing/2014/main" val="3088602880"/>
                    </a:ext>
                  </a:extLst>
                </a:gridCol>
              </a:tblGrid>
              <a:tr h="1574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Cattle Type </a:t>
                      </a:r>
                    </a:p>
                    <a:p>
                      <a:pPr algn="ctr"/>
                      <a:r>
                        <a:rPr lang="en-US" sz="3600" b="1" i="0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Does </a:t>
                      </a:r>
                      <a:r>
                        <a:rPr lang="en-US" sz="3600" b="1" i="0" dirty="0" err="1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Ayuda</a:t>
                      </a:r>
                      <a:r>
                        <a:rPr lang="en-US" sz="3600" b="1" i="0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Share These Traits?</a:t>
                      </a:r>
                      <a:endParaRPr lang="en-US" sz="3600" b="1" i="0" dirty="0">
                        <a:effectLst/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386561"/>
                  </a:ext>
                </a:extLst>
              </a:tr>
              <a:tr h="2419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Longhorn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Brahman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Highland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Chianina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Criollo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59965"/>
                  </a:ext>
                </a:extLst>
              </a:tr>
              <a:tr h="1702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Horn Width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    No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inches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847245"/>
                  </a:ext>
                </a:extLst>
              </a:tr>
              <a:tr h="42243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 Length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    No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inches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358994"/>
                  </a:ext>
                </a:extLst>
              </a:tr>
              <a:tr h="20413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Hair Length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    No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inches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762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    No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inches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79" marR="19679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805806"/>
                  </a:ext>
                </a:extLst>
              </a:tr>
            </a:tbl>
          </a:graphicData>
        </a:graphic>
      </p:graphicFrame>
      <p:pic>
        <p:nvPicPr>
          <p:cNvPr id="12" name="Graphic 11" descr="Help">
            <a:extLst>
              <a:ext uri="{FF2B5EF4-FFF2-40B4-BE49-F238E27FC236}">
                <a16:creationId xmlns:a16="http://schemas.microsoft.com/office/drawing/2014/main" id="{B473C105-A9B1-4C4D-99AE-1EE75A44A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9312" y="2557799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78B726-AE1C-7949-92F1-9B32D1B2E5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686" y="1690349"/>
            <a:ext cx="1940143" cy="1633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DC2DD7-68C9-9A49-A1B9-6957D6BBD6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727" y="2187162"/>
            <a:ext cx="1683268" cy="1655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E922EF-8785-C941-9A95-7876033CC5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748" y="1679005"/>
            <a:ext cx="1683268" cy="1602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B7549-1827-D44C-96EC-4599D21F18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656" y="2240043"/>
            <a:ext cx="2304016" cy="160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50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8D62-3C96-174B-A764-DE3DC984F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1" y="365125"/>
            <a:ext cx="5257800" cy="1325563"/>
          </a:xfrm>
        </p:spPr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Turn to page 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641230-4070-C241-A8CA-55E792F64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12" y="1340400"/>
            <a:ext cx="5327105" cy="417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888B13-1F67-EA4A-B4EB-083992E63EBD}"/>
              </a:ext>
            </a:extLst>
          </p:cNvPr>
          <p:cNvSpPr txBox="1"/>
          <p:nvPr/>
        </p:nvSpPr>
        <p:spPr>
          <a:xfrm>
            <a:off x="995247" y="1690688"/>
            <a:ext cx="4408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Fill in the data we completed together in your journal.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Fill in the data for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Ayuda’s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traits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Circle “No” for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sharing these traits</a:t>
            </a:r>
          </a:p>
        </p:txBody>
      </p:sp>
    </p:spTree>
    <p:extLst>
      <p:ext uri="{BB962C8B-B14F-4D97-AF65-F5344CB8AC3E}">
        <p14:creationId xmlns:p14="http://schemas.microsoft.com/office/powerpoint/2010/main" val="3151736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C423C-EC8D-8840-9A44-C7B6756D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Alfredo and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travel to the last ranch…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8D12-2997-C04A-810A-E3F6B01AE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When they get to the ranch that is supposed to contain Criollo cattle, they are nowhere to be seen.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Luckily, Alfredo has his phone with him and is able to pull up a YouTube video about the Criollo cattle.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We will watch this video now to see if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shares any traits with the Criollo cattle.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E90360-918A-0E44-9AEB-EE282B232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42347" y="1615856"/>
            <a:ext cx="6707305" cy="4692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53C81-37E8-2F42-85E8-10EC483C736F}"/>
              </a:ext>
            </a:extLst>
          </p:cNvPr>
          <p:cNvSpPr txBox="1"/>
          <p:nvPr/>
        </p:nvSpPr>
        <p:spPr>
          <a:xfrm>
            <a:off x="7316407" y="6123543"/>
            <a:ext cx="431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YouTube Link: </a:t>
            </a:r>
            <a:r>
              <a:rPr lang="en-US" dirty="0">
                <a:hlinkClick r:id="rId4"/>
              </a:rPr>
              <a:t>https://youtu.be/ZgGli8cosr8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43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BF2EC-F962-0F44-8D35-6F4040C33403}"/>
              </a:ext>
            </a:extLst>
          </p:cNvPr>
          <p:cNvSpPr txBox="1">
            <a:spLocks/>
          </p:cNvSpPr>
          <p:nvPr/>
        </p:nvSpPr>
        <p:spPr>
          <a:xfrm>
            <a:off x="964093" y="887896"/>
            <a:ext cx="6705264" cy="1600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Vulturemotor Demo" panose="02000505000000020003" pitchFamily="2" charset="0"/>
              </a:rPr>
              <a:t>Labrador Retrievers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242209-B01A-6F41-B236-A6AF538251B2}"/>
              </a:ext>
            </a:extLst>
          </p:cNvPr>
          <p:cNvSpPr txBox="1">
            <a:spLocks/>
          </p:cNvSpPr>
          <p:nvPr/>
        </p:nvSpPr>
        <p:spPr>
          <a:xfrm>
            <a:off x="7027310" y="2855804"/>
            <a:ext cx="3554896" cy="8231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Vulturemotor Demo" panose="02000505000000020003" pitchFamily="2" charset="0"/>
              </a:rPr>
              <a:t>Weiner Dogs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AAAB0-6E65-794C-97FC-AED14CC75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15" y="1658134"/>
            <a:ext cx="4166963" cy="3129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C6EB7D-C678-D144-82B7-368BE8A44904}"/>
              </a:ext>
            </a:extLst>
          </p:cNvPr>
          <p:cNvSpPr txBox="1"/>
          <p:nvPr/>
        </p:nvSpPr>
        <p:spPr>
          <a:xfrm>
            <a:off x="1446029" y="5049078"/>
            <a:ext cx="379193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48976505">
                  <a:custGeom>
                    <a:avLst/>
                    <a:gdLst>
                      <a:gd name="connsiteX0" fmla="*/ 0 w 3791937"/>
                      <a:gd name="connsiteY0" fmla="*/ 0 h 1200329"/>
                      <a:gd name="connsiteX1" fmla="*/ 556151 w 3791937"/>
                      <a:gd name="connsiteY1" fmla="*/ 0 h 1200329"/>
                      <a:gd name="connsiteX2" fmla="*/ 1188140 w 3791937"/>
                      <a:gd name="connsiteY2" fmla="*/ 0 h 1200329"/>
                      <a:gd name="connsiteX3" fmla="*/ 1744291 w 3791937"/>
                      <a:gd name="connsiteY3" fmla="*/ 0 h 1200329"/>
                      <a:gd name="connsiteX4" fmla="*/ 2376281 w 3791937"/>
                      <a:gd name="connsiteY4" fmla="*/ 0 h 1200329"/>
                      <a:gd name="connsiteX5" fmla="*/ 3008270 w 3791937"/>
                      <a:gd name="connsiteY5" fmla="*/ 0 h 1200329"/>
                      <a:gd name="connsiteX6" fmla="*/ 3791937 w 3791937"/>
                      <a:gd name="connsiteY6" fmla="*/ 0 h 1200329"/>
                      <a:gd name="connsiteX7" fmla="*/ 3791937 w 3791937"/>
                      <a:gd name="connsiteY7" fmla="*/ 624171 h 1200329"/>
                      <a:gd name="connsiteX8" fmla="*/ 3791937 w 3791937"/>
                      <a:gd name="connsiteY8" fmla="*/ 1200329 h 1200329"/>
                      <a:gd name="connsiteX9" fmla="*/ 3159948 w 3791937"/>
                      <a:gd name="connsiteY9" fmla="*/ 1200329 h 1200329"/>
                      <a:gd name="connsiteX10" fmla="*/ 2603797 w 3791937"/>
                      <a:gd name="connsiteY10" fmla="*/ 1200329 h 1200329"/>
                      <a:gd name="connsiteX11" fmla="*/ 1971807 w 3791937"/>
                      <a:gd name="connsiteY11" fmla="*/ 1200329 h 1200329"/>
                      <a:gd name="connsiteX12" fmla="*/ 1301898 w 3791937"/>
                      <a:gd name="connsiteY12" fmla="*/ 1200329 h 1200329"/>
                      <a:gd name="connsiteX13" fmla="*/ 707828 w 3791937"/>
                      <a:gd name="connsiteY13" fmla="*/ 1200329 h 1200329"/>
                      <a:gd name="connsiteX14" fmla="*/ 0 w 3791937"/>
                      <a:gd name="connsiteY14" fmla="*/ 1200329 h 1200329"/>
                      <a:gd name="connsiteX15" fmla="*/ 0 w 3791937"/>
                      <a:gd name="connsiteY15" fmla="*/ 636174 h 1200329"/>
                      <a:gd name="connsiteX16" fmla="*/ 0 w 3791937"/>
                      <a:gd name="connsiteY16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791937" h="1200329" fill="none" extrusionOk="0">
                        <a:moveTo>
                          <a:pt x="0" y="0"/>
                        </a:moveTo>
                        <a:cubicBezTo>
                          <a:pt x="211421" y="18254"/>
                          <a:pt x="293377" y="17039"/>
                          <a:pt x="556151" y="0"/>
                        </a:cubicBezTo>
                        <a:cubicBezTo>
                          <a:pt x="818925" y="-17039"/>
                          <a:pt x="983427" y="10259"/>
                          <a:pt x="1188140" y="0"/>
                        </a:cubicBezTo>
                        <a:cubicBezTo>
                          <a:pt x="1392853" y="-10259"/>
                          <a:pt x="1605532" y="-27785"/>
                          <a:pt x="1744291" y="0"/>
                        </a:cubicBezTo>
                        <a:cubicBezTo>
                          <a:pt x="1883050" y="27785"/>
                          <a:pt x="2122569" y="29655"/>
                          <a:pt x="2376281" y="0"/>
                        </a:cubicBezTo>
                        <a:cubicBezTo>
                          <a:pt x="2629993" y="-29655"/>
                          <a:pt x="2795532" y="-13192"/>
                          <a:pt x="3008270" y="0"/>
                        </a:cubicBezTo>
                        <a:cubicBezTo>
                          <a:pt x="3221008" y="13192"/>
                          <a:pt x="3622899" y="-3813"/>
                          <a:pt x="3791937" y="0"/>
                        </a:cubicBezTo>
                        <a:cubicBezTo>
                          <a:pt x="3795422" y="126040"/>
                          <a:pt x="3817635" y="333436"/>
                          <a:pt x="3791937" y="624171"/>
                        </a:cubicBezTo>
                        <a:cubicBezTo>
                          <a:pt x="3766239" y="914906"/>
                          <a:pt x="3779503" y="1047662"/>
                          <a:pt x="3791937" y="1200329"/>
                        </a:cubicBezTo>
                        <a:cubicBezTo>
                          <a:pt x="3525103" y="1214476"/>
                          <a:pt x="3377760" y="1218848"/>
                          <a:pt x="3159948" y="1200329"/>
                        </a:cubicBezTo>
                        <a:cubicBezTo>
                          <a:pt x="2942136" y="1181810"/>
                          <a:pt x="2829477" y="1220817"/>
                          <a:pt x="2603797" y="1200329"/>
                        </a:cubicBezTo>
                        <a:cubicBezTo>
                          <a:pt x="2378117" y="1179841"/>
                          <a:pt x="2205663" y="1212803"/>
                          <a:pt x="1971807" y="1200329"/>
                        </a:cubicBezTo>
                        <a:cubicBezTo>
                          <a:pt x="1737951" y="1187856"/>
                          <a:pt x="1586051" y="1209469"/>
                          <a:pt x="1301898" y="1200329"/>
                        </a:cubicBezTo>
                        <a:cubicBezTo>
                          <a:pt x="1017745" y="1191189"/>
                          <a:pt x="971775" y="1228952"/>
                          <a:pt x="707828" y="1200329"/>
                        </a:cubicBezTo>
                        <a:cubicBezTo>
                          <a:pt x="443881" y="1171707"/>
                          <a:pt x="177477" y="1220758"/>
                          <a:pt x="0" y="1200329"/>
                        </a:cubicBezTo>
                        <a:cubicBezTo>
                          <a:pt x="26271" y="957473"/>
                          <a:pt x="17174" y="753298"/>
                          <a:pt x="0" y="636174"/>
                        </a:cubicBezTo>
                        <a:cubicBezTo>
                          <a:pt x="-17174" y="519051"/>
                          <a:pt x="-22804" y="248657"/>
                          <a:pt x="0" y="0"/>
                        </a:cubicBezTo>
                        <a:close/>
                      </a:path>
                      <a:path w="3791937" h="1200329" stroke="0" extrusionOk="0">
                        <a:moveTo>
                          <a:pt x="0" y="0"/>
                        </a:moveTo>
                        <a:cubicBezTo>
                          <a:pt x="259729" y="-9323"/>
                          <a:pt x="416904" y="29613"/>
                          <a:pt x="631990" y="0"/>
                        </a:cubicBezTo>
                        <a:cubicBezTo>
                          <a:pt x="847076" y="-29613"/>
                          <a:pt x="1116257" y="-26027"/>
                          <a:pt x="1301898" y="0"/>
                        </a:cubicBezTo>
                        <a:cubicBezTo>
                          <a:pt x="1487539" y="26027"/>
                          <a:pt x="1702858" y="-18402"/>
                          <a:pt x="1895969" y="0"/>
                        </a:cubicBezTo>
                        <a:cubicBezTo>
                          <a:pt x="2089080" y="18402"/>
                          <a:pt x="2321317" y="-29004"/>
                          <a:pt x="2603797" y="0"/>
                        </a:cubicBezTo>
                        <a:cubicBezTo>
                          <a:pt x="2886277" y="29004"/>
                          <a:pt x="3053193" y="12984"/>
                          <a:pt x="3235786" y="0"/>
                        </a:cubicBezTo>
                        <a:cubicBezTo>
                          <a:pt x="3418379" y="-12984"/>
                          <a:pt x="3650480" y="-16105"/>
                          <a:pt x="3791937" y="0"/>
                        </a:cubicBezTo>
                        <a:cubicBezTo>
                          <a:pt x="3779792" y="176833"/>
                          <a:pt x="3817203" y="381023"/>
                          <a:pt x="3791937" y="576158"/>
                        </a:cubicBezTo>
                        <a:cubicBezTo>
                          <a:pt x="3766671" y="771293"/>
                          <a:pt x="3789128" y="977802"/>
                          <a:pt x="3791937" y="1200329"/>
                        </a:cubicBezTo>
                        <a:cubicBezTo>
                          <a:pt x="3663631" y="1193632"/>
                          <a:pt x="3401170" y="1221608"/>
                          <a:pt x="3235786" y="1200329"/>
                        </a:cubicBezTo>
                        <a:cubicBezTo>
                          <a:pt x="3070402" y="1179050"/>
                          <a:pt x="2716090" y="1206146"/>
                          <a:pt x="2565877" y="1200329"/>
                        </a:cubicBezTo>
                        <a:cubicBezTo>
                          <a:pt x="2415664" y="1194512"/>
                          <a:pt x="2222210" y="1217853"/>
                          <a:pt x="2009727" y="1200329"/>
                        </a:cubicBezTo>
                        <a:cubicBezTo>
                          <a:pt x="1797244" y="1182806"/>
                          <a:pt x="1719819" y="1213735"/>
                          <a:pt x="1491495" y="1200329"/>
                        </a:cubicBezTo>
                        <a:cubicBezTo>
                          <a:pt x="1263171" y="1186923"/>
                          <a:pt x="1098542" y="1197751"/>
                          <a:pt x="897425" y="1200329"/>
                        </a:cubicBezTo>
                        <a:cubicBezTo>
                          <a:pt x="696308" y="1202908"/>
                          <a:pt x="221384" y="1170694"/>
                          <a:pt x="0" y="1200329"/>
                        </a:cubicBezTo>
                        <a:cubicBezTo>
                          <a:pt x="26352" y="940939"/>
                          <a:pt x="6215" y="843515"/>
                          <a:pt x="0" y="636174"/>
                        </a:cubicBezTo>
                        <a:cubicBezTo>
                          <a:pt x="-6215" y="428833"/>
                          <a:pt x="-29855" y="1933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variation = difference</a:t>
            </a:r>
          </a:p>
          <a:p>
            <a:pPr algn="ctr"/>
            <a:endParaRPr lang="en-US" sz="24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trait = characteristic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C2BEF-2D96-7F44-92A3-021588201174}"/>
              </a:ext>
            </a:extLst>
          </p:cNvPr>
          <p:cNvSpPr txBox="1"/>
          <p:nvPr/>
        </p:nvSpPr>
        <p:spPr>
          <a:xfrm rot="20357479">
            <a:off x="2393808" y="2620481"/>
            <a:ext cx="69008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715587220">
                  <a:custGeom>
                    <a:avLst/>
                    <a:gdLst>
                      <a:gd name="connsiteX0" fmla="*/ 0 w 6900800"/>
                      <a:gd name="connsiteY0" fmla="*/ 0 h 707886"/>
                      <a:gd name="connsiteX1" fmla="*/ 759088 w 6900800"/>
                      <a:gd name="connsiteY1" fmla="*/ 0 h 707886"/>
                      <a:gd name="connsiteX2" fmla="*/ 1242144 w 6900800"/>
                      <a:gd name="connsiteY2" fmla="*/ 0 h 707886"/>
                      <a:gd name="connsiteX3" fmla="*/ 2001232 w 6900800"/>
                      <a:gd name="connsiteY3" fmla="*/ 0 h 707886"/>
                      <a:gd name="connsiteX4" fmla="*/ 2553296 w 6900800"/>
                      <a:gd name="connsiteY4" fmla="*/ 0 h 707886"/>
                      <a:gd name="connsiteX5" fmla="*/ 3312384 w 6900800"/>
                      <a:gd name="connsiteY5" fmla="*/ 0 h 707886"/>
                      <a:gd name="connsiteX6" fmla="*/ 4002464 w 6900800"/>
                      <a:gd name="connsiteY6" fmla="*/ 0 h 707886"/>
                      <a:gd name="connsiteX7" fmla="*/ 4692544 w 6900800"/>
                      <a:gd name="connsiteY7" fmla="*/ 0 h 707886"/>
                      <a:gd name="connsiteX8" fmla="*/ 5451632 w 6900800"/>
                      <a:gd name="connsiteY8" fmla="*/ 0 h 707886"/>
                      <a:gd name="connsiteX9" fmla="*/ 5934688 w 6900800"/>
                      <a:gd name="connsiteY9" fmla="*/ 0 h 707886"/>
                      <a:gd name="connsiteX10" fmla="*/ 6900800 w 6900800"/>
                      <a:gd name="connsiteY10" fmla="*/ 0 h 707886"/>
                      <a:gd name="connsiteX11" fmla="*/ 6900800 w 6900800"/>
                      <a:gd name="connsiteY11" fmla="*/ 368101 h 707886"/>
                      <a:gd name="connsiteX12" fmla="*/ 6900800 w 6900800"/>
                      <a:gd name="connsiteY12" fmla="*/ 707886 h 707886"/>
                      <a:gd name="connsiteX13" fmla="*/ 6141712 w 6900800"/>
                      <a:gd name="connsiteY13" fmla="*/ 707886 h 707886"/>
                      <a:gd name="connsiteX14" fmla="*/ 5658656 w 6900800"/>
                      <a:gd name="connsiteY14" fmla="*/ 707886 h 707886"/>
                      <a:gd name="connsiteX15" fmla="*/ 5106592 w 6900800"/>
                      <a:gd name="connsiteY15" fmla="*/ 707886 h 707886"/>
                      <a:gd name="connsiteX16" fmla="*/ 4416512 w 6900800"/>
                      <a:gd name="connsiteY16" fmla="*/ 707886 h 707886"/>
                      <a:gd name="connsiteX17" fmla="*/ 3864448 w 6900800"/>
                      <a:gd name="connsiteY17" fmla="*/ 707886 h 707886"/>
                      <a:gd name="connsiteX18" fmla="*/ 3381392 w 6900800"/>
                      <a:gd name="connsiteY18" fmla="*/ 707886 h 707886"/>
                      <a:gd name="connsiteX19" fmla="*/ 2898336 w 6900800"/>
                      <a:gd name="connsiteY19" fmla="*/ 707886 h 707886"/>
                      <a:gd name="connsiteX20" fmla="*/ 2208256 w 6900800"/>
                      <a:gd name="connsiteY20" fmla="*/ 707886 h 707886"/>
                      <a:gd name="connsiteX21" fmla="*/ 1518176 w 6900800"/>
                      <a:gd name="connsiteY21" fmla="*/ 707886 h 707886"/>
                      <a:gd name="connsiteX22" fmla="*/ 828096 w 6900800"/>
                      <a:gd name="connsiteY22" fmla="*/ 707886 h 707886"/>
                      <a:gd name="connsiteX23" fmla="*/ 0 w 6900800"/>
                      <a:gd name="connsiteY23" fmla="*/ 707886 h 707886"/>
                      <a:gd name="connsiteX24" fmla="*/ 0 w 6900800"/>
                      <a:gd name="connsiteY24" fmla="*/ 368101 h 707886"/>
                      <a:gd name="connsiteX25" fmla="*/ 0 w 6900800"/>
                      <a:gd name="connsiteY25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900800" h="707886" fill="none" extrusionOk="0">
                        <a:moveTo>
                          <a:pt x="0" y="0"/>
                        </a:moveTo>
                        <a:cubicBezTo>
                          <a:pt x="367790" y="7701"/>
                          <a:pt x="569774" y="28326"/>
                          <a:pt x="759088" y="0"/>
                        </a:cubicBezTo>
                        <a:cubicBezTo>
                          <a:pt x="948402" y="-28326"/>
                          <a:pt x="1064238" y="-11986"/>
                          <a:pt x="1242144" y="0"/>
                        </a:cubicBezTo>
                        <a:cubicBezTo>
                          <a:pt x="1420050" y="11986"/>
                          <a:pt x="1625513" y="-35355"/>
                          <a:pt x="2001232" y="0"/>
                        </a:cubicBezTo>
                        <a:cubicBezTo>
                          <a:pt x="2376951" y="35355"/>
                          <a:pt x="2385994" y="25452"/>
                          <a:pt x="2553296" y="0"/>
                        </a:cubicBezTo>
                        <a:cubicBezTo>
                          <a:pt x="2720598" y="-25452"/>
                          <a:pt x="3040021" y="-14432"/>
                          <a:pt x="3312384" y="0"/>
                        </a:cubicBezTo>
                        <a:cubicBezTo>
                          <a:pt x="3584747" y="14432"/>
                          <a:pt x="3799168" y="-32833"/>
                          <a:pt x="4002464" y="0"/>
                        </a:cubicBezTo>
                        <a:cubicBezTo>
                          <a:pt x="4205760" y="32833"/>
                          <a:pt x="4391002" y="-19746"/>
                          <a:pt x="4692544" y="0"/>
                        </a:cubicBezTo>
                        <a:cubicBezTo>
                          <a:pt x="4994086" y="19746"/>
                          <a:pt x="5291430" y="-28821"/>
                          <a:pt x="5451632" y="0"/>
                        </a:cubicBezTo>
                        <a:cubicBezTo>
                          <a:pt x="5611834" y="28821"/>
                          <a:pt x="5730120" y="10322"/>
                          <a:pt x="5934688" y="0"/>
                        </a:cubicBezTo>
                        <a:cubicBezTo>
                          <a:pt x="6139256" y="-10322"/>
                          <a:pt x="6592825" y="4647"/>
                          <a:pt x="6900800" y="0"/>
                        </a:cubicBezTo>
                        <a:cubicBezTo>
                          <a:pt x="6916499" y="141477"/>
                          <a:pt x="6912564" y="213857"/>
                          <a:pt x="6900800" y="368101"/>
                        </a:cubicBezTo>
                        <a:cubicBezTo>
                          <a:pt x="6889036" y="522345"/>
                          <a:pt x="6893130" y="582656"/>
                          <a:pt x="6900800" y="707886"/>
                        </a:cubicBezTo>
                        <a:cubicBezTo>
                          <a:pt x="6692683" y="690086"/>
                          <a:pt x="6294664" y="703518"/>
                          <a:pt x="6141712" y="707886"/>
                        </a:cubicBezTo>
                        <a:cubicBezTo>
                          <a:pt x="5988760" y="712254"/>
                          <a:pt x="5854703" y="723383"/>
                          <a:pt x="5658656" y="707886"/>
                        </a:cubicBezTo>
                        <a:cubicBezTo>
                          <a:pt x="5462609" y="692389"/>
                          <a:pt x="5329587" y="704761"/>
                          <a:pt x="5106592" y="707886"/>
                        </a:cubicBezTo>
                        <a:cubicBezTo>
                          <a:pt x="4883597" y="711011"/>
                          <a:pt x="4577066" y="723776"/>
                          <a:pt x="4416512" y="707886"/>
                        </a:cubicBezTo>
                        <a:cubicBezTo>
                          <a:pt x="4255958" y="691996"/>
                          <a:pt x="4053159" y="697456"/>
                          <a:pt x="3864448" y="707886"/>
                        </a:cubicBezTo>
                        <a:cubicBezTo>
                          <a:pt x="3675737" y="718316"/>
                          <a:pt x="3580996" y="724546"/>
                          <a:pt x="3381392" y="707886"/>
                        </a:cubicBezTo>
                        <a:cubicBezTo>
                          <a:pt x="3181788" y="691226"/>
                          <a:pt x="3018934" y="709650"/>
                          <a:pt x="2898336" y="707886"/>
                        </a:cubicBezTo>
                        <a:cubicBezTo>
                          <a:pt x="2777738" y="706122"/>
                          <a:pt x="2359520" y="682560"/>
                          <a:pt x="2208256" y="707886"/>
                        </a:cubicBezTo>
                        <a:cubicBezTo>
                          <a:pt x="2056992" y="733212"/>
                          <a:pt x="1844448" y="697237"/>
                          <a:pt x="1518176" y="707886"/>
                        </a:cubicBezTo>
                        <a:cubicBezTo>
                          <a:pt x="1191904" y="718535"/>
                          <a:pt x="980460" y="739839"/>
                          <a:pt x="828096" y="707886"/>
                        </a:cubicBezTo>
                        <a:cubicBezTo>
                          <a:pt x="675732" y="675933"/>
                          <a:pt x="357864" y="683961"/>
                          <a:pt x="0" y="707886"/>
                        </a:cubicBezTo>
                        <a:cubicBezTo>
                          <a:pt x="10571" y="638140"/>
                          <a:pt x="117" y="522054"/>
                          <a:pt x="0" y="368101"/>
                        </a:cubicBezTo>
                        <a:cubicBezTo>
                          <a:pt x="-117" y="214148"/>
                          <a:pt x="6363" y="122484"/>
                          <a:pt x="0" y="0"/>
                        </a:cubicBezTo>
                        <a:close/>
                      </a:path>
                      <a:path w="6900800" h="707886" stroke="0" extrusionOk="0">
                        <a:moveTo>
                          <a:pt x="0" y="0"/>
                        </a:moveTo>
                        <a:cubicBezTo>
                          <a:pt x="271686" y="-25826"/>
                          <a:pt x="402865" y="-25587"/>
                          <a:pt x="621072" y="0"/>
                        </a:cubicBezTo>
                        <a:cubicBezTo>
                          <a:pt x="839279" y="25587"/>
                          <a:pt x="1080765" y="-30609"/>
                          <a:pt x="1242144" y="0"/>
                        </a:cubicBezTo>
                        <a:cubicBezTo>
                          <a:pt x="1403523" y="30609"/>
                          <a:pt x="1665826" y="25338"/>
                          <a:pt x="1863216" y="0"/>
                        </a:cubicBezTo>
                        <a:cubicBezTo>
                          <a:pt x="2060606" y="-25338"/>
                          <a:pt x="2269859" y="-12920"/>
                          <a:pt x="2415280" y="0"/>
                        </a:cubicBezTo>
                        <a:cubicBezTo>
                          <a:pt x="2560701" y="12920"/>
                          <a:pt x="2873003" y="-17563"/>
                          <a:pt x="3105360" y="0"/>
                        </a:cubicBezTo>
                        <a:cubicBezTo>
                          <a:pt x="3337717" y="17563"/>
                          <a:pt x="3518930" y="-11134"/>
                          <a:pt x="3726432" y="0"/>
                        </a:cubicBezTo>
                        <a:cubicBezTo>
                          <a:pt x="3933934" y="11134"/>
                          <a:pt x="3987743" y="-16406"/>
                          <a:pt x="4209488" y="0"/>
                        </a:cubicBezTo>
                        <a:cubicBezTo>
                          <a:pt x="4431233" y="16406"/>
                          <a:pt x="4614310" y="-18314"/>
                          <a:pt x="4968576" y="0"/>
                        </a:cubicBezTo>
                        <a:cubicBezTo>
                          <a:pt x="5322842" y="18314"/>
                          <a:pt x="5489433" y="-31666"/>
                          <a:pt x="5796672" y="0"/>
                        </a:cubicBezTo>
                        <a:cubicBezTo>
                          <a:pt x="6103911" y="31666"/>
                          <a:pt x="6444563" y="-52238"/>
                          <a:pt x="6900800" y="0"/>
                        </a:cubicBezTo>
                        <a:cubicBezTo>
                          <a:pt x="6888654" y="80506"/>
                          <a:pt x="6895863" y="247626"/>
                          <a:pt x="6900800" y="332706"/>
                        </a:cubicBezTo>
                        <a:cubicBezTo>
                          <a:pt x="6905737" y="417786"/>
                          <a:pt x="6918446" y="552715"/>
                          <a:pt x="6900800" y="707886"/>
                        </a:cubicBezTo>
                        <a:cubicBezTo>
                          <a:pt x="6720589" y="681515"/>
                          <a:pt x="6580439" y="719335"/>
                          <a:pt x="6279728" y="707886"/>
                        </a:cubicBezTo>
                        <a:cubicBezTo>
                          <a:pt x="5979017" y="696437"/>
                          <a:pt x="5722814" y="711916"/>
                          <a:pt x="5520640" y="707886"/>
                        </a:cubicBezTo>
                        <a:cubicBezTo>
                          <a:pt x="5318466" y="703856"/>
                          <a:pt x="4969236" y="697529"/>
                          <a:pt x="4761552" y="707886"/>
                        </a:cubicBezTo>
                        <a:cubicBezTo>
                          <a:pt x="4553868" y="718243"/>
                          <a:pt x="4348289" y="705257"/>
                          <a:pt x="4071472" y="707886"/>
                        </a:cubicBezTo>
                        <a:cubicBezTo>
                          <a:pt x="3794655" y="710515"/>
                          <a:pt x="3587182" y="737796"/>
                          <a:pt x="3450400" y="707886"/>
                        </a:cubicBezTo>
                        <a:cubicBezTo>
                          <a:pt x="3313618" y="677976"/>
                          <a:pt x="3155525" y="716891"/>
                          <a:pt x="2967344" y="707886"/>
                        </a:cubicBezTo>
                        <a:cubicBezTo>
                          <a:pt x="2779163" y="698881"/>
                          <a:pt x="2388591" y="743009"/>
                          <a:pt x="2208256" y="707886"/>
                        </a:cubicBezTo>
                        <a:cubicBezTo>
                          <a:pt x="2027921" y="672763"/>
                          <a:pt x="1780875" y="725406"/>
                          <a:pt x="1587184" y="707886"/>
                        </a:cubicBezTo>
                        <a:cubicBezTo>
                          <a:pt x="1393493" y="690366"/>
                          <a:pt x="1204573" y="715846"/>
                          <a:pt x="1035120" y="707886"/>
                        </a:cubicBezTo>
                        <a:cubicBezTo>
                          <a:pt x="865667" y="699926"/>
                          <a:pt x="476606" y="672006"/>
                          <a:pt x="0" y="707886"/>
                        </a:cubicBezTo>
                        <a:cubicBezTo>
                          <a:pt x="-13" y="627468"/>
                          <a:pt x="8707" y="496309"/>
                          <a:pt x="0" y="368101"/>
                        </a:cubicBezTo>
                        <a:cubicBezTo>
                          <a:pt x="-8707" y="239894"/>
                          <a:pt x="16855" y="1344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BOTH ARE STILL DOGS!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8CCD88-6797-EF47-B71C-A2338B7CD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544" y="3678981"/>
            <a:ext cx="3270662" cy="274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901B-902D-1E47-96CF-0C8AAAEE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668324"/>
          </a:xfrm>
        </p:spPr>
        <p:txBody>
          <a:bodyPr/>
          <a:lstStyle/>
          <a:p>
            <a:r>
              <a:rPr lang="en-US" dirty="0">
                <a:latin typeface="Vulturemotor Demo" panose="02000505000000020003" pitchFamily="2" charset="0"/>
              </a:rPr>
              <a:t>Are You This Cow’s Herd?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CD106-1131-3F46-B105-049621BFF414}"/>
              </a:ext>
            </a:extLst>
          </p:cNvPr>
          <p:cNvSpPr/>
          <p:nvPr/>
        </p:nvSpPr>
        <p:spPr>
          <a:xfrm>
            <a:off x="5922776" y="2825362"/>
            <a:ext cx="5273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will be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rangeland scientists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will collect evidence.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will help a rancher named Alfredo find a lost cow's mother and herd or family.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EFBFE3-AE9C-1847-8C48-EABD302A67CA}"/>
              </a:ext>
            </a:extLst>
          </p:cNvPr>
          <p:cNvGrpSpPr/>
          <p:nvPr/>
        </p:nvGrpSpPr>
        <p:grpSpPr>
          <a:xfrm>
            <a:off x="1274426" y="2304059"/>
            <a:ext cx="4101330" cy="2869029"/>
            <a:chOff x="1066415" y="486047"/>
            <a:chExt cx="5378824" cy="41563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6595C1-A59E-6243-9202-96B0314C1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15" y="486047"/>
              <a:ext cx="5378824" cy="415636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78BD678-BAA1-124E-ABD8-6476CA80BD52}"/>
                </a:ext>
              </a:extLst>
            </p:cNvPr>
            <p:cNvGrpSpPr/>
            <p:nvPr/>
          </p:nvGrpSpPr>
          <p:grpSpPr>
            <a:xfrm rot="1926312">
              <a:off x="3338321" y="2027968"/>
              <a:ext cx="900625" cy="1536416"/>
              <a:chOff x="3915226" y="2313625"/>
              <a:chExt cx="667994" cy="121811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84D0BE2-C4F6-D949-AD2A-39DBBDA15242}"/>
                  </a:ext>
                </a:extLst>
              </p:cNvPr>
              <p:cNvGrpSpPr/>
              <p:nvPr/>
            </p:nvGrpSpPr>
            <p:grpSpPr>
              <a:xfrm rot="20668545">
                <a:off x="3915226" y="2313625"/>
                <a:ext cx="601720" cy="1218119"/>
                <a:chOff x="5311378" y="2094706"/>
                <a:chExt cx="914400" cy="1429543"/>
              </a:xfrm>
            </p:grpSpPr>
            <p:pic>
              <p:nvPicPr>
                <p:cNvPr id="21" name="Graphic 20" descr="Tag">
                  <a:extLst>
                    <a:ext uri="{FF2B5EF4-FFF2-40B4-BE49-F238E27FC236}">
                      <a16:creationId xmlns:a16="http://schemas.microsoft.com/office/drawing/2014/main" id="{2A0CE91A-2910-8E46-819F-104A5A5850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11378" y="2609849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2" name="Parallelogram 21">
                  <a:extLst>
                    <a:ext uri="{FF2B5EF4-FFF2-40B4-BE49-F238E27FC236}">
                      <a16:creationId xmlns:a16="http://schemas.microsoft.com/office/drawing/2014/main" id="{5C6FBBAA-291E-E240-BA54-CC710B130DF2}"/>
                    </a:ext>
                  </a:extLst>
                </p:cNvPr>
                <p:cNvSpPr/>
                <p:nvPr/>
              </p:nvSpPr>
              <p:spPr>
                <a:xfrm flipH="1">
                  <a:off x="5311378" y="2094706"/>
                  <a:ext cx="157162" cy="700087"/>
                </a:xfrm>
                <a:prstGeom prst="parallelogram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AD689A-BEFE-F54C-9C40-1227C3820F9B}"/>
                  </a:ext>
                </a:extLst>
              </p:cNvPr>
              <p:cNvSpPr txBox="1"/>
              <p:nvPr/>
            </p:nvSpPr>
            <p:spPr>
              <a:xfrm rot="2148634">
                <a:off x="4101998" y="3037078"/>
                <a:ext cx="481222" cy="230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/>
                  <a:t>Ayuda</a:t>
                </a:r>
                <a:endParaRPr lang="en-US" sz="9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478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4ACC-0C00-9742-A29D-BFA3E9AB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do you already know about cows?</a:t>
            </a:r>
          </a:p>
        </p:txBody>
      </p:sp>
      <p:pic>
        <p:nvPicPr>
          <p:cNvPr id="5" name="Graphic 4" descr="Cow">
            <a:extLst>
              <a:ext uri="{FF2B5EF4-FFF2-40B4-BE49-F238E27FC236}">
                <a16:creationId xmlns:a16="http://schemas.microsoft.com/office/drawing/2014/main" id="{F432E3FC-981A-EB4A-98FF-A90F4E6C8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7257" y="508134"/>
            <a:ext cx="6349866" cy="634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59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4ACC-0C00-9742-A29D-BFA3E9AB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Do all cows look alike?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2106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at the pictures.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differences do you see?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A35E1-8675-5F48-B889-7BEDBC76E6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73" y="3429000"/>
            <a:ext cx="3127452" cy="20361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432E3FC-981A-EB4A-98FF-A90F4E6C83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60097">
            <a:off x="2178982" y="3763639"/>
            <a:ext cx="2732232" cy="184317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CF56206-53AE-C344-B8F3-70243ED331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3456">
            <a:off x="7202532" y="3625370"/>
            <a:ext cx="3056354" cy="19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83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49B4DFC-60C1-9349-AFE0-7CDA3FEA33C4}"/>
              </a:ext>
            </a:extLst>
          </p:cNvPr>
          <p:cNvGrpSpPr/>
          <p:nvPr/>
        </p:nvGrpSpPr>
        <p:grpSpPr>
          <a:xfrm>
            <a:off x="6353349" y="238753"/>
            <a:ext cx="4797582" cy="6516591"/>
            <a:chOff x="6463631" y="137997"/>
            <a:chExt cx="4985859" cy="66075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E7779F-894A-B845-8FEE-670C9BC94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3631" y="137997"/>
              <a:ext cx="4985859" cy="329100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9920E3-DFEE-854D-9A7F-D8B87147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3631" y="3429000"/>
              <a:ext cx="4985859" cy="33165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8DDDFF-4782-3245-8F8F-7E4B0E6677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793" y="3429000"/>
            <a:ext cx="4985860" cy="3326344"/>
          </a:xfrm>
          <a:prstGeom prst="rect">
            <a:avLst/>
          </a:prstGeom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0EAAE79C-25A7-774D-9D9B-CE50D26BCD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792" y="238753"/>
            <a:ext cx="4985860" cy="324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1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4ACC-0C00-9742-A29D-BFA3E9AB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Do all cows look alike?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2106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at the pictures.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differences do you see?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differences and similarities are called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traits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Traits can be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inherited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or passed down from the cow’s parents.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013D0B-7234-2C4F-9DC8-5F2C169124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73" y="4110509"/>
            <a:ext cx="3127452" cy="2036197"/>
          </a:xfrm>
          <a:prstGeom prst="rect">
            <a:avLst/>
          </a:prstGeom>
        </p:spPr>
      </p:pic>
      <p:pic>
        <p:nvPicPr>
          <p:cNvPr id="8" name="Graphic 4">
            <a:extLst>
              <a:ext uri="{FF2B5EF4-FFF2-40B4-BE49-F238E27FC236}">
                <a16:creationId xmlns:a16="http://schemas.microsoft.com/office/drawing/2014/main" id="{3C4DBA04-E479-3645-97F0-3F666FD69E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60097">
            <a:off x="2178982" y="4445148"/>
            <a:ext cx="2732232" cy="1843173"/>
          </a:xfrm>
          <a:prstGeom prst="rect">
            <a:avLst/>
          </a:prstGeom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FA0BDB9F-AF78-1847-BCD8-3BABCC991B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3456">
            <a:off x="7202532" y="4306879"/>
            <a:ext cx="3056354" cy="19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71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4ACC-0C00-9742-A29D-BFA3E9AB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Traits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A1F-0AD3-7446-8B7C-AC4D38B48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will use this information about inherited traits to help solve a mystery!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760279-2498-0E41-8CCC-5CC5DBBE647D}"/>
              </a:ext>
            </a:extLst>
          </p:cNvPr>
          <p:cNvGrpSpPr/>
          <p:nvPr/>
        </p:nvGrpSpPr>
        <p:grpSpPr>
          <a:xfrm>
            <a:off x="3581304" y="2624858"/>
            <a:ext cx="5029392" cy="3552105"/>
            <a:chOff x="1066415" y="486047"/>
            <a:chExt cx="5378824" cy="41563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C30394-FFF8-664D-B78A-E9F09CC6D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15" y="486047"/>
              <a:ext cx="5378824" cy="415636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EC1C148-4E51-4748-AE7D-18A3E07FEAF1}"/>
                </a:ext>
              </a:extLst>
            </p:cNvPr>
            <p:cNvGrpSpPr/>
            <p:nvPr/>
          </p:nvGrpSpPr>
          <p:grpSpPr>
            <a:xfrm rot="1926312">
              <a:off x="3338321" y="2027968"/>
              <a:ext cx="900625" cy="1536416"/>
              <a:chOff x="3915226" y="2313625"/>
              <a:chExt cx="667994" cy="121811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25A2554-4640-2E4F-BD75-59A95D7BA387}"/>
                  </a:ext>
                </a:extLst>
              </p:cNvPr>
              <p:cNvGrpSpPr/>
              <p:nvPr/>
            </p:nvGrpSpPr>
            <p:grpSpPr>
              <a:xfrm rot="20668545">
                <a:off x="3915226" y="2313625"/>
                <a:ext cx="601720" cy="1218119"/>
                <a:chOff x="5311378" y="2094706"/>
                <a:chExt cx="914400" cy="1429543"/>
              </a:xfrm>
            </p:grpSpPr>
            <p:pic>
              <p:nvPicPr>
                <p:cNvPr id="21" name="Graphic 20" descr="Tag">
                  <a:extLst>
                    <a:ext uri="{FF2B5EF4-FFF2-40B4-BE49-F238E27FC236}">
                      <a16:creationId xmlns:a16="http://schemas.microsoft.com/office/drawing/2014/main" id="{99FBCF6D-C142-5E45-96C7-757B6D3E4C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11378" y="2609849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2" name="Parallelogram 21">
                  <a:extLst>
                    <a:ext uri="{FF2B5EF4-FFF2-40B4-BE49-F238E27FC236}">
                      <a16:creationId xmlns:a16="http://schemas.microsoft.com/office/drawing/2014/main" id="{F3D0F0E0-4CF5-5D4D-8FF4-71E8CC0CFD3F}"/>
                    </a:ext>
                  </a:extLst>
                </p:cNvPr>
                <p:cNvSpPr/>
                <p:nvPr/>
              </p:nvSpPr>
              <p:spPr>
                <a:xfrm flipH="1">
                  <a:off x="5311378" y="2094706"/>
                  <a:ext cx="157162" cy="700087"/>
                </a:xfrm>
                <a:prstGeom prst="parallelogram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EE368B2-C688-E940-BA74-D6AFF5A58B27}"/>
                  </a:ext>
                </a:extLst>
              </p:cNvPr>
              <p:cNvSpPr txBox="1"/>
              <p:nvPr/>
            </p:nvSpPr>
            <p:spPr>
              <a:xfrm rot="2148634">
                <a:off x="4101998" y="3037078"/>
                <a:ext cx="481222" cy="230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/>
                  <a:t>Ayuda</a:t>
                </a:r>
                <a:endParaRPr lang="en-US" sz="9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9327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e You This Cows Mother" id="{C6B8365E-768B-4C4F-9418-9633B2064DAF}" vid="{8D71440A-BA9A-1B4A-BDD3-B0F4501637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12677</TotalTime>
  <Words>724</Words>
  <Application>Microsoft Macintosh PowerPoint</Application>
  <PresentationFormat>Widescreen</PresentationFormat>
  <Paragraphs>121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Vulturemotor Demo</vt:lpstr>
      <vt:lpstr>Office Theme</vt:lpstr>
      <vt:lpstr>Are You This Cow’s Herd?</vt:lpstr>
      <vt:lpstr>People and Dogs</vt:lpstr>
      <vt:lpstr>PowerPoint Presentation</vt:lpstr>
      <vt:lpstr>Are You This Cow’s Herd?</vt:lpstr>
      <vt:lpstr>What do you already know about cows?</vt:lpstr>
      <vt:lpstr>Do all cows look alike?</vt:lpstr>
      <vt:lpstr>PowerPoint Presentation</vt:lpstr>
      <vt:lpstr>Do all cows look alike?</vt:lpstr>
      <vt:lpstr>Traits</vt:lpstr>
      <vt:lpstr>Story Time!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Alfredo and Ayuda will go to different ranches to compare Ayuda’s traits to the traits of cattle at the ranch.</vt:lpstr>
      <vt:lpstr>At each station:</vt:lpstr>
      <vt:lpstr>Let’s do the first station together! Trait: Horn Width</vt:lpstr>
      <vt:lpstr>PowerPoint Presentation</vt:lpstr>
      <vt:lpstr>PowerPoint Presentation</vt:lpstr>
      <vt:lpstr>Now it’s your turn:</vt:lpstr>
      <vt:lpstr>Let’s review what you discovered! </vt:lpstr>
      <vt:lpstr>PowerPoint Presentation</vt:lpstr>
      <vt:lpstr>Turn to page 3</vt:lpstr>
      <vt:lpstr>Alfredo and Ayuda travel to the last ranch…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You This Cow’s Mother?</dc:title>
  <dc:creator>Ryan Pemberton</dc:creator>
  <cp:lastModifiedBy>Emilia Linley</cp:lastModifiedBy>
  <cp:revision>57</cp:revision>
  <dcterms:created xsi:type="dcterms:W3CDTF">2021-07-21T16:42:33Z</dcterms:created>
  <dcterms:modified xsi:type="dcterms:W3CDTF">2022-03-23T19:19:56Z</dcterms:modified>
</cp:coreProperties>
</file>